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343" r:id="rId2"/>
    <p:sldId id="344" r:id="rId3"/>
    <p:sldId id="342" r:id="rId4"/>
    <p:sldId id="347" r:id="rId5"/>
    <p:sldId id="351" r:id="rId6"/>
    <p:sldId id="356" r:id="rId7"/>
    <p:sldId id="358" r:id="rId8"/>
    <p:sldId id="360" r:id="rId9"/>
    <p:sldId id="357" r:id="rId10"/>
    <p:sldId id="355" r:id="rId11"/>
    <p:sldId id="363" r:id="rId12"/>
    <p:sldId id="361" r:id="rId13"/>
    <p:sldId id="364" r:id="rId14"/>
    <p:sldId id="362" r:id="rId15"/>
    <p:sldId id="365" r:id="rId16"/>
    <p:sldId id="353"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scoll, Tammy (DMAS)" initials="DT(" lastIdx="1" clrIdx="0">
    <p:extLst>
      <p:ext uri="{19B8F6BF-5375-455C-9EA6-DF929625EA0E}">
        <p15:presenceInfo xmlns:p15="http://schemas.microsoft.com/office/powerpoint/2012/main" userId="S-1-5-21-3102109963-2641124013-111641105-660514" providerId="AD"/>
      </p:ext>
    </p:extLst>
  </p:cmAuthor>
  <p:cmAuthor id="2" name="Montserrat Serra" initials="MS" lastIdx="4" clrIdx="1">
    <p:extLst>
      <p:ext uri="{19B8F6BF-5375-455C-9EA6-DF929625EA0E}">
        <p15:presenceInfo xmlns:p15="http://schemas.microsoft.com/office/powerpoint/2012/main" userId="Montserrat Ser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343" autoAdjust="0"/>
  </p:normalViewPr>
  <p:slideViewPr>
    <p:cSldViewPr snapToGrid="0">
      <p:cViewPr varScale="1">
        <p:scale>
          <a:sx n="88" d="100"/>
          <a:sy n="88" d="100"/>
        </p:scale>
        <p:origin x="1195" y="53"/>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3AADFBE3-BED7-4A84-82F7-E34D7C4E58AA}" type="datetimeFigureOut">
              <a:rPr lang="en-US" smtClean="0"/>
              <a:t>6/16/2021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C97D788-9AC1-43FB-9D52-63E15666A3A6}" type="slidenum">
              <a:rPr lang="en-US" smtClean="0"/>
              <a:t>‹#›</a:t>
            </a:fld>
            <a:endParaRPr lang="en-US" dirty="0"/>
          </a:p>
        </p:txBody>
      </p:sp>
    </p:spTree>
    <p:extLst>
      <p:ext uri="{BB962C8B-B14F-4D97-AF65-F5344CB8AC3E}">
        <p14:creationId xmlns:p14="http://schemas.microsoft.com/office/powerpoint/2010/main" val="5247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3AE5C-B9C3-4127-B1A7-B44CC5E23DB6}" type="slidenum">
              <a:rPr lang="en-US" smtClean="0"/>
              <a:t>1</a:t>
            </a:fld>
            <a:endParaRPr lang="en-US" dirty="0"/>
          </a:p>
        </p:txBody>
      </p:sp>
    </p:spTree>
    <p:extLst>
      <p:ext uri="{BB962C8B-B14F-4D97-AF65-F5344CB8AC3E}">
        <p14:creationId xmlns:p14="http://schemas.microsoft.com/office/powerpoint/2010/main" val="403630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788-9AC1-43FB-9D52-63E15666A3A6}" type="slidenum">
              <a:rPr lang="en-US" smtClean="0"/>
              <a:t>2</a:t>
            </a:fld>
            <a:endParaRPr lang="en-US" dirty="0"/>
          </a:p>
        </p:txBody>
      </p:sp>
    </p:spTree>
    <p:extLst>
      <p:ext uri="{BB962C8B-B14F-4D97-AF65-F5344CB8AC3E}">
        <p14:creationId xmlns:p14="http://schemas.microsoft.com/office/powerpoint/2010/main" val="392518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7D788-9AC1-43FB-9D52-63E15666A3A6}" type="slidenum">
              <a:rPr lang="en-US" smtClean="0"/>
              <a:t>3</a:t>
            </a:fld>
            <a:endParaRPr lang="en-US" dirty="0"/>
          </a:p>
        </p:txBody>
      </p:sp>
    </p:spTree>
    <p:extLst>
      <p:ext uri="{BB962C8B-B14F-4D97-AF65-F5344CB8AC3E}">
        <p14:creationId xmlns:p14="http://schemas.microsoft.com/office/powerpoint/2010/main" val="6824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229098"/>
          </a:xfrm>
        </p:spPr>
        <p:txBody>
          <a:bodyPr/>
          <a:lstStyle/>
          <a:p>
            <a:r>
              <a:rPr lang="en-US" dirty="0" smtClean="0"/>
              <a:t>The SFC program started in 2005.  It was started similarly to how adults are being added to the program, through legislative action and engagement of the Dental Advisory Committee (DAC) and key stakeholders.</a:t>
            </a:r>
          </a:p>
          <a:p>
            <a:endParaRPr lang="en-US" dirty="0"/>
          </a:p>
          <a:p>
            <a:r>
              <a:rPr lang="en-US" dirty="0"/>
              <a:t>The overall goals for the program address increasing the provider network, increasing utilization of dental services, and engaging stakeholders and organizations across the Commonwealth to provide much needed dental services to all Virginians.</a:t>
            </a:r>
          </a:p>
          <a:p>
            <a:endParaRPr lang="en-US" dirty="0"/>
          </a:p>
          <a:p>
            <a:r>
              <a:rPr lang="en-US" dirty="0"/>
              <a:t>To accomplish these goals, the program provides comprehensive dental services for members up through age 20 years.  The services include braces, crowns, fillings, cleanings, oral surgeries.</a:t>
            </a:r>
          </a:p>
          <a:p>
            <a:endParaRPr lang="en-US" dirty="0"/>
          </a:p>
          <a:p>
            <a:r>
              <a:rPr lang="en-US" dirty="0"/>
              <a:t>In 2015, services were added for pregnant women.  Services are provided through the end of the month of the 60</a:t>
            </a:r>
            <a:r>
              <a:rPr lang="en-US" baseline="30000" dirty="0"/>
              <a:t>th</a:t>
            </a:r>
            <a:r>
              <a:rPr lang="en-US" dirty="0"/>
              <a:t> day post partum. The services for pregnant women are the same as for children, with the exception of braces.  </a:t>
            </a:r>
          </a:p>
          <a:p>
            <a:endParaRPr lang="en-US" dirty="0"/>
          </a:p>
          <a:p>
            <a:r>
              <a:rPr lang="en-US" dirty="0"/>
              <a:t>Currently, services for adults, 21 years of age and older, are very limited, </a:t>
            </a:r>
            <a:r>
              <a:rPr lang="en-US" dirty="0" err="1"/>
              <a:t>e.g</a:t>
            </a:r>
            <a:r>
              <a:rPr lang="en-US" dirty="0"/>
              <a:t> extractions. </a:t>
            </a:r>
          </a:p>
          <a:p>
            <a:r>
              <a:rPr lang="en-US" dirty="0"/>
              <a:t>The MCOs added some enhanced services for adults through CCC+ and M4, but they are not comprehensive – fillings, cleanings.</a:t>
            </a:r>
          </a:p>
          <a:p>
            <a:endParaRPr lang="en-US" dirty="0"/>
          </a:p>
          <a:p>
            <a:r>
              <a:rPr lang="en-US" dirty="0"/>
              <a:t>NOW, DMAS has the exciting opportunity to help over 750,000 adults receive dental care.  </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97D788-9AC1-43FB-9D52-63E15666A3A6}" type="slidenum">
              <a:rPr lang="en-US" smtClean="0"/>
              <a:t>4</a:t>
            </a:fld>
            <a:endParaRPr lang="en-US" dirty="0"/>
          </a:p>
        </p:txBody>
      </p:sp>
    </p:spTree>
    <p:extLst>
      <p:ext uri="{BB962C8B-B14F-4D97-AF65-F5344CB8AC3E}">
        <p14:creationId xmlns:p14="http://schemas.microsoft.com/office/powerpoint/2010/main" val="134993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an infographic for the SFC program.</a:t>
            </a:r>
          </a:p>
          <a:p>
            <a:pPr marL="171450" indent="-171450">
              <a:buFont typeface="Arial" panose="020B0604020202020204" pitchFamily="34" charset="0"/>
              <a:buChar char="•"/>
            </a:pPr>
            <a:r>
              <a:rPr lang="en-US" dirty="0" smtClean="0"/>
              <a:t>Nationally, Virginia </a:t>
            </a:r>
            <a:r>
              <a:rPr lang="en-US" dirty="0"/>
              <a:t>is ranked 14</a:t>
            </a:r>
            <a:r>
              <a:rPr lang="en-US" baseline="30000" dirty="0"/>
              <a:t>th </a:t>
            </a:r>
            <a:r>
              <a:rPr lang="en-US" dirty="0"/>
              <a:t> nationally for percentage of children receiving any dental service</a:t>
            </a:r>
          </a:p>
          <a:p>
            <a:pPr marL="171450" indent="-171450">
              <a:buFont typeface="Arial" panose="020B0604020202020204" pitchFamily="34" charset="0"/>
              <a:buChar char="•"/>
            </a:pPr>
            <a:r>
              <a:rPr lang="en-US" dirty="0"/>
              <a:t>Virginia is ranked 11</a:t>
            </a:r>
            <a:r>
              <a:rPr lang="en-US" baseline="30000" dirty="0"/>
              <a:t>th </a:t>
            </a:r>
            <a:r>
              <a:rPr lang="en-US" dirty="0"/>
              <a:t>nationally for percentage of children receiving preventive dental services</a:t>
            </a:r>
          </a:p>
          <a:p>
            <a:pPr marL="285750" indent="-285750">
              <a:spcAft>
                <a:spcPct val="20000"/>
              </a:spcAft>
              <a:buFont typeface="Arial" panose="020B0604020202020204" pitchFamily="34" charset="0"/>
              <a:buChar char="•"/>
              <a:defRPr/>
            </a:pPr>
            <a:r>
              <a:rPr lang="en-US" sz="1050" dirty="0" smtClean="0">
                <a:latin typeface="Arial" panose="020B0604020202020204" pitchFamily="34" charset="0"/>
                <a:cs typeface="Arial" panose="020B0604020202020204" pitchFamily="34" charset="0"/>
              </a:rPr>
              <a:t>As </a:t>
            </a:r>
            <a:r>
              <a:rPr lang="en-US" sz="1050" dirty="0">
                <a:latin typeface="Arial" panose="020B0604020202020204" pitchFamily="34" charset="0"/>
                <a:cs typeface="Arial" panose="020B0604020202020204" pitchFamily="34" charset="0"/>
              </a:rPr>
              <a:t>of November 1, 2019 </a:t>
            </a:r>
            <a:r>
              <a:rPr lang="en-US" sz="1050" b="1" dirty="0">
                <a:latin typeface="Arial" panose="020B0604020202020204" pitchFamily="34" charset="0"/>
                <a:cs typeface="Arial" panose="020B0604020202020204" pitchFamily="34" charset="0"/>
              </a:rPr>
              <a:t>1,945 </a:t>
            </a:r>
            <a:r>
              <a:rPr lang="en-US" sz="1050" dirty="0">
                <a:latin typeface="Arial" panose="020B0604020202020204" pitchFamily="34" charset="0"/>
                <a:cs typeface="Arial" panose="020B0604020202020204" pitchFamily="34" charset="0"/>
              </a:rPr>
              <a:t>dentists are participating in the </a:t>
            </a:r>
            <a:r>
              <a:rPr lang="en-US" sz="1050" b="1" i="1" dirty="0">
                <a:latin typeface="Arial" panose="020B0604020202020204" pitchFamily="34" charset="0"/>
                <a:cs typeface="Arial" panose="020B0604020202020204" pitchFamily="34" charset="0"/>
              </a:rPr>
              <a:t>SFC</a:t>
            </a:r>
            <a:r>
              <a:rPr lang="en-US" sz="1050" dirty="0">
                <a:latin typeface="Arial" panose="020B0604020202020204" pitchFamily="34" charset="0"/>
                <a:cs typeface="Arial" panose="020B0604020202020204" pitchFamily="34" charset="0"/>
              </a:rPr>
              <a:t> program:</a:t>
            </a:r>
          </a:p>
          <a:p>
            <a:pPr lvl="1" algn="just">
              <a:spcAft>
                <a:spcPct val="50000"/>
              </a:spcAft>
              <a:buFont typeface="Arial" panose="020B0604020202020204" pitchFamily="34" charset="0"/>
              <a:buChar char="-"/>
              <a:defRPr/>
            </a:pPr>
            <a:r>
              <a:rPr lang="en-US" sz="1050" dirty="0">
                <a:latin typeface="Arial" panose="020B0604020202020204" pitchFamily="34" charset="0"/>
                <a:cs typeface="Arial" panose="020B0604020202020204" pitchFamily="34" charset="0"/>
              </a:rPr>
              <a:t>This represents approximately 26% of the 7,593 Virginia licensed dentists.</a:t>
            </a:r>
          </a:p>
          <a:p>
            <a:pPr lvl="1" algn="just">
              <a:spcAft>
                <a:spcPct val="50000"/>
              </a:spcAft>
              <a:buFont typeface="Arial" panose="020B0604020202020204" pitchFamily="34" charset="0"/>
              <a:buChar char="-"/>
              <a:defRPr/>
            </a:pPr>
            <a:r>
              <a:rPr lang="en-US" sz="1050" dirty="0">
                <a:latin typeface="Arial" panose="020B0604020202020204" pitchFamily="34" charset="0"/>
                <a:cs typeface="Arial" panose="020B0604020202020204" pitchFamily="34" charset="0"/>
              </a:rPr>
              <a:t>34% of the states practicing dentists participate in the SFC program.</a:t>
            </a:r>
          </a:p>
          <a:p>
            <a:pPr>
              <a:defRP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97D788-9AC1-43FB-9D52-63E15666A3A6}" type="slidenum">
              <a:rPr lang="en-US" smtClean="0"/>
              <a:t>5</a:t>
            </a:fld>
            <a:endParaRPr lang="en-US" dirty="0"/>
          </a:p>
        </p:txBody>
      </p:sp>
    </p:spTree>
    <p:extLst>
      <p:ext uri="{BB962C8B-B14F-4D97-AF65-F5344CB8AC3E}">
        <p14:creationId xmlns:p14="http://schemas.microsoft.com/office/powerpoint/2010/main" val="68550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76200" y="6492880"/>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pPr>
              <a:defRPr/>
            </a:pPr>
            <a:fld id="{E18695A3-612B-4B2B-B01B-9890B4364E2E}"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136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5"/>
            <a:ext cx="5029200" cy="1470025"/>
          </a:xfrm>
          <a:effectLst/>
        </p:spPr>
        <p:txBody>
          <a:bodyPr/>
          <a:lstStyle>
            <a:lvl1pPr algn="r">
              <a:defRPr cap="all" baseline="0">
                <a:solidFill>
                  <a:schemeClr val="tx2"/>
                </a:solidFill>
              </a:defRPr>
            </a:lvl1pPr>
          </a:lstStyle>
          <a:p>
            <a:pPr lvl="0"/>
            <a:r>
              <a:rPr lang="en-US" smtClean="0"/>
              <a:t>Click to edit Master title style</a:t>
            </a:r>
            <a:endParaRPr lang="en-US" dirty="0" smtClean="0"/>
          </a:p>
        </p:txBody>
      </p:sp>
      <p:sp>
        <p:nvSpPr>
          <p:cNvPr id="3" name="Subtitle 2"/>
          <p:cNvSpPr>
            <a:spLocks noGrp="1"/>
          </p:cNvSpPr>
          <p:nvPr>
            <p:ph type="subTitle" idx="1" hasCustomPrompt="1"/>
          </p:nvPr>
        </p:nvSpPr>
        <p:spPr>
          <a:xfrm>
            <a:off x="3797018" y="3886200"/>
            <a:ext cx="5042182"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information</a:t>
            </a:r>
            <a:endParaRPr lang="en-US" dirty="0"/>
          </a:p>
        </p:txBody>
      </p:sp>
      <p:sp>
        <p:nvSpPr>
          <p:cNvPr id="5" name="Picture Placeholder 4"/>
          <p:cNvSpPr>
            <a:spLocks noGrp="1"/>
          </p:cNvSpPr>
          <p:nvPr>
            <p:ph type="pic" sz="quarter" idx="13"/>
          </p:nvPr>
        </p:nvSpPr>
        <p:spPr>
          <a:xfrm>
            <a:off x="228600" y="2133600"/>
            <a:ext cx="3429000" cy="3505200"/>
          </a:xfrm>
        </p:spPr>
        <p:txBody>
          <a:bodyPr/>
          <a:lstStyle>
            <a:lvl1pPr>
              <a:defRPr/>
            </a:lvl1pPr>
          </a:lstStyle>
          <a:p>
            <a:r>
              <a:rPr lang="en-US" dirty="0" smtClean="0"/>
              <a:t>Click icon to add picture</a:t>
            </a:r>
            <a:endParaRPr lang="en-US" dirty="0"/>
          </a:p>
        </p:txBody>
      </p:sp>
    </p:spTree>
    <p:extLst>
      <p:ext uri="{BB962C8B-B14F-4D97-AF65-F5344CB8AC3E}">
        <p14:creationId xmlns:p14="http://schemas.microsoft.com/office/powerpoint/2010/main" val="1127606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Agenda Slide</a:t>
            </a:r>
            <a:endParaRPr lang="en-US" dirty="0"/>
          </a:p>
        </p:txBody>
      </p:sp>
      <p:sp>
        <p:nvSpPr>
          <p:cNvPr id="5" name="Slide Number Placeholder 4"/>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457200" y="1600200"/>
            <a:ext cx="8229600" cy="4525963"/>
          </a:xfrm>
        </p:spPr>
        <p:txBody>
          <a:bodyPr/>
          <a:lstStyle>
            <a:lvl1pPr marL="342900" indent="-342900">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add agenda item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65577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1"/>
          <p:cNvSpPr>
            <a:spLocks noGrp="1"/>
          </p:cNvSpPr>
          <p:nvPr>
            <p:ph type="title"/>
          </p:nvPr>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4286" y="6558909"/>
            <a:ext cx="559717" cy="303846"/>
          </a:xfrm>
          <a:prstGeom prst="rect">
            <a:avLst/>
          </a:prstGeom>
        </p:spPr>
      </p:pic>
      <p:sp>
        <p:nvSpPr>
          <p:cNvPr id="11" name="Slide Number Placeholder 5"/>
          <p:cNvSpPr>
            <a:spLocks noGrp="1"/>
          </p:cNvSpPr>
          <p:nvPr>
            <p:ph type="sldNum" sz="quarter" idx="4"/>
          </p:nvPr>
        </p:nvSpPr>
        <p:spPr>
          <a:xfrm>
            <a:off x="76200" y="6492880"/>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5444330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dt="0"/>
  <p:txStyles>
    <p:title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882" marR="0" indent="-342882" algn="l" defTabSz="914354"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13" marR="0" indent="-285737" algn="l" defTabSz="914354"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2942" marR="0" indent="-228589" algn="l" defTabSz="914354"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120" marR="0" indent="-228589" algn="l" defTabSz="914354"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298" marR="0" indent="-228589" algn="l" defTabSz="914354"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5886" indent="0" algn="l" defTabSz="914354"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mas.virginia.gov/media/3202/member-fact-sheet-on-new-adult-dental-benefit.pdf" TargetMode="External"/><Relationship Id="rId2" Type="http://schemas.openxmlformats.org/officeDocument/2006/relationships/hyperlink" Target="https://www.dmas.virginia.gov/media/3278/adult-dental-benefit-faqs-dmas-approved-2-23-21.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entaquest.com/"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hyperlink" Target="http://mx.depositphotos.com/52464273/stock-photo-group-of-people-looking-u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693" y="1389508"/>
            <a:ext cx="7822276" cy="2147068"/>
          </a:xfrm>
        </p:spPr>
        <p:txBody>
          <a:bodyPr>
            <a:normAutofit fontScale="90000"/>
          </a:bodyPr>
          <a:lstStyle/>
          <a:p>
            <a:pPr algn="ctr"/>
            <a:r>
              <a:rPr lang="en-US" sz="4000" dirty="0" smtClean="0"/>
              <a:t>SERVICIOS DENTALES PARA ADULTOS AFILIADOS A MEDICAID DE VIRGINIA</a:t>
            </a:r>
            <a:r>
              <a:rPr lang="en-US" sz="3600" dirty="0" smtClean="0"/>
              <a:t/>
            </a:r>
            <a:br>
              <a:rPr lang="en-US" sz="3600" dirty="0" smtClean="0"/>
            </a:br>
            <a:r>
              <a:rPr lang="en-US" sz="3600" dirty="0"/>
              <a:t/>
            </a:r>
            <a:br>
              <a:rPr lang="en-US" sz="3600" dirty="0"/>
            </a:br>
            <a:r>
              <a:rPr lang="es-419" sz="3600" i="1" dirty="0" smtClean="0"/>
              <a:t>A PARTIR DE </a:t>
            </a:r>
            <a:r>
              <a:rPr lang="es-419" sz="3600" i="1" dirty="0" err="1" smtClean="0"/>
              <a:t>JulIO</a:t>
            </a:r>
            <a:r>
              <a:rPr lang="es-419" sz="3600" i="1" dirty="0" smtClean="0"/>
              <a:t> 2021</a:t>
            </a:r>
            <a:r>
              <a:rPr lang="es-419" sz="3200" dirty="0" smtClean="0"/>
              <a:t>	</a:t>
            </a:r>
            <a:endParaRPr lang="es-419" sz="1600" b="0" dirty="0">
              <a:solidFill>
                <a:schemeClr val="tx1"/>
              </a:solidFill>
            </a:endParaRPr>
          </a:p>
        </p:txBody>
      </p:sp>
      <p:sp>
        <p:nvSpPr>
          <p:cNvPr id="4" name="Title 1"/>
          <p:cNvSpPr txBox="1">
            <a:spLocks/>
          </p:cNvSpPr>
          <p:nvPr/>
        </p:nvSpPr>
        <p:spPr>
          <a:xfrm>
            <a:off x="5030156" y="4650641"/>
            <a:ext cx="4113844" cy="1782623"/>
          </a:xfrm>
          <a:prstGeom prst="rect">
            <a:avLst/>
          </a:prstGeom>
          <a:effectLst/>
        </p:spPr>
        <p:txBody>
          <a:bodyPr vert="horz" lIns="91440" tIns="45720" rIns="91440" bIns="45720" rtlCol="0" anchor="t">
            <a:normAutofit fontScale="67500" lnSpcReduction="20000"/>
          </a:bodyPr>
          <a:lstStyle>
            <a:lvl1pPr algn="r" defTabSz="914354" rtl="0" eaLnBrk="1" latinLnBrk="0" hangingPunct="1">
              <a:spcBef>
                <a:spcPct val="0"/>
              </a:spcBef>
              <a:buNone/>
              <a:defRPr sz="3800" b="1" kern="1200" cap="all" baseline="0">
                <a:solidFill>
                  <a:schemeClr val="tx2"/>
                </a:solidFill>
                <a:latin typeface="Calibri" panose="020F0502020204030204" pitchFamily="34" charset="0"/>
                <a:ea typeface="Dotum" panose="020B0600000101010101" pitchFamily="34" charset="-127"/>
                <a:cs typeface="+mj-cs"/>
              </a:defRPr>
            </a:lvl1pPr>
          </a:lstStyle>
          <a:p>
            <a:pPr algn="l"/>
            <a:r>
              <a:rPr lang="en-US" sz="3200" dirty="0" smtClean="0"/>
              <a:t>Bryan Talbert, MPH</a:t>
            </a:r>
          </a:p>
          <a:p>
            <a:pPr algn="l"/>
            <a:r>
              <a:rPr lang="en-US" sz="2100" dirty="0" smtClean="0"/>
              <a:t>ADMINISTRADOR DE CONTRATOS</a:t>
            </a:r>
          </a:p>
          <a:p>
            <a:pPr algn="l"/>
            <a:r>
              <a:rPr lang="en-US" sz="3200" dirty="0" smtClean="0"/>
              <a:t>Zachary P. Hairston, DDS</a:t>
            </a:r>
          </a:p>
          <a:p>
            <a:pPr algn="l"/>
            <a:r>
              <a:rPr lang="en-US" sz="2100" dirty="0" smtClean="0"/>
              <a:t>CONSULTOR Dental </a:t>
            </a:r>
          </a:p>
          <a:p>
            <a:pPr algn="l"/>
            <a:r>
              <a:rPr lang="en-US" sz="3200" dirty="0" smtClean="0"/>
              <a:t>Lisa </a:t>
            </a:r>
            <a:r>
              <a:rPr lang="en-US" sz="3200" dirty="0" err="1" smtClean="0"/>
              <a:t>BiLik</a:t>
            </a:r>
            <a:r>
              <a:rPr lang="en-US" sz="3200" dirty="0" smtClean="0"/>
              <a:t/>
            </a:r>
            <a:br>
              <a:rPr lang="en-US" sz="3200" dirty="0" smtClean="0"/>
            </a:br>
            <a:r>
              <a:rPr lang="en-US" sz="1800" dirty="0" smtClean="0"/>
              <a:t>ADMINISTRADORA DE CONTRATOS DENTALES</a:t>
            </a:r>
            <a:r>
              <a:rPr lang="en-US" sz="3200" i="1" dirty="0" smtClean="0"/>
              <a:t/>
            </a:r>
            <a:br>
              <a:rPr lang="en-US" sz="3200" i="1" dirty="0" smtClean="0"/>
            </a:br>
            <a:r>
              <a:rPr lang="en-US" sz="3200" dirty="0" smtClean="0"/>
              <a:t>		</a:t>
            </a:r>
            <a:endParaRPr lang="en-US" sz="1600" b="0" dirty="0">
              <a:solidFill>
                <a:schemeClr val="tx1"/>
              </a:solidFill>
            </a:endParaRPr>
          </a:p>
        </p:txBody>
      </p:sp>
      <p:sp>
        <p:nvSpPr>
          <p:cNvPr id="3"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239" y="4596534"/>
            <a:ext cx="1748443" cy="1682954"/>
          </a:xfrm>
          <a:prstGeom prst="rect">
            <a:avLst/>
          </a:prstGeom>
        </p:spPr>
      </p:pic>
    </p:spTree>
    <p:extLst>
      <p:ext uri="{BB962C8B-B14F-4D97-AF65-F5344CB8AC3E}">
        <p14:creationId xmlns:p14="http://schemas.microsoft.com/office/powerpoint/2010/main" val="3331334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0321" y="6536161"/>
            <a:ext cx="381000" cy="365125"/>
          </a:xfrm>
        </p:spPr>
        <p:txBody>
          <a:bodyPr/>
          <a:lstStyle/>
          <a:p>
            <a:fld id="{E18695A3-612B-4B2B-B01B-9890B4364E2E}" type="slidenum">
              <a:rPr lang="en-US" smtClean="0">
                <a:solidFill>
                  <a:srgbClr val="FFFFFF"/>
                </a:solidFill>
              </a:rPr>
              <a:pPr/>
              <a:t>10</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411321" y="1072721"/>
            <a:ext cx="8321470" cy="5360663"/>
          </a:xfrm>
          <a:prstGeom prst="rect">
            <a:avLst/>
          </a:prstGeom>
        </p:spPr>
      </p:pic>
      <p:sp>
        <p:nvSpPr>
          <p:cNvPr id="6" name="Rectangle 5"/>
          <p:cNvSpPr/>
          <p:nvPr/>
        </p:nvSpPr>
        <p:spPr>
          <a:xfrm>
            <a:off x="76200" y="142532"/>
            <a:ext cx="8902950" cy="677108"/>
          </a:xfrm>
          <a:prstGeom prst="rect">
            <a:avLst/>
          </a:prstGeom>
        </p:spPr>
        <p:txBody>
          <a:bodyPr wrap="none">
            <a:spAutoFit/>
          </a:bodyPr>
          <a:lstStyle/>
          <a:p>
            <a:r>
              <a:rPr lang="es-419" sz="3800" b="1" dirty="0" smtClean="0">
                <a:solidFill>
                  <a:schemeClr val="bg1"/>
                </a:solidFill>
              </a:rPr>
              <a:t>Un cuerpo sano se inicia con una boca sana</a:t>
            </a:r>
            <a:endParaRPr lang="es-419" sz="3800" b="1" dirty="0">
              <a:solidFill>
                <a:schemeClr val="bg1"/>
              </a:solidFill>
            </a:endParaRPr>
          </a:p>
        </p:txBody>
      </p:sp>
    </p:spTree>
    <p:extLst>
      <p:ext uri="{BB962C8B-B14F-4D97-AF65-F5344CB8AC3E}">
        <p14:creationId xmlns:p14="http://schemas.microsoft.com/office/powerpoint/2010/main" val="207640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80" y="194860"/>
            <a:ext cx="8275984" cy="523220"/>
          </a:xfrm>
          <a:prstGeom prst="rect">
            <a:avLst/>
          </a:prstGeom>
        </p:spPr>
        <p:txBody>
          <a:bodyPr wrap="none">
            <a:spAutoFit/>
          </a:bodyPr>
          <a:lstStyle/>
          <a:p>
            <a:r>
              <a:rPr lang="es-419" sz="2800" b="1" dirty="0" smtClean="0">
                <a:solidFill>
                  <a:schemeClr val="bg1"/>
                </a:solidFill>
              </a:rPr>
              <a:t>¿Quién está cubierto? – Para adultos de 21 años y más</a:t>
            </a:r>
            <a:endParaRPr lang="es-419" sz="2800" b="1" dirty="0">
              <a:solidFill>
                <a:schemeClr val="bg1"/>
              </a:solidFill>
            </a:endParaRPr>
          </a:p>
        </p:txBody>
      </p:sp>
      <p:sp>
        <p:nvSpPr>
          <p:cNvPr id="7" name="Title 1"/>
          <p:cNvSpPr txBox="1">
            <a:spLocks/>
          </p:cNvSpPr>
          <p:nvPr/>
        </p:nvSpPr>
        <p:spPr>
          <a:xfrm>
            <a:off x="737520" y="961362"/>
            <a:ext cx="7822276" cy="703987"/>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fontScale="97500"/>
          </a:bodyPr>
          <a:lst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pPr algn="ctr"/>
            <a:r>
              <a:rPr lang="es-419" sz="4000" dirty="0" smtClean="0">
                <a:solidFill>
                  <a:schemeClr val="accent1"/>
                </a:solidFill>
              </a:rPr>
              <a:t>A partir del 1 de julio, 2021</a:t>
            </a:r>
            <a:r>
              <a:rPr lang="es-419" sz="3200" dirty="0" smtClean="0"/>
              <a:t>	</a:t>
            </a:r>
            <a:endParaRPr lang="es-419" sz="1600" b="0" dirty="0">
              <a:solidFill>
                <a:schemeClr val="tx1"/>
              </a:solidFill>
            </a:endParaRPr>
          </a:p>
        </p:txBody>
      </p:sp>
      <p:sp>
        <p:nvSpPr>
          <p:cNvPr id="8" name="Content Placeholder 1">
            <a:extLst>
              <a:ext uri="{FF2B5EF4-FFF2-40B4-BE49-F238E27FC236}">
                <a16:creationId xmlns:a16="http://schemas.microsoft.com/office/drawing/2014/main" id="{8FD95DDA-4BB2-DB44-8E29-696A96FA3393}"/>
              </a:ext>
            </a:extLst>
          </p:cNvPr>
          <p:cNvSpPr txBox="1">
            <a:spLocks/>
          </p:cNvSpPr>
          <p:nvPr/>
        </p:nvSpPr>
        <p:spPr>
          <a:xfrm>
            <a:off x="415064" y="1904137"/>
            <a:ext cx="4611430" cy="4318112"/>
          </a:xfrm>
          <a:prstGeom prst="rect">
            <a:avLst/>
          </a:prstGeom>
        </p:spPr>
        <p:txBody>
          <a:bodyPr vert="horz" lIns="91440" tIns="45720" rIns="91440" bIns="45720" rtlCol="0">
            <a:normAutofit lnSpcReduction="10000"/>
          </a:bodyPr>
          <a:lstStyle>
            <a:lvl1pPr marL="0" marR="0" indent="0" algn="r" defTabSz="914354"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sz="3200" kern="1200" baseline="0">
                <a:solidFill>
                  <a:schemeClr val="tx1"/>
                </a:solidFill>
                <a:latin typeface="Calibri" panose="020F0502020204030204" pitchFamily="34" charset="0"/>
                <a:ea typeface="+mn-ea"/>
                <a:cs typeface="+mn-cs"/>
              </a:defRPr>
            </a:lvl1pPr>
            <a:lvl2pPr marL="457200" marR="0" indent="0" algn="ctr" defTabSz="914354"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None/>
              <a:tabLst/>
              <a:defRPr sz="2800" kern="1200">
                <a:solidFill>
                  <a:schemeClr val="tx1">
                    <a:tint val="75000"/>
                  </a:schemeClr>
                </a:solidFill>
                <a:latin typeface="Calibri" panose="020F0502020204030204" pitchFamily="34" charset="0"/>
                <a:ea typeface="+mn-ea"/>
                <a:cs typeface="+mn-cs"/>
              </a:defRPr>
            </a:lvl2pPr>
            <a:lvl3pPr marL="914400" marR="0" indent="0" algn="ctr" defTabSz="914354"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2400" kern="1200">
                <a:solidFill>
                  <a:schemeClr val="tx1">
                    <a:tint val="75000"/>
                  </a:schemeClr>
                </a:solidFill>
                <a:latin typeface="Calibri" panose="020F0502020204030204" pitchFamily="34" charset="0"/>
                <a:ea typeface="+mn-ea"/>
                <a:cs typeface="+mn-cs"/>
              </a:defRPr>
            </a:lvl3pPr>
            <a:lvl4pPr marL="1371600" marR="0" indent="0" algn="ctr" defTabSz="914354"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2000" kern="1200">
                <a:solidFill>
                  <a:schemeClr val="tx1">
                    <a:tint val="75000"/>
                  </a:schemeClr>
                </a:solidFill>
                <a:latin typeface="Calibri" panose="020F0502020204030204" pitchFamily="34" charset="0"/>
                <a:ea typeface="+mn-ea"/>
                <a:cs typeface="+mn-cs"/>
              </a:defRPr>
            </a:lvl4pPr>
            <a:lvl5pPr marL="1828800" marR="0" indent="0" algn="ctr" defTabSz="914354"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1800" kern="1200">
                <a:solidFill>
                  <a:schemeClr val="tx1">
                    <a:tint val="75000"/>
                  </a:schemeClr>
                </a:solidFill>
                <a:latin typeface="Calibri" panose="020F0502020204030204" pitchFamily="34" charset="0"/>
                <a:ea typeface="+mn-ea"/>
                <a:cs typeface="+mn-cs"/>
              </a:defRPr>
            </a:lvl5pPr>
            <a:lvl6pPr marL="22860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354"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s-419" sz="2400" dirty="0" smtClean="0"/>
              <a:t>Rayos X y exámenes</a:t>
            </a:r>
          </a:p>
          <a:p>
            <a:pPr marL="342900" indent="-342900" algn="l">
              <a:buFont typeface="Arial" panose="020B0604020202020204" pitchFamily="34" charset="0"/>
              <a:buChar char="•"/>
            </a:pPr>
            <a:r>
              <a:rPr lang="es-419" sz="2400" dirty="0" smtClean="0"/>
              <a:t>Limpiezas</a:t>
            </a:r>
          </a:p>
          <a:p>
            <a:pPr marL="342900" indent="-342900" algn="l">
              <a:buFont typeface="Arial" panose="020B0604020202020204" pitchFamily="34" charset="0"/>
              <a:buChar char="•"/>
            </a:pPr>
            <a:r>
              <a:rPr lang="es-419" sz="2400" dirty="0" smtClean="0"/>
              <a:t>Empastes</a:t>
            </a:r>
          </a:p>
          <a:p>
            <a:pPr marL="342900" indent="-342900" algn="l">
              <a:buFont typeface="Arial" panose="020B0604020202020204" pitchFamily="34" charset="0"/>
              <a:buChar char="•"/>
            </a:pPr>
            <a:r>
              <a:rPr lang="es-419" sz="2400" dirty="0" smtClean="0"/>
              <a:t>Endodoncias</a:t>
            </a:r>
          </a:p>
          <a:p>
            <a:pPr marL="342900" indent="-342900" algn="l">
              <a:buFont typeface="Arial" panose="020B0604020202020204" pitchFamily="34" charset="0"/>
              <a:buChar char="•"/>
            </a:pPr>
            <a:r>
              <a:rPr lang="es-419" sz="2400" dirty="0" smtClean="0"/>
              <a:t>Tratamiento relacionado con</a:t>
            </a:r>
          </a:p>
          <a:p>
            <a:pPr algn="l"/>
            <a:r>
              <a:rPr lang="es-419" sz="2400" dirty="0" smtClean="0"/>
              <a:t>     las encías</a:t>
            </a:r>
          </a:p>
          <a:p>
            <a:pPr marL="342900" indent="-342900" algn="l">
              <a:buFont typeface="Arial" panose="020B0604020202020204" pitchFamily="34" charset="0"/>
              <a:buChar char="•"/>
            </a:pPr>
            <a:r>
              <a:rPr lang="es-419" sz="2400" dirty="0" smtClean="0"/>
              <a:t>Dentaduras</a:t>
            </a:r>
          </a:p>
          <a:p>
            <a:pPr marL="342900" indent="-342900" algn="l">
              <a:buFont typeface="Arial" panose="020B0604020202020204" pitchFamily="34" charset="0"/>
              <a:buChar char="•"/>
            </a:pPr>
            <a:r>
              <a:rPr lang="es-419" sz="2400" dirty="0" smtClean="0"/>
              <a:t>Extracciones dentales y otras cirugías orales</a:t>
            </a:r>
          </a:p>
          <a:p>
            <a:pPr marL="342900" indent="-342900" algn="l">
              <a:buFont typeface="Arial" panose="020B0604020202020204" pitchFamily="34" charset="0"/>
              <a:buChar char="•"/>
            </a:pPr>
            <a:r>
              <a:rPr lang="es-419" sz="2400" dirty="0" smtClean="0"/>
              <a:t>Otros servicios generales apropiados como anestesia</a:t>
            </a:r>
            <a:endParaRPr lang="es-419" sz="2400" dirty="0"/>
          </a:p>
        </p:txBody>
      </p:sp>
      <p:pic>
        <p:nvPicPr>
          <p:cNvPr id="9" name="Picture 8"/>
          <p:cNvPicPr>
            <a:picLocks noChangeAspect="1"/>
          </p:cNvPicPr>
          <p:nvPr/>
        </p:nvPicPr>
        <p:blipFill>
          <a:blip r:embed="rId2"/>
          <a:stretch>
            <a:fillRect/>
          </a:stretch>
        </p:blipFill>
        <p:spPr>
          <a:xfrm>
            <a:off x="4330216" y="1665349"/>
            <a:ext cx="4403726" cy="2530141"/>
          </a:xfrm>
          <a:prstGeom prst="rect">
            <a:avLst/>
          </a:prstGeom>
        </p:spPr>
      </p:pic>
      <p:sp>
        <p:nvSpPr>
          <p:cNvPr id="6" name="Slide Number Placeholder 2"/>
          <p:cNvSpPr txBox="1">
            <a:spLocks/>
          </p:cNvSpPr>
          <p:nvPr/>
        </p:nvSpPr>
        <p:spPr>
          <a:xfrm>
            <a:off x="0" y="6568624"/>
            <a:ext cx="4215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11</a:t>
            </a:fld>
            <a:endParaRPr lang="en-US" sz="1200" dirty="0">
              <a:solidFill>
                <a:srgbClr val="FFFFFF"/>
              </a:solidFill>
            </a:endParaRPr>
          </a:p>
        </p:txBody>
      </p:sp>
    </p:spTree>
    <p:extLst>
      <p:ext uri="{BB962C8B-B14F-4D97-AF65-F5344CB8AC3E}">
        <p14:creationId xmlns:p14="http://schemas.microsoft.com/office/powerpoint/2010/main" val="272114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646331"/>
          </a:xfrm>
          <a:prstGeom prst="rect">
            <a:avLst/>
          </a:prstGeom>
        </p:spPr>
        <p:txBody>
          <a:bodyPr wrap="square">
            <a:spAutoFit/>
          </a:bodyPr>
          <a:lstStyle/>
          <a:p>
            <a:r>
              <a:rPr lang="es-419" sz="3600" b="1" dirty="0" smtClean="0">
                <a:solidFill>
                  <a:schemeClr val="bg1"/>
                </a:solidFill>
              </a:rPr>
              <a:t>Otros servicios relacionados </a:t>
            </a:r>
            <a:endParaRPr lang="es-419" sz="3600" b="1" dirty="0">
              <a:solidFill>
                <a:schemeClr val="bg1"/>
              </a:solidFill>
            </a:endParaRPr>
          </a:p>
        </p:txBody>
      </p:sp>
      <p:sp>
        <p:nvSpPr>
          <p:cNvPr id="6" name="Subtitle 2"/>
          <p:cNvSpPr>
            <a:spLocks noGrp="1"/>
          </p:cNvSpPr>
          <p:nvPr>
            <p:ph type="subTitle" idx="1"/>
          </p:nvPr>
        </p:nvSpPr>
        <p:spPr>
          <a:xfrm>
            <a:off x="423456" y="1169097"/>
            <a:ext cx="8275375" cy="4678250"/>
          </a:xfrm>
        </p:spPr>
        <p:txBody>
          <a:bodyPr>
            <a:noAutofit/>
          </a:bodyPr>
          <a:lstStyle/>
          <a:p>
            <a:pPr marL="457200" indent="-457200" algn="l">
              <a:buFont typeface="Wingdings" panose="05000000000000000000" pitchFamily="2" charset="2"/>
              <a:buChar char="ü"/>
            </a:pPr>
            <a:r>
              <a:rPr lang="es-419" sz="2000" dirty="0" smtClean="0"/>
              <a:t>Puede haber transporte disponible para las citas dentales si el miembro no tiene otro medio de transporte. Los miembros deben comunicarse con la MCO que aparece en la tarjeta del seguro. </a:t>
            </a:r>
          </a:p>
          <a:p>
            <a:pPr marL="457200" indent="-457200" algn="l">
              <a:buFont typeface="Wingdings" panose="05000000000000000000" pitchFamily="2" charset="2"/>
              <a:buChar char="ü"/>
            </a:pPr>
            <a:r>
              <a:rPr lang="es-419" sz="2000" dirty="0" smtClean="0"/>
              <a:t>Los servicios de traducción están disponibles durante su cita. Los miembros pueden llamar al </a:t>
            </a:r>
            <a:r>
              <a:rPr lang="es-419" sz="2000" b="1" dirty="0" smtClean="0"/>
              <a:t>1-888-912-3456</a:t>
            </a:r>
            <a:r>
              <a:rPr lang="es-419" sz="2000" dirty="0" smtClean="0"/>
              <a:t> para obtener más información o pedir ayuda al dentista.  </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7832" y="3149600"/>
            <a:ext cx="4046621" cy="2697747"/>
          </a:xfrm>
          <a:prstGeom prst="rect">
            <a:avLst/>
          </a:prstGeom>
        </p:spPr>
      </p:pic>
      <p:sp>
        <p:nvSpPr>
          <p:cNvPr id="7" name="Slide Number Placeholder 2"/>
          <p:cNvSpPr txBox="1">
            <a:spLocks/>
          </p:cNvSpPr>
          <p:nvPr/>
        </p:nvSpPr>
        <p:spPr>
          <a:xfrm>
            <a:off x="38100" y="6563213"/>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12</a:t>
            </a:fld>
            <a:endParaRPr lang="en-US" sz="1200" dirty="0">
              <a:solidFill>
                <a:srgbClr val="FFFFFF"/>
              </a:solidFill>
            </a:endParaRPr>
          </a:p>
        </p:txBody>
      </p:sp>
    </p:spTree>
    <p:extLst>
      <p:ext uri="{BB962C8B-B14F-4D97-AF65-F5344CB8AC3E}">
        <p14:creationId xmlns:p14="http://schemas.microsoft.com/office/powerpoint/2010/main" val="337549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570"/>
            <a:ext cx="9144000" cy="1233493"/>
          </a:xfrm>
        </p:spPr>
        <p:txBody>
          <a:bodyPr>
            <a:noAutofit/>
          </a:bodyPr>
          <a:lstStyle/>
          <a:p>
            <a:r>
              <a:rPr lang="es-419" sz="2200" dirty="0" smtClean="0"/>
              <a:t>Visite el Departamento de Servicios de Asistencia Médica para obtener más información en el nuevo beneficio dental para adultos y el Programa SFC </a:t>
            </a:r>
            <a:endParaRPr lang="es-419" sz="2200" dirty="0"/>
          </a:p>
        </p:txBody>
      </p:sp>
      <p:sp>
        <p:nvSpPr>
          <p:cNvPr id="3" name="Content Placeholder 2"/>
          <p:cNvSpPr>
            <a:spLocks noGrp="1"/>
          </p:cNvSpPr>
          <p:nvPr>
            <p:ph idx="1"/>
          </p:nvPr>
        </p:nvSpPr>
        <p:spPr>
          <a:xfrm>
            <a:off x="457199" y="1600205"/>
            <a:ext cx="8411227" cy="4525963"/>
          </a:xfrm>
        </p:spPr>
        <p:txBody>
          <a:bodyPr/>
          <a:lstStyle/>
          <a:p>
            <a:r>
              <a:rPr lang="es-419" dirty="0" smtClean="0"/>
              <a:t>Preguntas frecuentes</a:t>
            </a:r>
          </a:p>
          <a:p>
            <a:pPr marL="0" indent="0">
              <a:buNone/>
            </a:pPr>
            <a:r>
              <a:rPr lang="en-US" sz="1600" dirty="0" smtClean="0">
                <a:hlinkClick r:id="rId2"/>
              </a:rPr>
              <a:t>https</a:t>
            </a:r>
            <a:r>
              <a:rPr lang="en-US" sz="1600" dirty="0">
                <a:hlinkClick r:id="rId2"/>
              </a:rPr>
              <a:t>://</a:t>
            </a:r>
            <a:r>
              <a:rPr lang="en-US" sz="1600" dirty="0" smtClean="0">
                <a:hlinkClick r:id="rId2"/>
              </a:rPr>
              <a:t>www.dmas.virginia.gov/media/3278/adult-dental-benefit-faqs-dmas-approved-2-23-21.pdf</a:t>
            </a:r>
            <a:r>
              <a:rPr lang="en-US" sz="1600" dirty="0" smtClean="0"/>
              <a:t> </a:t>
            </a:r>
            <a:endParaRPr lang="en-US" sz="1600" dirty="0"/>
          </a:p>
          <a:p>
            <a:r>
              <a:rPr lang="es-419" dirty="0" smtClean="0"/>
              <a:t>Información para el afiliado</a:t>
            </a:r>
          </a:p>
          <a:p>
            <a:pPr marL="0" indent="0">
              <a:buNone/>
            </a:pPr>
            <a:r>
              <a:rPr lang="en-US" sz="1600" dirty="0" smtClean="0">
                <a:hlinkClick r:id="rId3"/>
              </a:rPr>
              <a:t>https</a:t>
            </a:r>
            <a:r>
              <a:rPr lang="en-US" sz="1600" dirty="0">
                <a:hlinkClick r:id="rId3"/>
              </a:rPr>
              <a:t>://</a:t>
            </a:r>
            <a:r>
              <a:rPr lang="en-US" sz="1600" dirty="0" smtClean="0">
                <a:hlinkClick r:id="rId3"/>
              </a:rPr>
              <a:t>www.dmas.virginia.gov/media/3202/member-fact-sheet-on-new-adult-dental-benefit.pdf</a:t>
            </a:r>
            <a:endParaRPr lang="en-US" sz="16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a:xfrm>
            <a:off x="38326" y="6536165"/>
            <a:ext cx="1295400" cy="365125"/>
          </a:xfrm>
        </p:spPr>
        <p:txBody>
          <a:bodyPr/>
          <a:lstStyle/>
          <a:p>
            <a:pPr>
              <a:defRPr/>
            </a:pPr>
            <a:fld id="{E18695A3-612B-4B2B-B01B-9890B4364E2E}"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225607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06561-A1CA-486A-B78A-AB3C4DA90C2B}"/>
              </a:ext>
            </a:extLst>
          </p:cNvPr>
          <p:cNvPicPr>
            <a:picLocks noChangeAspect="1"/>
          </p:cNvPicPr>
          <p:nvPr/>
        </p:nvPicPr>
        <p:blipFill>
          <a:blip r:embed="rId2"/>
          <a:stretch>
            <a:fillRect/>
          </a:stretch>
        </p:blipFill>
        <p:spPr>
          <a:xfrm>
            <a:off x="4881467" y="3727692"/>
            <a:ext cx="3689956" cy="2049976"/>
          </a:xfrm>
          <a:prstGeom prst="rect">
            <a:avLst/>
          </a:prstGeom>
        </p:spPr>
      </p:pic>
      <p:sp>
        <p:nvSpPr>
          <p:cNvPr id="6" name="Rectangle 5"/>
          <p:cNvSpPr/>
          <p:nvPr/>
        </p:nvSpPr>
        <p:spPr>
          <a:xfrm>
            <a:off x="228600" y="65638"/>
            <a:ext cx="8754979" cy="830997"/>
          </a:xfrm>
          <a:prstGeom prst="rect">
            <a:avLst/>
          </a:prstGeom>
        </p:spPr>
        <p:txBody>
          <a:bodyPr wrap="square">
            <a:spAutoFit/>
          </a:bodyPr>
          <a:lstStyle/>
          <a:p>
            <a:r>
              <a:rPr lang="es-419" sz="2400" b="1" dirty="0" smtClean="0">
                <a:solidFill>
                  <a:schemeClr val="bg1"/>
                </a:solidFill>
              </a:rPr>
              <a:t>Cómo los afiliados pueden encontrar un dentista y hacer preguntas sobre el nuevo beneficio dental para adultos y el programa SFC </a:t>
            </a:r>
            <a:endParaRPr lang="es-419" sz="2400" b="1" dirty="0">
              <a:solidFill>
                <a:schemeClr val="bg1"/>
              </a:solidFill>
            </a:endParaRPr>
          </a:p>
        </p:txBody>
      </p:sp>
      <p:sp>
        <p:nvSpPr>
          <p:cNvPr id="8" name="Subtitle 2"/>
          <p:cNvSpPr>
            <a:spLocks noGrp="1"/>
          </p:cNvSpPr>
          <p:nvPr>
            <p:ph type="subTitle" idx="1"/>
          </p:nvPr>
        </p:nvSpPr>
        <p:spPr>
          <a:xfrm>
            <a:off x="370948" y="1597892"/>
            <a:ext cx="7627743" cy="4179776"/>
          </a:xfrm>
        </p:spPr>
        <p:txBody>
          <a:bodyPr>
            <a:noAutofit/>
          </a:bodyPr>
          <a:lstStyle/>
          <a:p>
            <a:pPr marL="457200" indent="-457200" algn="l">
              <a:buFont typeface="Arial" panose="020B0604020202020204" pitchFamily="34" charset="0"/>
              <a:buChar char="•"/>
            </a:pPr>
            <a:r>
              <a:rPr lang="es-419" dirty="0" smtClean="0"/>
              <a:t>Para individuos con </a:t>
            </a:r>
            <a:r>
              <a:rPr lang="en-US" b="1" i="1" dirty="0" smtClean="0"/>
              <a:t>Smiles for Children</a:t>
            </a:r>
          </a:p>
          <a:p>
            <a:pPr marL="457200" indent="-457200" algn="l">
              <a:buFont typeface="Arial" panose="020B0604020202020204" pitchFamily="34" charset="0"/>
              <a:buChar char="•"/>
            </a:pPr>
            <a:r>
              <a:rPr lang="en-US" dirty="0" smtClean="0">
                <a:hlinkClick r:id="rId3"/>
              </a:rPr>
              <a:t>www.dentaquest.com</a:t>
            </a:r>
            <a:endParaRPr lang="en-US" dirty="0" smtClean="0"/>
          </a:p>
          <a:p>
            <a:pPr marL="457200" indent="-457200" algn="l">
              <a:buFont typeface="Arial" panose="020B0604020202020204" pitchFamily="34" charset="0"/>
              <a:buChar char="•"/>
            </a:pPr>
            <a:r>
              <a:rPr lang="es-419" dirty="0" smtClean="0"/>
              <a:t>Llamar al </a:t>
            </a:r>
            <a:r>
              <a:rPr lang="en-US" dirty="0" smtClean="0"/>
              <a:t>1-888-912-3456</a:t>
            </a:r>
          </a:p>
        </p:txBody>
      </p:sp>
      <p:pic>
        <p:nvPicPr>
          <p:cNvPr id="2" name="Picture 1"/>
          <p:cNvPicPr>
            <a:picLocks noChangeAspect="1"/>
          </p:cNvPicPr>
          <p:nvPr/>
        </p:nvPicPr>
        <p:blipFill>
          <a:blip r:embed="rId4"/>
          <a:stretch>
            <a:fillRect/>
          </a:stretch>
        </p:blipFill>
        <p:spPr>
          <a:xfrm>
            <a:off x="370948" y="4442691"/>
            <a:ext cx="4268361" cy="1057154"/>
          </a:xfrm>
          <a:prstGeom prst="rect">
            <a:avLst/>
          </a:prstGeom>
        </p:spPr>
      </p:pic>
      <p:sp>
        <p:nvSpPr>
          <p:cNvPr id="7" name="Slide Number Placeholder 2"/>
          <p:cNvSpPr txBox="1">
            <a:spLocks/>
          </p:cNvSpPr>
          <p:nvPr/>
        </p:nvSpPr>
        <p:spPr>
          <a:xfrm>
            <a:off x="3810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14</a:t>
            </a:fld>
            <a:endParaRPr lang="en-US" sz="1200" dirty="0">
              <a:solidFill>
                <a:srgbClr val="FFFFFF"/>
              </a:solidFill>
            </a:endParaRPr>
          </a:p>
        </p:txBody>
      </p:sp>
    </p:spTree>
    <p:extLst>
      <p:ext uri="{BB962C8B-B14F-4D97-AF65-F5344CB8AC3E}">
        <p14:creationId xmlns:p14="http://schemas.microsoft.com/office/powerpoint/2010/main" val="253978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3810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15</a:t>
            </a:fld>
            <a:endParaRPr lang="en-US" sz="1200" dirty="0">
              <a:solidFill>
                <a:srgbClr val="FFFFFF"/>
              </a:solidFill>
            </a:endParaRPr>
          </a:p>
        </p:txBody>
      </p:sp>
      <p:sp>
        <p:nvSpPr>
          <p:cNvPr id="6" name="Rectangle 5"/>
          <p:cNvSpPr/>
          <p:nvPr/>
        </p:nvSpPr>
        <p:spPr>
          <a:xfrm>
            <a:off x="228600" y="271244"/>
            <a:ext cx="8754979" cy="830997"/>
          </a:xfrm>
          <a:prstGeom prst="rect">
            <a:avLst/>
          </a:prstGeom>
        </p:spPr>
        <p:txBody>
          <a:bodyPr wrap="square">
            <a:spAutoFit/>
          </a:bodyPr>
          <a:lstStyle/>
          <a:p>
            <a:r>
              <a:rPr lang="es-419" sz="2400" b="1" dirty="0" smtClean="0">
                <a:solidFill>
                  <a:schemeClr val="bg1"/>
                </a:solidFill>
              </a:rPr>
              <a:t>Resumen de los beneficios para adultos disponibles a partir del 1 de julio, 2021</a:t>
            </a:r>
            <a:endParaRPr lang="es-419" sz="2400" b="1" dirty="0">
              <a:solidFill>
                <a:schemeClr val="bg1"/>
              </a:solidFill>
            </a:endParaRPr>
          </a:p>
        </p:txBody>
      </p:sp>
      <p:sp>
        <p:nvSpPr>
          <p:cNvPr id="7" name="Subtitle 2"/>
          <p:cNvSpPr>
            <a:spLocks noGrp="1"/>
          </p:cNvSpPr>
          <p:nvPr>
            <p:ph type="subTitle" idx="1"/>
          </p:nvPr>
        </p:nvSpPr>
        <p:spPr>
          <a:xfrm>
            <a:off x="419100" y="1246200"/>
            <a:ext cx="7627743" cy="4347776"/>
          </a:xfrm>
        </p:spPr>
        <p:txBody>
          <a:bodyPr>
            <a:noAutofit/>
          </a:bodyPr>
          <a:lstStyle/>
          <a:p>
            <a:pPr marL="457200" indent="-457200" algn="l">
              <a:buFont typeface="Arial" panose="020B0604020202020204" pitchFamily="34" charset="0"/>
              <a:buChar char="•"/>
            </a:pPr>
            <a:r>
              <a:rPr lang="es-419" sz="2000" dirty="0" smtClean="0"/>
              <a:t>Todos los beneficios mejorados para adultos ofrecidos anteriormente finalizarán el 30 de junio del 2021 y habrá una fácil transición al nuevo beneficio integral bajo </a:t>
            </a:r>
            <a:r>
              <a:rPr lang="en-US" sz="2000" b="1" i="1" dirty="0" smtClean="0"/>
              <a:t>Smiles For Children</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r>
              <a:rPr lang="es-419" sz="2000" dirty="0" smtClean="0"/>
              <a:t>Los adultos de 21 años y más que reciben los beneficios completos de  Medicaid y FAMIS son elegibles para recibir los beneficios dentales integrales adecuados (excluyendo ortodoncia) a través del programa dental de Virginia </a:t>
            </a:r>
            <a:r>
              <a:rPr lang="en-US" sz="2000" b="1" i="1" dirty="0" smtClean="0"/>
              <a:t>Smiles For Children</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r>
              <a:rPr lang="en-US" sz="2000" dirty="0" err="1" smtClean="0"/>
              <a:t>DentaQuest</a:t>
            </a:r>
            <a:r>
              <a:rPr lang="en-US" sz="2000" dirty="0" smtClean="0"/>
              <a:t> </a:t>
            </a:r>
            <a:r>
              <a:rPr lang="es-419" sz="2000" dirty="0" smtClean="0"/>
              <a:t>utiliza el número de identificación de Medicaid de 12 dígitos como el número de identificación del afiliado para el beneficio de adultos  </a:t>
            </a:r>
          </a:p>
        </p:txBody>
      </p:sp>
      <p:pic>
        <p:nvPicPr>
          <p:cNvPr id="8" name="Picture 7"/>
          <p:cNvPicPr>
            <a:picLocks noChangeAspect="1"/>
          </p:cNvPicPr>
          <p:nvPr/>
        </p:nvPicPr>
        <p:blipFill>
          <a:blip r:embed="rId2"/>
          <a:stretch>
            <a:fillRect/>
          </a:stretch>
        </p:blipFill>
        <p:spPr>
          <a:xfrm>
            <a:off x="2472304" y="5425976"/>
            <a:ext cx="4267570" cy="829900"/>
          </a:xfrm>
          <a:prstGeom prst="rect">
            <a:avLst/>
          </a:prstGeom>
        </p:spPr>
      </p:pic>
    </p:spTree>
    <p:extLst>
      <p:ext uri="{BB962C8B-B14F-4D97-AF65-F5344CB8AC3E}">
        <p14:creationId xmlns:p14="http://schemas.microsoft.com/office/powerpoint/2010/main" val="218118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s - Handwriting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081" y="1397924"/>
            <a:ext cx="7225837" cy="4817225"/>
          </a:xfrm>
        </p:spPr>
      </p:pic>
      <p:sp>
        <p:nvSpPr>
          <p:cNvPr id="4" name="Slide Number Placeholder 3"/>
          <p:cNvSpPr>
            <a:spLocks noGrp="1"/>
          </p:cNvSpPr>
          <p:nvPr>
            <p:ph type="sldNum" sz="quarter" idx="4"/>
          </p:nvPr>
        </p:nvSpPr>
        <p:spPr>
          <a:xfrm>
            <a:off x="0" y="6536166"/>
            <a:ext cx="1295400" cy="365125"/>
          </a:xfrm>
        </p:spPr>
        <p:txBody>
          <a:bodyPr/>
          <a:lstStyle/>
          <a:p>
            <a:pPr>
              <a:defRPr/>
            </a:pPr>
            <a:fld id="{E18695A3-612B-4B2B-B01B-9890B4364E2E}" type="slidenum">
              <a:rPr lang="en-US" smtClean="0">
                <a:solidFill>
                  <a:srgbClr val="FFFFFF"/>
                </a:solidFill>
              </a:rPr>
              <a:pPr>
                <a:defRPr/>
              </a:pPr>
              <a:t>16</a:t>
            </a:fld>
            <a:endParaRPr lang="en-US" dirty="0">
              <a:solidFill>
                <a:srgbClr val="FFFFFF"/>
              </a:solidFill>
            </a:endParaRPr>
          </a:p>
        </p:txBody>
      </p:sp>
      <p:sp>
        <p:nvSpPr>
          <p:cNvPr id="2" name="TextBox 1"/>
          <p:cNvSpPr txBox="1"/>
          <p:nvPr/>
        </p:nvSpPr>
        <p:spPr>
          <a:xfrm>
            <a:off x="1391478" y="4572000"/>
            <a:ext cx="1789044" cy="405518"/>
          </a:xfrm>
          <a:prstGeom prst="rect">
            <a:avLst/>
          </a:prstGeom>
          <a:solidFill>
            <a:schemeClr val="accent4"/>
          </a:solidFill>
        </p:spPr>
        <p:txBody>
          <a:bodyPr vert="horz" wrap="none" lIns="91440" tIns="45720" rIns="91440" bIns="45720" rtlCol="0" anchor="t">
            <a:noAutofit/>
          </a:bodyPr>
          <a:lstStyle/>
          <a:p>
            <a:pPr algn="l"/>
            <a:r>
              <a:rPr lang="es-419" sz="2000" dirty="0" smtClean="0">
                <a:solidFill>
                  <a:srgbClr val="FFFFFF"/>
                </a:solidFill>
              </a:rPr>
              <a:t>Preguntas</a:t>
            </a:r>
            <a:endParaRPr lang="es-419" sz="2000" dirty="0" smtClean="0">
              <a:solidFill>
                <a:srgbClr val="FFFFFF"/>
              </a:solidFill>
            </a:endParaRPr>
          </a:p>
        </p:txBody>
      </p:sp>
    </p:spTree>
    <p:extLst>
      <p:ext uri="{BB962C8B-B14F-4D97-AF65-F5344CB8AC3E}">
        <p14:creationId xmlns:p14="http://schemas.microsoft.com/office/powerpoint/2010/main" val="195772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8695A3-612B-4B2B-B01B-9890B4364E2E}" type="slidenum">
              <a:rPr lang="en-US" smtClean="0">
                <a:solidFill>
                  <a:srgbClr val="FFFFFF"/>
                </a:solidFill>
              </a:rPr>
              <a:pPr/>
              <a:t>2</a:t>
            </a:fld>
            <a:endParaRPr lang="en-US" dirty="0">
              <a:solidFill>
                <a:srgbClr val="FFFFFF"/>
              </a:solidFill>
            </a:endParaRPr>
          </a:p>
        </p:txBody>
      </p:sp>
      <p:sp>
        <p:nvSpPr>
          <p:cNvPr id="4" name="Content Placeholder 3"/>
          <p:cNvSpPr>
            <a:spLocks noGrp="1"/>
          </p:cNvSpPr>
          <p:nvPr>
            <p:ph idx="1"/>
          </p:nvPr>
        </p:nvSpPr>
        <p:spPr>
          <a:xfrm>
            <a:off x="457200" y="1814943"/>
            <a:ext cx="8280161" cy="5204403"/>
          </a:xfrm>
        </p:spPr>
        <p:txBody>
          <a:bodyPr>
            <a:normAutofit/>
          </a:bodyPr>
          <a:lstStyle/>
          <a:p>
            <a:r>
              <a:rPr lang="es-419" dirty="0" smtClean="0"/>
              <a:t>Bienvenida y presentaciones</a:t>
            </a:r>
          </a:p>
          <a:p>
            <a:r>
              <a:rPr lang="es-419" dirty="0" smtClean="0"/>
              <a:t>Nuevo servicio dental para adultos</a:t>
            </a:r>
          </a:p>
          <a:p>
            <a:r>
              <a:rPr lang="es-419" dirty="0" err="1" smtClean="0"/>
              <a:t>Smiles</a:t>
            </a:r>
            <a:r>
              <a:rPr lang="es-419" dirty="0" smtClean="0"/>
              <a:t> </a:t>
            </a:r>
            <a:r>
              <a:rPr lang="es-419" dirty="0" err="1" smtClean="0"/>
              <a:t>For</a:t>
            </a:r>
            <a:r>
              <a:rPr lang="es-419" dirty="0" smtClean="0"/>
              <a:t> </a:t>
            </a:r>
            <a:r>
              <a:rPr lang="es-419" dirty="0" err="1" smtClean="0"/>
              <a:t>Children</a:t>
            </a:r>
            <a:r>
              <a:rPr lang="es-419" dirty="0" smtClean="0"/>
              <a:t> (sonrisas para niños)</a:t>
            </a:r>
          </a:p>
          <a:p>
            <a:r>
              <a:rPr lang="es-419" dirty="0" smtClean="0"/>
              <a:t>Cambios en la cobertura</a:t>
            </a:r>
          </a:p>
          <a:p>
            <a:r>
              <a:rPr lang="es-419" dirty="0" smtClean="0"/>
              <a:t>Servicios relacionados</a:t>
            </a:r>
          </a:p>
          <a:p>
            <a:r>
              <a:rPr lang="es-419" dirty="0" smtClean="0"/>
              <a:t>Sesión de preguntas y respuestas</a:t>
            </a:r>
          </a:p>
          <a:p>
            <a:endParaRPr lang="en-US" dirty="0" smtClean="0"/>
          </a:p>
          <a:p>
            <a:pPr marL="0" indent="0">
              <a:buNone/>
            </a:pPr>
            <a:r>
              <a:rPr lang="en-US" dirty="0" smtClean="0"/>
              <a:t> </a:t>
            </a:r>
            <a:endParaRPr lang="en-US" dirty="0"/>
          </a:p>
        </p:txBody>
      </p:sp>
      <p:sp>
        <p:nvSpPr>
          <p:cNvPr id="8" name="Rectangle 7"/>
          <p:cNvSpPr/>
          <p:nvPr/>
        </p:nvSpPr>
        <p:spPr>
          <a:xfrm>
            <a:off x="266700" y="165673"/>
            <a:ext cx="3589829" cy="677108"/>
          </a:xfrm>
          <a:prstGeom prst="rect">
            <a:avLst/>
          </a:prstGeom>
        </p:spPr>
        <p:txBody>
          <a:bodyPr wrap="none">
            <a:spAutoFit/>
          </a:bodyPr>
          <a:lstStyle/>
          <a:p>
            <a:r>
              <a:rPr lang="en-US" sz="3800" b="1" dirty="0" smtClean="0">
                <a:solidFill>
                  <a:schemeClr val="bg1"/>
                </a:solidFill>
              </a:rPr>
              <a:t>Agenda para hoy</a:t>
            </a:r>
            <a:endParaRPr lang="en-US" sz="3800" b="1" dirty="0">
              <a:solidFill>
                <a:schemeClr val="bg1"/>
              </a:solidFill>
            </a:endParaRPr>
          </a:p>
        </p:txBody>
      </p:sp>
    </p:spTree>
    <p:extLst>
      <p:ext uri="{BB962C8B-B14F-4D97-AF65-F5344CB8AC3E}">
        <p14:creationId xmlns:p14="http://schemas.microsoft.com/office/powerpoint/2010/main" val="188264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059" y="2226505"/>
            <a:ext cx="714533" cy="680667"/>
          </a:xfrm>
          <a:prstGeom prst="rect">
            <a:avLst/>
          </a:prstGeom>
        </p:spPr>
      </p:pic>
      <p:sp>
        <p:nvSpPr>
          <p:cNvPr id="6" name="TextBox 5"/>
          <p:cNvSpPr txBox="1"/>
          <p:nvPr/>
        </p:nvSpPr>
        <p:spPr>
          <a:xfrm>
            <a:off x="1105957" y="2035212"/>
            <a:ext cx="1934748" cy="429768"/>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dirty="0" smtClean="0">
                <a:ln>
                  <a:noFill/>
                </a:ln>
                <a:solidFill>
                  <a:srgbClr val="811B53"/>
                </a:solidFill>
                <a:effectLst/>
                <a:uLnTx/>
                <a:uFillTx/>
                <a:latin typeface="Calibri" panose="020F0502020204030204" pitchFamily="34" charset="0"/>
                <a:ea typeface="+mn-ea"/>
                <a:cs typeface="Calibri" panose="020F0502020204030204" pitchFamily="34" charset="0"/>
              </a:rPr>
              <a:t>Población</a:t>
            </a:r>
            <a:r>
              <a:rPr kumimoji="0" lang="en-US" sz="2000" b="1" i="0" u="none" strike="noStrike" kern="1200" cap="none" spc="0" normalizeH="0" baseline="0" noProof="0" dirty="0" smtClean="0">
                <a:ln>
                  <a:noFill/>
                </a:ln>
                <a:solidFill>
                  <a:srgbClr val="811B53"/>
                </a:solidFill>
                <a:effectLst/>
                <a:uLnTx/>
                <a:uFillTx/>
                <a:latin typeface="Calibri" panose="020F0502020204030204" pitchFamily="34" charset="0"/>
                <a:ea typeface="+mn-ea"/>
                <a:cs typeface="Calibri" panose="020F0502020204030204" pitchFamily="34" charset="0"/>
              </a:rPr>
              <a:t> </a:t>
            </a:r>
            <a:endParaRPr kumimoji="0" lang="en-US" sz="2000" b="1" i="0" u="none" strike="noStrike" kern="1200" cap="none" spc="0" normalizeH="0" baseline="0" noProof="0" dirty="0">
              <a:ln>
                <a:noFill/>
              </a:ln>
              <a:solidFill>
                <a:srgbClr val="811B53"/>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74" y="3518981"/>
            <a:ext cx="622851" cy="803877"/>
          </a:xfrm>
          <a:prstGeom prst="rect">
            <a:avLst/>
          </a:prstGeom>
        </p:spPr>
      </p:pic>
      <p:sp>
        <p:nvSpPr>
          <p:cNvPr id="8" name="TextBox 7"/>
          <p:cNvSpPr txBox="1"/>
          <p:nvPr/>
        </p:nvSpPr>
        <p:spPr>
          <a:xfrm>
            <a:off x="1042867" y="3562842"/>
            <a:ext cx="2606023" cy="3580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000" b="1" dirty="0" smtClean="0">
                <a:solidFill>
                  <a:srgbClr val="F99F1B"/>
                </a:solidFill>
                <a:latin typeface="Calibri" panose="020F0502020204030204" pitchFamily="34" charset="0"/>
                <a:cs typeface="Calibri" panose="020F0502020204030204" pitchFamily="34" charset="0"/>
              </a:rPr>
              <a:t>Modelo de beneficio</a:t>
            </a:r>
            <a:endParaRPr kumimoji="0" lang="es-419" sz="2000" b="1" i="0" u="none" strike="noStrike" kern="1200" cap="none" spc="0" normalizeH="0" baseline="0" dirty="0">
              <a:ln>
                <a:noFill/>
              </a:ln>
              <a:solidFill>
                <a:srgbClr val="F99F1B"/>
              </a:solidFill>
              <a:effectLst/>
              <a:uLnTx/>
              <a:uFillTx/>
              <a:latin typeface="Calibri" panose="020F0502020204030204" pitchFamily="34" charset="0"/>
              <a:cs typeface="Calibri" panose="020F0502020204030204" pitchFamily="34" charset="0"/>
            </a:endParaRPr>
          </a:p>
        </p:txBody>
      </p:sp>
      <p:sp>
        <p:nvSpPr>
          <p:cNvPr id="13" name="TextBox 12"/>
          <p:cNvSpPr txBox="1"/>
          <p:nvPr/>
        </p:nvSpPr>
        <p:spPr>
          <a:xfrm>
            <a:off x="1147098" y="1306598"/>
            <a:ext cx="1852465" cy="426492"/>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000" b="1" dirty="0" smtClean="0">
                <a:solidFill>
                  <a:srgbClr val="81C341"/>
                </a:solidFill>
                <a:latin typeface="Calibri" panose="020F0502020204030204" pitchFamily="34" charset="0"/>
                <a:cs typeface="Calibri" panose="020F0502020204030204" pitchFamily="34" charset="0"/>
              </a:rPr>
              <a:t>Fecha de inicio</a:t>
            </a:r>
            <a:endParaRPr kumimoji="0" lang="es-419" sz="2000" b="1" i="0" u="none" strike="noStrike" kern="1200" cap="none" spc="0" normalizeH="0" baseline="0" dirty="0">
              <a:ln>
                <a:noFill/>
              </a:ln>
              <a:solidFill>
                <a:srgbClr val="81C341"/>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1077635" y="2344391"/>
            <a:ext cx="286991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000" b="0" i="0" u="none" strike="noStrike" kern="1200" cap="none" spc="0" normalizeH="0" baseline="0" noProof="0" dirty="0" smtClean="0">
                <a:ln>
                  <a:noFill/>
                </a:ln>
                <a:solidFill>
                  <a:srgbClr val="000000"/>
                </a:solidFill>
                <a:effectLst/>
                <a:uLnTx/>
                <a:uFillTx/>
                <a:latin typeface="Calibri" panose="020F0502020204030204"/>
              </a:rPr>
              <a:t>Aproximadamente 750,000 </a:t>
            </a:r>
            <a:r>
              <a:rPr lang="es-419" sz="2000" dirty="0" smtClean="0">
                <a:solidFill>
                  <a:srgbClr val="000000"/>
                </a:solidFill>
                <a:latin typeface="Calibri" panose="020F0502020204030204"/>
              </a:rPr>
              <a:t>afiliados que </a:t>
            </a:r>
            <a:r>
              <a:rPr kumimoji="0" lang="es-419" sz="2000" b="0" i="0" u="none" strike="noStrike" kern="1200" cap="none" spc="0" normalizeH="0" baseline="0" noProof="0" dirty="0" smtClean="0">
                <a:ln>
                  <a:noFill/>
                </a:ln>
                <a:solidFill>
                  <a:srgbClr val="000000"/>
                </a:solidFill>
                <a:effectLst/>
                <a:uLnTx/>
                <a:uFillTx/>
                <a:latin typeface="Calibri" panose="020F0502020204030204"/>
              </a:rPr>
              <a:t>recibe los</a:t>
            </a:r>
            <a:r>
              <a:rPr kumimoji="0" lang="es-419" sz="2000" b="0" i="0" u="none" strike="noStrike" kern="1200" cap="none" spc="0" normalizeH="0" noProof="0" dirty="0" smtClean="0">
                <a:ln>
                  <a:noFill/>
                </a:ln>
                <a:solidFill>
                  <a:srgbClr val="000000"/>
                </a:solidFill>
                <a:effectLst/>
                <a:uLnTx/>
                <a:uFillTx/>
                <a:latin typeface="Calibri" panose="020F0502020204030204"/>
              </a:rPr>
              <a:t> beneficios completos de Medicaid</a:t>
            </a:r>
            <a:endParaRPr kumimoji="0" lang="es-419" sz="2000" b="0" i="0" u="none" strike="noStrike" kern="1200" cap="none" spc="0" normalizeH="0" baseline="0" noProof="0" dirty="0">
              <a:ln>
                <a:noFill/>
              </a:ln>
              <a:solidFill>
                <a:srgbClr val="000000"/>
              </a:solidFill>
              <a:effectLst/>
              <a:uLnTx/>
              <a:uFillTx/>
              <a:latin typeface="Calibri" panose="020F0502020204030204"/>
            </a:endParaRPr>
          </a:p>
        </p:txBody>
      </p:sp>
      <p:sp>
        <p:nvSpPr>
          <p:cNvPr id="16" name="Rectangle 15"/>
          <p:cNvSpPr/>
          <p:nvPr/>
        </p:nvSpPr>
        <p:spPr>
          <a:xfrm>
            <a:off x="1082560" y="3867237"/>
            <a:ext cx="307027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000" dirty="0" smtClean="0">
                <a:solidFill>
                  <a:srgbClr val="000000"/>
                </a:solidFill>
                <a:latin typeface="Calibri" panose="020F0502020204030204"/>
              </a:rPr>
              <a:t>Beneficios integrales basados en un modelo preventivo</a:t>
            </a:r>
            <a:r>
              <a:rPr kumimoji="0" lang="es-419" sz="2000" b="0" i="0" u="none" strike="noStrike" kern="1200" cap="none" spc="0" normalizeH="0" baseline="0" noProof="0" dirty="0" smtClean="0">
                <a:ln>
                  <a:noFill/>
                </a:ln>
                <a:solidFill>
                  <a:srgbClr val="000000"/>
                </a:solidFill>
                <a:effectLst/>
                <a:uLnTx/>
                <a:uFillTx/>
                <a:latin typeface="Calibri" panose="020F0502020204030204"/>
              </a:rPr>
              <a:t>,</a:t>
            </a:r>
            <a:r>
              <a:rPr kumimoji="0" lang="es-419" sz="2000" b="0" i="0" u="none" strike="noStrike" kern="1200" cap="none" spc="0" normalizeH="0" noProof="0" dirty="0" smtClean="0">
                <a:ln>
                  <a:noFill/>
                </a:ln>
                <a:solidFill>
                  <a:srgbClr val="000000"/>
                </a:solidFill>
                <a:effectLst/>
                <a:uLnTx/>
                <a:uFillTx/>
                <a:latin typeface="Calibri" panose="020F0502020204030204"/>
              </a:rPr>
              <a:t> </a:t>
            </a:r>
            <a:r>
              <a:rPr kumimoji="0" lang="es-419" sz="2000" b="0" i="0" u="none" strike="noStrike" kern="1200" cap="none" spc="0" normalizeH="0" baseline="0" noProof="0" dirty="0" smtClean="0">
                <a:ln>
                  <a:noFill/>
                </a:ln>
                <a:solidFill>
                  <a:srgbClr val="000000"/>
                </a:solidFill>
                <a:effectLst/>
                <a:uLnTx/>
                <a:uFillTx/>
                <a:latin typeface="Calibri" panose="020F0502020204030204"/>
              </a:rPr>
              <a:t>restaurativo  </a:t>
            </a:r>
            <a:endParaRPr kumimoji="0" lang="es-419" sz="2000" b="0" i="0" u="none" strike="noStrike" kern="1200" cap="none" spc="0" normalizeH="0" baseline="0" noProof="0" dirty="0">
              <a:ln>
                <a:noFill/>
              </a:ln>
              <a:solidFill>
                <a:srgbClr val="000000"/>
              </a:solidFill>
              <a:effectLst/>
              <a:uLnTx/>
              <a:uFillTx/>
              <a:latin typeface="Calibri" panose="020F0502020204030204"/>
            </a:endParaRPr>
          </a:p>
        </p:txBody>
      </p:sp>
      <p:sp>
        <p:nvSpPr>
          <p:cNvPr id="19" name="Rectangle 18"/>
          <p:cNvSpPr/>
          <p:nvPr/>
        </p:nvSpPr>
        <p:spPr>
          <a:xfrm>
            <a:off x="1127797" y="1571906"/>
            <a:ext cx="215779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000" b="0" i="0" u="none" strike="noStrike" kern="1200" cap="none" spc="0" normalizeH="0" baseline="0" dirty="0" smtClean="0">
                <a:ln>
                  <a:noFill/>
                </a:ln>
                <a:solidFill>
                  <a:srgbClr val="000000"/>
                </a:solidFill>
                <a:effectLst/>
                <a:uLnTx/>
                <a:uFillTx/>
                <a:latin typeface="Calibri" panose="020F0502020204030204"/>
                <a:ea typeface="+mn-ea"/>
                <a:cs typeface="+mn-cs"/>
              </a:rPr>
              <a:t>1 de julio del 2021</a:t>
            </a:r>
            <a:endParaRPr kumimoji="0" lang="es-419" sz="2000" b="0" i="0" u="none" strike="noStrike" kern="1200" cap="none" spc="0" normalizeH="0" baseline="0" dirty="0">
              <a:ln>
                <a:noFill/>
              </a:ln>
              <a:solidFill>
                <a:srgbClr val="000000"/>
              </a:solidFill>
              <a:effectLst/>
              <a:uLnTx/>
              <a:uFillTx/>
              <a:latin typeface="Calibri" panose="020F0502020204030204"/>
              <a:ea typeface="+mn-ea"/>
              <a:cs typeface="+mn-cs"/>
            </a:endParaRPr>
          </a:p>
        </p:txBody>
      </p:sp>
      <p:cxnSp>
        <p:nvCxnSpPr>
          <p:cNvPr id="27" name="Straight Connector 26"/>
          <p:cNvCxnSpPr/>
          <p:nvPr/>
        </p:nvCxnSpPr>
        <p:spPr>
          <a:xfrm flipH="1">
            <a:off x="4350881" y="1231134"/>
            <a:ext cx="23496" cy="51536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9CBAE9-FB42-4972-BD62-044D8A7EBAC2}"/>
              </a:ext>
            </a:extLst>
          </p:cNvPr>
          <p:cNvSpPr/>
          <p:nvPr/>
        </p:nvSpPr>
        <p:spPr>
          <a:xfrm>
            <a:off x="4506992" y="2029106"/>
            <a:ext cx="4323414" cy="4247317"/>
          </a:xfrm>
          <a:prstGeom prst="rect">
            <a:avLst/>
          </a:prstGeom>
        </p:spPr>
        <p:txBody>
          <a:bodyPr wrap="square">
            <a:spAutoFit/>
          </a:bodyPr>
          <a:lstStyle/>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s-419" sz="2000" b="0" i="0" u="none" strike="noStrike" kern="1200" cap="none" spc="0" normalizeH="0" baseline="0" noProof="0" dirty="0" smtClean="0">
                <a:ln>
                  <a:noFill/>
                </a:ln>
                <a:solidFill>
                  <a:srgbClr val="000000"/>
                </a:solidFill>
                <a:effectLst/>
                <a:uLnTx/>
                <a:uFillTx/>
                <a:latin typeface="Calibri" panose="020F0502020204030204"/>
              </a:rPr>
              <a:t>Aprobación Federal</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kumimoji="0" lang="es-419" sz="2000" b="0" i="0" u="none" strike="noStrike" kern="1200" cap="none" spc="0" normalizeH="0" baseline="0" noProof="0" dirty="0" smtClean="0">
                <a:ln>
                  <a:noFill/>
                </a:ln>
                <a:solidFill>
                  <a:srgbClr val="000000"/>
                </a:solidFill>
                <a:effectLst/>
                <a:uLnTx/>
                <a:uFillTx/>
                <a:latin typeface="Calibri" panose="020F0502020204030204"/>
              </a:rPr>
              <a:t>Diseñar</a:t>
            </a:r>
            <a:r>
              <a:rPr kumimoji="0" lang="es-419" sz="2000" b="0" i="0" u="none" strike="noStrike" kern="1200" cap="none" spc="0" normalizeH="0" noProof="0" dirty="0" smtClean="0">
                <a:ln>
                  <a:noFill/>
                </a:ln>
                <a:solidFill>
                  <a:srgbClr val="000000"/>
                </a:solidFill>
                <a:effectLst/>
                <a:uLnTx/>
                <a:uFillTx/>
                <a:latin typeface="Calibri" panose="020F0502020204030204"/>
              </a:rPr>
              <a:t> el paquete del beneficio</a:t>
            </a:r>
            <a:r>
              <a:rPr kumimoji="0" lang="es-419" sz="2000" b="0" i="0" u="none" strike="noStrike" kern="1200" cap="none" spc="0" normalizeH="0" baseline="0" noProof="0" dirty="0" smtClean="0">
                <a:ln>
                  <a:noFill/>
                </a:ln>
                <a:solidFill>
                  <a:srgbClr val="000000"/>
                </a:solidFill>
                <a:effectLst/>
                <a:uLnTx/>
                <a:uFillTx/>
                <a:latin typeface="Calibri" panose="020F0502020204030204"/>
              </a:rPr>
              <a:t> </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Contratación de proveedores</a:t>
            </a:r>
            <a:endParaRPr kumimoji="0" lang="es-419" sz="2000" b="0" i="0" u="none" strike="noStrike" kern="1200" cap="none" spc="0" normalizeH="0" baseline="0" noProof="0" dirty="0" smtClean="0">
              <a:ln>
                <a:noFill/>
              </a:ln>
              <a:solidFill>
                <a:srgbClr val="000000"/>
              </a:solidFill>
              <a:effectLst/>
              <a:uLnTx/>
              <a:uFillTx/>
              <a:latin typeface="Calibri" panose="020F0502020204030204"/>
            </a:endParaRP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Cambios en el sistema</a:t>
            </a:r>
            <a:endParaRPr kumimoji="0" lang="es-419" sz="2000" b="0" i="0" u="none" strike="noStrike" kern="1200" cap="none" spc="0" normalizeH="0" baseline="0" noProof="0" dirty="0" smtClean="0">
              <a:ln>
                <a:noFill/>
              </a:ln>
              <a:solidFill>
                <a:srgbClr val="000000"/>
              </a:solidFill>
              <a:effectLst/>
              <a:uLnTx/>
              <a:uFillTx/>
              <a:latin typeface="Calibri" panose="020F0502020204030204"/>
            </a:endParaRP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Cambios en el contrato de proveedor</a:t>
            </a:r>
            <a:r>
              <a:rPr kumimoji="0" lang="es-419" sz="2000" b="0" i="0" u="none" strike="noStrike" kern="1200" cap="none" spc="0" normalizeH="0" baseline="0" noProof="0" dirty="0" smtClean="0">
                <a:ln>
                  <a:noFill/>
                </a:ln>
                <a:solidFill>
                  <a:srgbClr val="000000"/>
                </a:solidFill>
                <a:effectLst/>
                <a:uLnTx/>
                <a:uFillTx/>
                <a:latin typeface="Calibri" panose="020F0502020204030204"/>
              </a:rPr>
              <a:t> </a:t>
            </a: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Educación para el afiliado y el         proveedor</a:t>
            </a:r>
            <a:endParaRPr kumimoji="0" lang="es-419" sz="2000" b="0" i="0" u="none" strike="noStrike" kern="1200" cap="none" spc="0" normalizeH="0" baseline="0" noProof="0" dirty="0" smtClean="0">
              <a:ln>
                <a:noFill/>
              </a:ln>
              <a:solidFill>
                <a:srgbClr val="000000"/>
              </a:solidFill>
              <a:effectLst/>
              <a:uLnTx/>
              <a:uFillTx/>
              <a:latin typeface="Calibri" panose="020F0502020204030204"/>
            </a:endParaRP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Involucramiento de interesados</a:t>
            </a:r>
            <a:endParaRPr kumimoji="0" lang="es-419" sz="2000" b="0" i="0" u="none" strike="noStrike" kern="1200" cap="none" spc="0" normalizeH="0" baseline="0" noProof="0" dirty="0" smtClean="0">
              <a:ln>
                <a:noFill/>
              </a:ln>
              <a:solidFill>
                <a:srgbClr val="000000"/>
              </a:solidFill>
              <a:effectLst/>
              <a:uLnTx/>
              <a:uFillTx/>
              <a:latin typeface="Calibri" panose="020F0502020204030204"/>
            </a:endParaRPr>
          </a:p>
          <a:p>
            <a:pPr marL="182880" marR="0" lvl="1" indent="-285750" algn="l" defTabSz="914400" rtl="0" eaLnBrk="1" fontAlgn="auto" latinLnBrk="0" hangingPunct="1">
              <a:lnSpc>
                <a:spcPct val="100000"/>
              </a:lnSpc>
              <a:spcBef>
                <a:spcPts val="600"/>
              </a:spcBef>
              <a:spcAft>
                <a:spcPts val="600"/>
              </a:spcAft>
              <a:buClr>
                <a:srgbClr val="81C341"/>
              </a:buClr>
              <a:buSzTx/>
              <a:buFont typeface="Arial" panose="020B0604020202020204" pitchFamily="34" charset="0"/>
              <a:buChar char="•"/>
              <a:tabLst/>
              <a:defRPr/>
            </a:pPr>
            <a:r>
              <a:rPr lang="es-419" sz="2000" dirty="0" smtClean="0">
                <a:solidFill>
                  <a:srgbClr val="000000"/>
                </a:solidFill>
                <a:latin typeface="Calibri" panose="020F0502020204030204"/>
              </a:rPr>
              <a:t>Contratación de un líder del programa dental</a:t>
            </a:r>
            <a:endParaRPr kumimoji="0" lang="es-419" sz="2000" b="0" i="0" u="none" strike="noStrike" kern="1200" cap="none" spc="0" normalizeH="0" baseline="0" noProof="0" dirty="0" smtClean="0">
              <a:ln>
                <a:noFill/>
              </a:ln>
              <a:solidFill>
                <a:srgbClr val="000000"/>
              </a:solidFill>
              <a:effectLst/>
              <a:uLnTx/>
              <a:uFillTx/>
              <a:latin typeface="Calibri" panose="020F0502020204030204"/>
            </a:endParaRPr>
          </a:p>
        </p:txBody>
      </p:sp>
      <p:sp>
        <p:nvSpPr>
          <p:cNvPr id="21" name="TextBox 20">
            <a:extLst>
              <a:ext uri="{FF2B5EF4-FFF2-40B4-BE49-F238E27FC236}">
                <a16:creationId xmlns:a16="http://schemas.microsoft.com/office/drawing/2014/main" id="{B51143A7-6D13-4836-9C6B-C5B6755D7E56}"/>
              </a:ext>
            </a:extLst>
          </p:cNvPr>
          <p:cNvSpPr txBox="1"/>
          <p:nvPr/>
        </p:nvSpPr>
        <p:spPr>
          <a:xfrm>
            <a:off x="4905502" y="1230417"/>
            <a:ext cx="3579300" cy="798689"/>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b="1" dirty="0" smtClean="0">
                <a:solidFill>
                  <a:srgbClr val="000000"/>
                </a:solidFill>
                <a:latin typeface="Calibri" panose="020F0502020204030204" pitchFamily="34" charset="0"/>
                <a:cs typeface="Calibri" panose="020F0502020204030204" pitchFamily="34" charset="0"/>
              </a:rPr>
              <a:t>Pasos para la implementación</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5" name="Graphic 24" descr="Daily calendar">
            <a:extLst>
              <a:ext uri="{FF2B5EF4-FFF2-40B4-BE49-F238E27FC236}">
                <a16:creationId xmlns:a16="http://schemas.microsoft.com/office/drawing/2014/main" id="{82CAE643-5F91-4C50-8892-8E09ECE88B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6200" y="1114706"/>
            <a:ext cx="914400" cy="914400"/>
          </a:xfrm>
          <a:prstGeom prst="rect">
            <a:avLst/>
          </a:prstGeom>
        </p:spPr>
      </p:pic>
      <p:sp>
        <p:nvSpPr>
          <p:cNvPr id="28" name="TextBox 27">
            <a:extLst>
              <a:ext uri="{FF2B5EF4-FFF2-40B4-BE49-F238E27FC236}">
                <a16:creationId xmlns:a16="http://schemas.microsoft.com/office/drawing/2014/main" id="{870389E4-E2C1-48D0-BFAE-B9E0E321398C}"/>
              </a:ext>
            </a:extLst>
          </p:cNvPr>
          <p:cNvSpPr txBox="1"/>
          <p:nvPr/>
        </p:nvSpPr>
        <p:spPr>
          <a:xfrm>
            <a:off x="1045121" y="4911181"/>
            <a:ext cx="2774635" cy="3580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000" b="1" dirty="0" smtClean="0">
                <a:solidFill>
                  <a:srgbClr val="00B0F0"/>
                </a:solidFill>
                <a:latin typeface="Calibri" panose="020F0502020204030204" pitchFamily="34" charset="0"/>
                <a:cs typeface="Calibri" panose="020F0502020204030204" pitchFamily="34" charset="0"/>
              </a:rPr>
              <a:t>Asociación estratégica</a:t>
            </a:r>
            <a:r>
              <a:rPr kumimoji="0" lang="es-419" sz="2000" b="1" i="0" u="none" strike="noStrike" kern="1200" cap="none" spc="0" normalizeH="0" baseline="0" noProof="0" dirty="0" smtClean="0">
                <a:ln>
                  <a:noFill/>
                </a:ln>
                <a:solidFill>
                  <a:srgbClr val="00B0F0"/>
                </a:solidFill>
                <a:effectLst/>
                <a:uLnTx/>
                <a:uFillTx/>
                <a:latin typeface="Calibri" panose="020F0502020204030204" pitchFamily="34" charset="0"/>
                <a:cs typeface="Calibri" panose="020F0502020204030204" pitchFamily="34" charset="0"/>
              </a:rPr>
              <a:t> </a:t>
            </a:r>
            <a:endParaRPr kumimoji="0" lang="es-419" sz="2000" b="1" i="0"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74EC796E-9AB7-47FA-8E53-771FAB037C85}"/>
              </a:ext>
            </a:extLst>
          </p:cNvPr>
          <p:cNvSpPr/>
          <p:nvPr/>
        </p:nvSpPr>
        <p:spPr>
          <a:xfrm>
            <a:off x="1050912" y="5269258"/>
            <a:ext cx="323166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000" dirty="0" smtClean="0">
                <a:solidFill>
                  <a:srgbClr val="000000"/>
                </a:solidFill>
                <a:latin typeface="Calibri" panose="020F0502020204030204"/>
              </a:rPr>
              <a:t>Trabajar con socios clave para ayudar con el diseño, la presentación de nuevos servicios y la contratación</a:t>
            </a:r>
            <a:r>
              <a:rPr kumimoji="0" lang="es-419" sz="2000" b="0" i="0" u="none" strike="noStrike" kern="1200" cap="none" spc="0" normalizeH="0" baseline="0" noProof="0" dirty="0" smtClean="0">
                <a:ln>
                  <a:noFill/>
                </a:ln>
                <a:solidFill>
                  <a:srgbClr val="000000"/>
                </a:solidFill>
                <a:effectLst/>
                <a:uLnTx/>
                <a:uFillTx/>
                <a:latin typeface="Calibri" panose="020F0502020204030204"/>
              </a:rPr>
              <a:t> </a:t>
            </a:r>
            <a:endParaRPr kumimoji="0" lang="es-419" sz="2000" b="0" i="0" u="none" strike="noStrike" kern="1200" cap="none" spc="0" normalizeH="0" baseline="0" noProof="0" dirty="0">
              <a:ln>
                <a:noFill/>
              </a:ln>
              <a:solidFill>
                <a:srgbClr val="000000"/>
              </a:solidFill>
              <a:effectLst/>
              <a:uLnTx/>
              <a:uFillTx/>
              <a:latin typeface="Calibri" panose="020F0502020204030204"/>
            </a:endParaRPr>
          </a:p>
        </p:txBody>
      </p:sp>
      <p:pic>
        <p:nvPicPr>
          <p:cNvPr id="24" name="Graphic 23" descr="Cheers">
            <a:extLst>
              <a:ext uri="{FF2B5EF4-FFF2-40B4-BE49-F238E27FC236}">
                <a16:creationId xmlns:a16="http://schemas.microsoft.com/office/drawing/2014/main" id="{60F68D9E-4CDE-4148-A139-BA8AD8FB9D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8205" y="4882900"/>
            <a:ext cx="914400" cy="914400"/>
          </a:xfrm>
          <a:prstGeom prst="rect">
            <a:avLst/>
          </a:prstGeom>
        </p:spPr>
      </p:pic>
      <p:pic>
        <p:nvPicPr>
          <p:cNvPr id="26" name="Graphic 16" descr="Classroom">
            <a:extLst>
              <a:ext uri="{FF2B5EF4-FFF2-40B4-BE49-F238E27FC236}">
                <a16:creationId xmlns:a16="http://schemas.microsoft.com/office/drawing/2014/main" id="{D7BED8FB-9AD9-4A97-84D1-E1B0BFDFEA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490367" y="1194763"/>
            <a:ext cx="774925" cy="707900"/>
          </a:xfrm>
          <a:prstGeom prst="rect">
            <a:avLst/>
          </a:prstGeom>
        </p:spPr>
      </p:pic>
      <p:sp>
        <p:nvSpPr>
          <p:cNvPr id="20" name="Rectangle 19"/>
          <p:cNvSpPr/>
          <p:nvPr/>
        </p:nvSpPr>
        <p:spPr>
          <a:xfrm>
            <a:off x="266700" y="165673"/>
            <a:ext cx="7612982" cy="677108"/>
          </a:xfrm>
          <a:prstGeom prst="rect">
            <a:avLst/>
          </a:prstGeom>
        </p:spPr>
        <p:txBody>
          <a:bodyPr wrap="none">
            <a:spAutoFit/>
          </a:bodyPr>
          <a:lstStyle/>
          <a:p>
            <a:r>
              <a:rPr lang="es-419" sz="3800" b="1" dirty="0" smtClean="0">
                <a:solidFill>
                  <a:schemeClr val="bg1"/>
                </a:solidFill>
              </a:rPr>
              <a:t>Nuevo beneficio dental para adultos </a:t>
            </a:r>
            <a:endParaRPr lang="es-419" sz="3800" b="1" dirty="0">
              <a:solidFill>
                <a:schemeClr val="bg1"/>
              </a:solidFill>
            </a:endParaRPr>
          </a:p>
        </p:txBody>
      </p:sp>
    </p:spTree>
    <p:extLst>
      <p:ext uri="{BB962C8B-B14F-4D97-AF65-F5344CB8AC3E}">
        <p14:creationId xmlns:p14="http://schemas.microsoft.com/office/powerpoint/2010/main" val="70951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3457" y="1169097"/>
            <a:ext cx="5245793" cy="4997613"/>
          </a:xfrm>
        </p:spPr>
        <p:txBody>
          <a:bodyPr>
            <a:noAutofit/>
          </a:bodyPr>
          <a:lstStyle/>
          <a:p>
            <a:pPr marL="457200" indent="-457200" algn="l">
              <a:buFont typeface="Arial" panose="020B0604020202020204" pitchFamily="34" charset="0"/>
              <a:buChar char="•"/>
            </a:pPr>
            <a:r>
              <a:rPr lang="es-419" sz="2400" dirty="0" smtClean="0"/>
              <a:t>Creado en 2005, </a:t>
            </a:r>
            <a:r>
              <a:rPr lang="es-419" sz="2400" b="1" i="1" dirty="0" err="1" smtClean="0"/>
              <a:t>Smiles</a:t>
            </a:r>
            <a:r>
              <a:rPr lang="es-419" sz="2400" b="1" i="1" dirty="0" smtClean="0"/>
              <a:t> </a:t>
            </a:r>
            <a:r>
              <a:rPr lang="es-419" sz="2400" b="1" i="1" dirty="0" err="1" smtClean="0"/>
              <a:t>For</a:t>
            </a:r>
            <a:r>
              <a:rPr lang="es-419" sz="2400" b="1" i="1" dirty="0" smtClean="0"/>
              <a:t> </a:t>
            </a:r>
            <a:r>
              <a:rPr lang="es-419" sz="2400" b="1" i="1" dirty="0" err="1" smtClean="0"/>
              <a:t>Children</a:t>
            </a:r>
            <a:r>
              <a:rPr lang="es-419" sz="2400" dirty="0" smtClean="0"/>
              <a:t> </a:t>
            </a:r>
            <a:r>
              <a:rPr lang="es-419" sz="2400" b="1" i="1" dirty="0" smtClean="0"/>
              <a:t>(SFC)</a:t>
            </a:r>
            <a:r>
              <a:rPr lang="es-419" sz="2400" dirty="0" smtClean="0"/>
              <a:t> es el programa dental de Virginia diseñado para mejorar el acceso a servicios dentales de alta calidad para niños, y ahora adultos, inscritos en Medicaid. </a:t>
            </a:r>
            <a:endParaRPr lang="es-419" sz="1000" dirty="0" smtClean="0"/>
          </a:p>
          <a:p>
            <a:pPr marL="457200" indent="-457200" algn="l">
              <a:buFont typeface="Arial" panose="020B0604020202020204" pitchFamily="34" charset="0"/>
              <a:buChar char="•"/>
            </a:pPr>
            <a:r>
              <a:rPr lang="es-419" sz="2400" dirty="0" smtClean="0"/>
              <a:t>El programa celebrará su decimosexto aniversario  en 2021, y ofrece beneficios a más de 1.5 millón de Virginianos.</a:t>
            </a:r>
            <a:endParaRPr lang="es-419" sz="1000" dirty="0" smtClean="0"/>
          </a:p>
          <a:p>
            <a:pPr marL="457200" indent="-457200" algn="l">
              <a:buFont typeface="Arial" panose="020B0604020202020204" pitchFamily="34" charset="0"/>
              <a:buChar char="•"/>
            </a:pPr>
            <a:r>
              <a:rPr lang="es-419" sz="2400" b="1" i="1" dirty="0" smtClean="0"/>
              <a:t>SFC </a:t>
            </a:r>
            <a:r>
              <a:rPr lang="es-419" sz="2400" dirty="0" smtClean="0"/>
              <a:t>ofrece diferentes niveles de servicios para sus miembros.</a:t>
            </a:r>
          </a:p>
          <a:p>
            <a:pPr marL="457200" indent="-457200" algn="l">
              <a:buFont typeface="Arial" panose="020B0604020202020204" pitchFamily="34" charset="0"/>
              <a:buChar char="•"/>
            </a:pPr>
            <a:r>
              <a:rPr lang="es-419" sz="2400" dirty="0" smtClean="0"/>
              <a:t>Administrado por </a:t>
            </a:r>
            <a:r>
              <a:rPr lang="en-US" sz="2400" b="1" dirty="0" err="1" smtClean="0"/>
              <a:t>DentaQuest</a:t>
            </a:r>
            <a:r>
              <a:rPr lang="en-US" sz="2400" dirty="0" smtClean="0"/>
              <a:t>.</a:t>
            </a:r>
          </a:p>
        </p:txBody>
      </p:sp>
      <p:sp>
        <p:nvSpPr>
          <p:cNvPr id="4" name="Rectangle 3"/>
          <p:cNvSpPr/>
          <p:nvPr/>
        </p:nvSpPr>
        <p:spPr>
          <a:xfrm>
            <a:off x="243480" y="158765"/>
            <a:ext cx="5967339" cy="677108"/>
          </a:xfrm>
          <a:prstGeom prst="rect">
            <a:avLst/>
          </a:prstGeom>
        </p:spPr>
        <p:txBody>
          <a:bodyPr wrap="none">
            <a:spAutoFit/>
          </a:bodyPr>
          <a:lstStyle/>
          <a:p>
            <a:r>
              <a:rPr lang="en-US" sz="3800" b="1" dirty="0" smtClean="0">
                <a:solidFill>
                  <a:schemeClr val="bg1"/>
                </a:solidFill>
              </a:rPr>
              <a:t>¿</a:t>
            </a:r>
            <a:r>
              <a:rPr lang="en-US" sz="3800" b="1" dirty="0" err="1" smtClean="0">
                <a:solidFill>
                  <a:schemeClr val="bg1"/>
                </a:solidFill>
              </a:rPr>
              <a:t>Qué</a:t>
            </a:r>
            <a:r>
              <a:rPr lang="en-US" sz="3800" b="1" dirty="0" smtClean="0">
                <a:solidFill>
                  <a:schemeClr val="bg1"/>
                </a:solidFill>
              </a:rPr>
              <a:t> </a:t>
            </a:r>
            <a:r>
              <a:rPr lang="en-US" sz="3800" b="1" dirty="0" err="1" smtClean="0">
                <a:solidFill>
                  <a:schemeClr val="bg1"/>
                </a:solidFill>
              </a:rPr>
              <a:t>es</a:t>
            </a:r>
            <a:r>
              <a:rPr lang="en-US" sz="3800" b="1" dirty="0" smtClean="0">
                <a:solidFill>
                  <a:schemeClr val="bg1"/>
                </a:solidFill>
              </a:rPr>
              <a:t> </a:t>
            </a:r>
            <a:r>
              <a:rPr lang="en-US" sz="3800" b="1" i="1" dirty="0" smtClean="0">
                <a:solidFill>
                  <a:schemeClr val="bg1"/>
                </a:solidFill>
              </a:rPr>
              <a:t>Smiles For Children</a:t>
            </a:r>
            <a:r>
              <a:rPr lang="en-US" sz="3800" b="1" dirty="0" smtClean="0">
                <a:solidFill>
                  <a:schemeClr val="bg1"/>
                </a:solidFill>
              </a:rPr>
              <a:t>?</a:t>
            </a:r>
            <a:endParaRPr lang="en-US" sz="3800"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406" y="3980948"/>
            <a:ext cx="2315541" cy="2185762"/>
          </a:xfrm>
          <a:prstGeom prst="rect">
            <a:avLst/>
          </a:prstGeom>
        </p:spPr>
      </p:pic>
      <p:pic>
        <p:nvPicPr>
          <p:cNvPr id="2" name="Picture 1"/>
          <p:cNvPicPr>
            <a:picLocks noChangeAspect="1"/>
          </p:cNvPicPr>
          <p:nvPr/>
        </p:nvPicPr>
        <p:blipFill>
          <a:blip r:embed="rId4"/>
          <a:stretch>
            <a:fillRect/>
          </a:stretch>
        </p:blipFill>
        <p:spPr>
          <a:xfrm>
            <a:off x="6252288" y="1169097"/>
            <a:ext cx="2175775" cy="2416773"/>
          </a:xfrm>
          <a:prstGeom prst="rect">
            <a:avLst/>
          </a:prstGeom>
        </p:spPr>
      </p:pic>
      <p:sp>
        <p:nvSpPr>
          <p:cNvPr id="6" name="Slide Number Placeholder 2"/>
          <p:cNvSpPr txBox="1">
            <a:spLocks/>
          </p:cNvSpPr>
          <p:nvPr/>
        </p:nvSpPr>
        <p:spPr>
          <a:xfrm>
            <a:off x="52980" y="656862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4</a:t>
            </a:fld>
            <a:endParaRPr lang="en-US" sz="1200" dirty="0">
              <a:solidFill>
                <a:srgbClr val="FFFFFF"/>
              </a:solidFill>
            </a:endParaRPr>
          </a:p>
        </p:txBody>
      </p:sp>
    </p:spTree>
    <p:extLst>
      <p:ext uri="{BB962C8B-B14F-4D97-AF65-F5344CB8AC3E}">
        <p14:creationId xmlns:p14="http://schemas.microsoft.com/office/powerpoint/2010/main" val="309436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800955A2-00AC-4B76-B2F7-0ABA5C0C0804}" type="slidenum">
              <a:rPr lang="en-US" smtClean="0"/>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7" y="1047061"/>
            <a:ext cx="4181032" cy="54458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189" y="1047061"/>
            <a:ext cx="4373358" cy="5445819"/>
          </a:xfrm>
          <a:prstGeom prst="rect">
            <a:avLst/>
          </a:prstGeom>
        </p:spPr>
      </p:pic>
      <p:sp>
        <p:nvSpPr>
          <p:cNvPr id="7" name="Rectangle 6"/>
          <p:cNvSpPr/>
          <p:nvPr/>
        </p:nvSpPr>
        <p:spPr>
          <a:xfrm>
            <a:off x="243480" y="158765"/>
            <a:ext cx="3005887" cy="677108"/>
          </a:xfrm>
          <a:prstGeom prst="rect">
            <a:avLst/>
          </a:prstGeom>
        </p:spPr>
        <p:txBody>
          <a:bodyPr wrap="none">
            <a:spAutoFit/>
          </a:bodyPr>
          <a:lstStyle/>
          <a:p>
            <a:r>
              <a:rPr lang="es-419" sz="3800" b="1" dirty="0" smtClean="0">
                <a:solidFill>
                  <a:schemeClr val="bg1"/>
                </a:solidFill>
              </a:rPr>
              <a:t>Datos de </a:t>
            </a:r>
            <a:r>
              <a:rPr lang="en-US" sz="3800" b="1" dirty="0" smtClean="0">
                <a:solidFill>
                  <a:schemeClr val="bg1"/>
                </a:solidFill>
              </a:rPr>
              <a:t>SFC  </a:t>
            </a:r>
            <a:endParaRPr lang="en-US" sz="3800" b="1" dirty="0">
              <a:solidFill>
                <a:schemeClr val="bg1"/>
              </a:solidFill>
            </a:endParaRPr>
          </a:p>
        </p:txBody>
      </p:sp>
    </p:spTree>
    <p:extLst>
      <p:ext uri="{BB962C8B-B14F-4D97-AF65-F5344CB8AC3E}">
        <p14:creationId xmlns:p14="http://schemas.microsoft.com/office/powerpoint/2010/main" val="339425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 y="254692"/>
            <a:ext cx="8780417" cy="677108"/>
          </a:xfrm>
          <a:prstGeom prst="rect">
            <a:avLst/>
          </a:prstGeom>
        </p:spPr>
        <p:txBody>
          <a:bodyPr wrap="none">
            <a:spAutoFit/>
          </a:bodyPr>
          <a:lstStyle/>
          <a:p>
            <a:r>
              <a:rPr lang="en-US" sz="3800" b="1" dirty="0" smtClean="0">
                <a:solidFill>
                  <a:schemeClr val="bg1"/>
                </a:solidFill>
              </a:rPr>
              <a:t>¿</a:t>
            </a:r>
            <a:r>
              <a:rPr lang="es-419" sz="3800" b="1" dirty="0" smtClean="0">
                <a:solidFill>
                  <a:schemeClr val="bg1"/>
                </a:solidFill>
              </a:rPr>
              <a:t>Qué está cubierto? – Menores de 21 años</a:t>
            </a:r>
            <a:endParaRPr lang="es-419" sz="3800" b="1" dirty="0">
              <a:solidFill>
                <a:schemeClr val="bg1"/>
              </a:solidFill>
            </a:endParaRPr>
          </a:p>
        </p:txBody>
      </p:sp>
      <p:sp>
        <p:nvSpPr>
          <p:cNvPr id="7" name="Subtitle 2"/>
          <p:cNvSpPr>
            <a:spLocks noGrp="1"/>
          </p:cNvSpPr>
          <p:nvPr>
            <p:ph type="subTitle" idx="1"/>
          </p:nvPr>
        </p:nvSpPr>
        <p:spPr>
          <a:xfrm>
            <a:off x="381000" y="1621679"/>
            <a:ext cx="5953280" cy="4678250"/>
          </a:xfrm>
        </p:spPr>
        <p:txBody>
          <a:bodyPr>
            <a:noAutofit/>
          </a:bodyPr>
          <a:lstStyle/>
          <a:p>
            <a:pPr marL="457200" indent="-457200" algn="l">
              <a:buFont typeface="Wingdings" panose="05000000000000000000" pitchFamily="2" charset="2"/>
              <a:buChar char="ü"/>
            </a:pPr>
            <a:r>
              <a:rPr lang="es-419" sz="2000" dirty="0" smtClean="0"/>
              <a:t>Revisiones dentales regulares</a:t>
            </a:r>
          </a:p>
          <a:p>
            <a:pPr marL="457200" indent="-457200" algn="l">
              <a:buFont typeface="Wingdings" panose="05000000000000000000" pitchFamily="2" charset="2"/>
              <a:buChar char="ü"/>
            </a:pPr>
            <a:r>
              <a:rPr lang="es-419" sz="2000" dirty="0" smtClean="0"/>
              <a:t>Rayos X</a:t>
            </a:r>
          </a:p>
          <a:p>
            <a:pPr marL="457200" indent="-457200" algn="l">
              <a:buFont typeface="Wingdings" panose="05000000000000000000" pitchFamily="2" charset="2"/>
              <a:buChar char="ü"/>
            </a:pPr>
            <a:r>
              <a:rPr lang="es-419" sz="2000" dirty="0" smtClean="0"/>
              <a:t>Limpieza y fluoruro</a:t>
            </a:r>
          </a:p>
          <a:p>
            <a:pPr marL="457200" indent="-457200" algn="l">
              <a:buFont typeface="Wingdings" panose="05000000000000000000" pitchFamily="2" charset="2"/>
              <a:buChar char="ü"/>
            </a:pPr>
            <a:r>
              <a:rPr lang="es-419" sz="2000" dirty="0" smtClean="0"/>
              <a:t>Selladores</a:t>
            </a:r>
          </a:p>
          <a:p>
            <a:pPr marL="457200" indent="-457200" algn="l">
              <a:buFont typeface="Wingdings" panose="05000000000000000000" pitchFamily="2" charset="2"/>
              <a:buChar char="ü"/>
            </a:pPr>
            <a:r>
              <a:rPr lang="es-419" sz="2000" dirty="0" smtClean="0"/>
              <a:t>Información y educación</a:t>
            </a:r>
          </a:p>
          <a:p>
            <a:pPr marL="457200" indent="-457200" algn="l">
              <a:buFont typeface="Wingdings" panose="05000000000000000000" pitchFamily="2" charset="2"/>
              <a:buChar char="ü"/>
            </a:pPr>
            <a:r>
              <a:rPr lang="es-419" sz="2000" dirty="0" smtClean="0"/>
              <a:t>Mantenedores de espacio</a:t>
            </a:r>
          </a:p>
          <a:p>
            <a:pPr marL="457200" indent="-457200" algn="l">
              <a:buFont typeface="Wingdings" panose="05000000000000000000" pitchFamily="2" charset="2"/>
              <a:buChar char="ü"/>
            </a:pPr>
            <a:r>
              <a:rPr lang="es-419" sz="2000" dirty="0" smtClean="0"/>
              <a:t>Frenos dentales</a:t>
            </a:r>
          </a:p>
          <a:p>
            <a:pPr marL="457200" indent="-457200" algn="l">
              <a:buFont typeface="Wingdings" panose="05000000000000000000" pitchFamily="2" charset="2"/>
              <a:buChar char="ü"/>
            </a:pPr>
            <a:r>
              <a:rPr lang="es-419" sz="2000" dirty="0" smtClean="0"/>
              <a:t>Anestesia </a:t>
            </a:r>
          </a:p>
          <a:p>
            <a:pPr marL="457200" indent="-457200" algn="l">
              <a:buFont typeface="Wingdings" panose="05000000000000000000" pitchFamily="2" charset="2"/>
              <a:buChar char="ü"/>
            </a:pPr>
            <a:r>
              <a:rPr lang="es-419" sz="2000" dirty="0" smtClean="0"/>
              <a:t>Extracciones</a:t>
            </a:r>
          </a:p>
          <a:p>
            <a:pPr marL="457200" indent="-457200" algn="l">
              <a:buFont typeface="Wingdings" panose="05000000000000000000" pitchFamily="2" charset="2"/>
              <a:buChar char="ü"/>
            </a:pPr>
            <a:r>
              <a:rPr lang="es-419" sz="2000" dirty="0" smtClean="0"/>
              <a:t>Tratamiento de endodoncia</a:t>
            </a:r>
          </a:p>
          <a:p>
            <a:pPr marL="457200" indent="-457200" algn="l">
              <a:buFont typeface="Wingdings" panose="05000000000000000000" pitchFamily="2" charset="2"/>
              <a:buChar char="ü"/>
            </a:pPr>
            <a:r>
              <a:rPr lang="es-419" sz="2000" dirty="0" smtClean="0"/>
              <a:t>Coronas</a:t>
            </a:r>
          </a:p>
        </p:txBody>
      </p:sp>
      <p:pic>
        <p:nvPicPr>
          <p:cNvPr id="2" name="Picture 1"/>
          <p:cNvPicPr>
            <a:picLocks noChangeAspect="1"/>
          </p:cNvPicPr>
          <p:nvPr/>
        </p:nvPicPr>
        <p:blipFill>
          <a:blip r:embed="rId2"/>
          <a:stretch>
            <a:fillRect/>
          </a:stretch>
        </p:blipFill>
        <p:spPr>
          <a:xfrm>
            <a:off x="3979923" y="3960804"/>
            <a:ext cx="4664318" cy="15219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442" y="2151357"/>
            <a:ext cx="5295824" cy="1165784"/>
          </a:xfrm>
          <a:prstGeom prst="rect">
            <a:avLst/>
          </a:prstGeom>
        </p:spPr>
      </p:pic>
      <p:sp>
        <p:nvSpPr>
          <p:cNvPr id="9" name="Slide Number Placeholder 2"/>
          <p:cNvSpPr txBox="1">
            <a:spLocks/>
          </p:cNvSpPr>
          <p:nvPr/>
        </p:nvSpPr>
        <p:spPr>
          <a:xfrm>
            <a:off x="0" y="657403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6</a:t>
            </a:fld>
            <a:endParaRPr lang="en-US" sz="1200" dirty="0">
              <a:solidFill>
                <a:srgbClr val="FFFFFF"/>
              </a:solidFill>
            </a:endParaRPr>
          </a:p>
        </p:txBody>
      </p:sp>
    </p:spTree>
    <p:extLst>
      <p:ext uri="{BB962C8B-B14F-4D97-AF65-F5344CB8AC3E}">
        <p14:creationId xmlns:p14="http://schemas.microsoft.com/office/powerpoint/2010/main" val="331655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646331"/>
          </a:xfrm>
          <a:prstGeom prst="rect">
            <a:avLst/>
          </a:prstGeom>
        </p:spPr>
        <p:txBody>
          <a:bodyPr wrap="square">
            <a:spAutoFit/>
          </a:bodyPr>
          <a:lstStyle/>
          <a:p>
            <a:r>
              <a:rPr lang="es-419" sz="3600" b="1" dirty="0" smtClean="0">
                <a:solidFill>
                  <a:schemeClr val="bg1"/>
                </a:solidFill>
              </a:rPr>
              <a:t>¿Qué está cubierto? – </a:t>
            </a:r>
            <a:r>
              <a:rPr lang="es-419" sz="2800" b="1" dirty="0" smtClean="0">
                <a:solidFill>
                  <a:schemeClr val="bg1"/>
                </a:solidFill>
              </a:rPr>
              <a:t>Para mujeres embarazadas</a:t>
            </a:r>
            <a:endParaRPr lang="es-419" sz="2800" b="1" dirty="0">
              <a:solidFill>
                <a:schemeClr val="bg1"/>
              </a:solidFill>
            </a:endParaRPr>
          </a:p>
        </p:txBody>
      </p:sp>
      <p:sp>
        <p:nvSpPr>
          <p:cNvPr id="6" name="Subtitle 2"/>
          <p:cNvSpPr>
            <a:spLocks noGrp="1"/>
          </p:cNvSpPr>
          <p:nvPr>
            <p:ph type="subTitle" idx="1"/>
          </p:nvPr>
        </p:nvSpPr>
        <p:spPr>
          <a:xfrm>
            <a:off x="505326" y="1866929"/>
            <a:ext cx="5953280" cy="4678250"/>
          </a:xfrm>
        </p:spPr>
        <p:txBody>
          <a:bodyPr>
            <a:noAutofit/>
          </a:bodyPr>
          <a:lstStyle/>
          <a:p>
            <a:pPr marL="457200" indent="-457200" algn="l">
              <a:buFont typeface="Wingdings" panose="05000000000000000000" pitchFamily="2" charset="2"/>
              <a:buChar char="ü"/>
            </a:pPr>
            <a:r>
              <a:rPr lang="es-419" sz="2300" dirty="0" smtClean="0"/>
              <a:t>Rayos X</a:t>
            </a:r>
          </a:p>
          <a:p>
            <a:pPr marL="457200" indent="-457200" algn="l">
              <a:buFont typeface="Wingdings" panose="05000000000000000000" pitchFamily="2" charset="2"/>
              <a:buChar char="ü"/>
            </a:pPr>
            <a:r>
              <a:rPr lang="es-419" sz="2300" dirty="0" smtClean="0"/>
              <a:t>Exámenes</a:t>
            </a:r>
          </a:p>
          <a:p>
            <a:pPr marL="457200" indent="-457200" algn="l">
              <a:buFont typeface="Wingdings" panose="05000000000000000000" pitchFamily="2" charset="2"/>
              <a:buChar char="ü"/>
            </a:pPr>
            <a:r>
              <a:rPr lang="es-419" sz="2300" dirty="0" smtClean="0"/>
              <a:t>Limpiezas</a:t>
            </a:r>
          </a:p>
          <a:p>
            <a:pPr marL="457200" indent="-457200" algn="l">
              <a:buFont typeface="Wingdings" panose="05000000000000000000" pitchFamily="2" charset="2"/>
              <a:buChar char="ü"/>
            </a:pPr>
            <a:r>
              <a:rPr lang="es-419" sz="2300" dirty="0" smtClean="0"/>
              <a:t>Empastes</a:t>
            </a:r>
          </a:p>
          <a:p>
            <a:pPr marL="457200" indent="-457200" algn="l">
              <a:buFont typeface="Wingdings" panose="05000000000000000000" pitchFamily="2" charset="2"/>
              <a:buChar char="ü"/>
            </a:pPr>
            <a:r>
              <a:rPr lang="es-419" sz="2300" dirty="0" smtClean="0"/>
              <a:t>Endodoncias</a:t>
            </a:r>
          </a:p>
          <a:p>
            <a:pPr marL="457200" indent="-457200" algn="l">
              <a:buFont typeface="Wingdings" panose="05000000000000000000" pitchFamily="2" charset="2"/>
              <a:buChar char="ü"/>
            </a:pPr>
            <a:r>
              <a:rPr lang="es-419" sz="2300" dirty="0" smtClean="0"/>
              <a:t>Tratamiento relacionado con las </a:t>
            </a:r>
          </a:p>
          <a:p>
            <a:pPr algn="l"/>
            <a:r>
              <a:rPr lang="es-419" sz="2300" dirty="0" smtClean="0"/>
              <a:t>       encías	</a:t>
            </a:r>
          </a:p>
          <a:p>
            <a:pPr marL="457200" indent="-457200" algn="l">
              <a:buFont typeface="Wingdings" panose="05000000000000000000" pitchFamily="2" charset="2"/>
              <a:buChar char="ü"/>
            </a:pPr>
            <a:r>
              <a:rPr lang="es-419" sz="2300" dirty="0" smtClean="0"/>
              <a:t>Coronas, dentaduras y dentaduras</a:t>
            </a:r>
          </a:p>
          <a:p>
            <a:pPr algn="l"/>
            <a:r>
              <a:rPr lang="es-419" sz="2300" dirty="0" smtClean="0"/>
              <a:t>       postizas parciales </a:t>
            </a:r>
          </a:p>
          <a:p>
            <a:pPr marL="457200" indent="-457200" algn="l">
              <a:buFont typeface="Wingdings" panose="05000000000000000000" pitchFamily="2" charset="2"/>
              <a:buChar char="ü"/>
            </a:pPr>
            <a:r>
              <a:rPr lang="es-419" sz="2300" dirty="0" smtClean="0"/>
              <a:t>Extracciones</a:t>
            </a:r>
          </a:p>
          <a:p>
            <a:pPr marL="457200" indent="-457200" algn="l">
              <a:buFont typeface="Wingdings" panose="05000000000000000000" pitchFamily="2" charset="2"/>
              <a:buChar char="ü"/>
            </a:pPr>
            <a:r>
              <a:rPr lang="es-419" sz="2300" dirty="0" smtClean="0"/>
              <a:t>Otras cirugías orales </a:t>
            </a:r>
          </a:p>
        </p:txBody>
      </p:sp>
      <p:pic>
        <p:nvPicPr>
          <p:cNvPr id="8" name="Picture 7"/>
          <p:cNvPicPr>
            <a:picLocks noChangeAspect="1"/>
          </p:cNvPicPr>
          <p:nvPr/>
        </p:nvPicPr>
        <p:blipFill>
          <a:blip r:embed="rId2"/>
          <a:stretch>
            <a:fillRect/>
          </a:stretch>
        </p:blipFill>
        <p:spPr>
          <a:xfrm>
            <a:off x="5507525" y="2097839"/>
            <a:ext cx="2864722" cy="3693362"/>
          </a:xfrm>
          <a:prstGeom prst="rect">
            <a:avLst/>
          </a:prstGeom>
        </p:spPr>
      </p:pic>
      <p:sp>
        <p:nvSpPr>
          <p:cNvPr id="7" name="Slide Number Placeholder 2"/>
          <p:cNvSpPr txBox="1">
            <a:spLocks/>
          </p:cNvSpPr>
          <p:nvPr/>
        </p:nvSpPr>
        <p:spPr>
          <a:xfrm>
            <a:off x="0" y="6590267"/>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7</a:t>
            </a:fld>
            <a:endParaRPr lang="en-US" sz="1200" dirty="0">
              <a:solidFill>
                <a:srgbClr val="FFFFFF"/>
              </a:solidFill>
            </a:endParaRPr>
          </a:p>
        </p:txBody>
      </p:sp>
    </p:spTree>
    <p:extLst>
      <p:ext uri="{BB962C8B-B14F-4D97-AF65-F5344CB8AC3E}">
        <p14:creationId xmlns:p14="http://schemas.microsoft.com/office/powerpoint/2010/main" val="9998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8441"/>
            <a:ext cx="8754979" cy="584775"/>
          </a:xfrm>
          <a:prstGeom prst="rect">
            <a:avLst/>
          </a:prstGeom>
        </p:spPr>
        <p:txBody>
          <a:bodyPr wrap="square">
            <a:spAutoFit/>
          </a:bodyPr>
          <a:lstStyle/>
          <a:p>
            <a:r>
              <a:rPr lang="es-419" sz="3200" b="1" dirty="0" smtClean="0">
                <a:solidFill>
                  <a:schemeClr val="bg1"/>
                </a:solidFill>
              </a:rPr>
              <a:t>¿Qué está cubierto? – Para mujeres embarazadas</a:t>
            </a:r>
            <a:endParaRPr lang="es-419" sz="3200" b="1" dirty="0">
              <a:solidFill>
                <a:schemeClr val="bg1"/>
              </a:solidFill>
            </a:endParaRPr>
          </a:p>
        </p:txBody>
      </p:sp>
      <p:sp>
        <p:nvSpPr>
          <p:cNvPr id="6" name="Subtitle 2"/>
          <p:cNvSpPr>
            <a:spLocks noGrp="1"/>
          </p:cNvSpPr>
          <p:nvPr>
            <p:ph type="subTitle" idx="1"/>
          </p:nvPr>
        </p:nvSpPr>
        <p:spPr>
          <a:xfrm>
            <a:off x="423457" y="1169097"/>
            <a:ext cx="8239280" cy="3923715"/>
          </a:xfrm>
        </p:spPr>
        <p:txBody>
          <a:bodyPr>
            <a:noAutofit/>
          </a:bodyPr>
          <a:lstStyle/>
          <a:p>
            <a:pPr marL="457200" indent="-457200" algn="l">
              <a:buFont typeface="Arial" panose="020B0604020202020204" pitchFamily="34" charset="0"/>
              <a:buChar char="•"/>
            </a:pPr>
            <a:r>
              <a:rPr lang="es-419" sz="2000" dirty="0" smtClean="0"/>
              <a:t>Los frenos dentales NO están cubiertos</a:t>
            </a:r>
          </a:p>
          <a:p>
            <a:pPr marL="457200" indent="-457200" algn="l">
              <a:buFont typeface="Arial" panose="020B0604020202020204" pitchFamily="34" charset="0"/>
              <a:buChar char="•"/>
            </a:pPr>
            <a:r>
              <a:rPr lang="es-419" sz="2000" dirty="0" smtClean="0"/>
              <a:t>Los beneficios dentales se suspenden al final del mes siguiente al día 60 posparto</a:t>
            </a:r>
          </a:p>
          <a:p>
            <a:pPr marL="457200" indent="-457200" algn="l">
              <a:buFont typeface="Arial" panose="020B0604020202020204" pitchFamily="34" charset="0"/>
              <a:buChar char="•"/>
            </a:pPr>
            <a:r>
              <a:rPr lang="es-419" sz="1600" dirty="0" smtClean="0"/>
              <a:t>EJEMPLO: Si el bebé nace el 15 de enero del 2o21, los beneficios dentales de la madre finalizan el 30 de marzo del 2021</a:t>
            </a:r>
          </a:p>
          <a:p>
            <a:pPr marL="457200" indent="-457200" algn="l">
              <a:buFont typeface="Arial" panose="020B0604020202020204" pitchFamily="34" charset="0"/>
              <a:buChar char="•"/>
            </a:pPr>
            <a:r>
              <a:rPr lang="es-419" sz="2000" dirty="0" smtClean="0"/>
              <a:t>Si la persona sigue siendo elegible para Medicaid después de este tiempo, puede cambiarse al beneficio dental limitado para adultos mayores de 21 años.</a:t>
            </a:r>
          </a:p>
        </p:txBody>
      </p:sp>
      <p:pic>
        <p:nvPicPr>
          <p:cNvPr id="2" name="Picture 1"/>
          <p:cNvPicPr>
            <a:picLocks noChangeAspect="1"/>
          </p:cNvPicPr>
          <p:nvPr/>
        </p:nvPicPr>
        <p:blipFill>
          <a:blip r:embed="rId2"/>
          <a:stretch>
            <a:fillRect/>
          </a:stretch>
        </p:blipFill>
        <p:spPr>
          <a:xfrm>
            <a:off x="1695017" y="3750329"/>
            <a:ext cx="2285856" cy="2823705"/>
          </a:xfrm>
          <a:prstGeom prst="rect">
            <a:avLst/>
          </a:prstGeom>
        </p:spPr>
      </p:pic>
      <p:pic>
        <p:nvPicPr>
          <p:cNvPr id="7" name="Picture 2">
            <a:extLst>
              <a:ext uri="{FF2B5EF4-FFF2-40B4-BE49-F238E27FC236}">
                <a16:creationId xmlns:a16="http://schemas.microsoft.com/office/drawing/2014/main" id="{CBFBC00E-C28F-408A-A075-7C2AF3BEAE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433" y="3565236"/>
            <a:ext cx="1821840" cy="27327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txBox="1">
            <a:spLocks/>
          </p:cNvSpPr>
          <p:nvPr/>
        </p:nvSpPr>
        <p:spPr>
          <a:xfrm>
            <a:off x="38100" y="6574034"/>
            <a:ext cx="381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8695A3-612B-4B2B-B01B-9890B4364E2E}" type="slidenum">
              <a:rPr lang="en-US" sz="1200" smtClean="0">
                <a:solidFill>
                  <a:srgbClr val="FFFFFF"/>
                </a:solidFill>
              </a:rPr>
              <a:pPr/>
              <a:t>8</a:t>
            </a:fld>
            <a:endParaRPr lang="en-US" sz="1200" dirty="0">
              <a:solidFill>
                <a:srgbClr val="FFFFFF"/>
              </a:solidFill>
            </a:endParaRPr>
          </a:p>
        </p:txBody>
      </p:sp>
    </p:spTree>
    <p:extLst>
      <p:ext uri="{BB962C8B-B14F-4D97-AF65-F5344CB8AC3E}">
        <p14:creationId xmlns:p14="http://schemas.microsoft.com/office/powerpoint/2010/main" val="220435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80" y="194860"/>
            <a:ext cx="7995459" cy="523220"/>
          </a:xfrm>
          <a:prstGeom prst="rect">
            <a:avLst/>
          </a:prstGeom>
        </p:spPr>
        <p:txBody>
          <a:bodyPr wrap="none">
            <a:spAutoFit/>
          </a:bodyPr>
          <a:lstStyle/>
          <a:p>
            <a:r>
              <a:rPr lang="es-419" sz="2800" b="1" dirty="0" smtClean="0">
                <a:solidFill>
                  <a:schemeClr val="bg1"/>
                </a:solidFill>
              </a:rPr>
              <a:t>¿Qué está cubierto? – Para adultos de 21 años y más</a:t>
            </a:r>
            <a:endParaRPr lang="es-419" sz="2800" b="1" dirty="0">
              <a:solidFill>
                <a:schemeClr val="bg1"/>
              </a:solidFill>
            </a:endParaRPr>
          </a:p>
        </p:txBody>
      </p:sp>
      <p:sp>
        <p:nvSpPr>
          <p:cNvPr id="10" name="Content Placeholder 1">
            <a:extLst>
              <a:ext uri="{FF2B5EF4-FFF2-40B4-BE49-F238E27FC236}">
                <a16:creationId xmlns:a16="http://schemas.microsoft.com/office/drawing/2014/main" id="{8FD95DDA-4BB2-DB44-8E29-696A96FA3393}"/>
              </a:ext>
            </a:extLst>
          </p:cNvPr>
          <p:cNvSpPr>
            <a:spLocks noGrp="1"/>
          </p:cNvSpPr>
          <p:nvPr>
            <p:ph sz="half" idx="1"/>
          </p:nvPr>
        </p:nvSpPr>
        <p:spPr>
          <a:xfrm>
            <a:off x="377190" y="2115152"/>
            <a:ext cx="3909060" cy="4389120"/>
          </a:xfrm>
        </p:spPr>
        <p:txBody>
          <a:bodyPr>
            <a:normAutofit lnSpcReduction="10000"/>
          </a:bodyPr>
          <a:lstStyle/>
          <a:p>
            <a:r>
              <a:rPr lang="es-419" sz="2400" b="1" i="1" dirty="0" err="1" smtClean="0"/>
              <a:t>Smiles</a:t>
            </a:r>
            <a:r>
              <a:rPr lang="es-419" sz="2400" b="1" i="1" dirty="0" smtClean="0"/>
              <a:t> </a:t>
            </a:r>
            <a:r>
              <a:rPr lang="es-419" sz="2400" b="1" i="1" dirty="0" err="1" smtClean="0"/>
              <a:t>For</a:t>
            </a:r>
            <a:r>
              <a:rPr lang="es-419" sz="2400" b="1" i="1" dirty="0" smtClean="0"/>
              <a:t> </a:t>
            </a:r>
            <a:r>
              <a:rPr lang="es-419" sz="2400" b="1" i="1" dirty="0" err="1" smtClean="0"/>
              <a:t>Children</a:t>
            </a:r>
            <a:endParaRPr lang="es-419" sz="2400" b="1" i="1" dirty="0" smtClean="0"/>
          </a:p>
          <a:p>
            <a:pPr marL="0" indent="0">
              <a:buNone/>
            </a:pPr>
            <a:r>
              <a:rPr lang="es-419" sz="2400" dirty="0" smtClean="0"/>
              <a:t>Los afiliados o afiliadas de 21 años o más que no están embarazadas reciben beneficios dentales limitados que incluyen extracciones médicamente necesarias y servicios de diagnóstico asociados (ejemplo: rayos x, exámenes enfocados en problemas) cuando los realiza un dentista participante.</a:t>
            </a:r>
            <a:endParaRPr lang="es-419" sz="2400" dirty="0"/>
          </a:p>
        </p:txBody>
      </p:sp>
      <p:pic>
        <p:nvPicPr>
          <p:cNvPr id="11" name="Content Placeholder 12">
            <a:extLst>
              <a:ext uri="{FF2B5EF4-FFF2-40B4-BE49-F238E27FC236}">
                <a16:creationId xmlns:a16="http://schemas.microsoft.com/office/drawing/2014/main" id="{74C20079-31D5-0747-85CE-523385AA5AA9}"/>
              </a:ext>
            </a:extLst>
          </p:cNvPr>
          <p:cNvPicPr>
            <a:picLocks noChangeAspect="1"/>
          </p:cNvPicPr>
          <p:nvPr/>
        </p:nvPicPr>
        <p:blipFill>
          <a:blip r:embed="rId2">
            <a:extLst>
              <a:ext uri="{837473B0-CC2E-450A-ABE3-18F120FF3D39}">
                <a1611:picAttrSrcUrl xmlns:a1611="http://schemas.microsoft.com/office/drawing/2016/11/main" xmlns="" r:id="rId4"/>
              </a:ext>
            </a:extLst>
          </a:blip>
          <a:stretch>
            <a:fillRect/>
          </a:stretch>
        </p:blipFill>
        <p:spPr>
          <a:xfrm>
            <a:off x="4651042" y="2532821"/>
            <a:ext cx="3908754" cy="3217851"/>
          </a:xfrm>
          <a:prstGeom prst="rect">
            <a:avLst/>
          </a:prstGeom>
        </p:spPr>
      </p:pic>
      <p:sp>
        <p:nvSpPr>
          <p:cNvPr id="14" name="Title 1"/>
          <p:cNvSpPr txBox="1">
            <a:spLocks/>
          </p:cNvSpPr>
          <p:nvPr/>
        </p:nvSpPr>
        <p:spPr>
          <a:xfrm>
            <a:off x="1012577" y="972184"/>
            <a:ext cx="7822276" cy="703987"/>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fontScale="97500"/>
          </a:bodyPr>
          <a:lstStyle>
            <a:lvl1pPr algn="l" defTabSz="914354"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pPr algn="ctr"/>
            <a:r>
              <a:rPr lang="es-419" sz="4000" dirty="0" smtClean="0">
                <a:solidFill>
                  <a:schemeClr val="accent1"/>
                </a:solidFill>
              </a:rPr>
              <a:t>Hasta el 30 de junio del 2021</a:t>
            </a:r>
            <a:r>
              <a:rPr lang="en-US" sz="3200" dirty="0" smtClean="0"/>
              <a:t>	</a:t>
            </a:r>
            <a:endParaRPr lang="en-US" sz="1600" b="0" dirty="0">
              <a:solidFill>
                <a:schemeClr val="tx1"/>
              </a:solidFill>
            </a:endParaRPr>
          </a:p>
        </p:txBody>
      </p:sp>
      <p:sp>
        <p:nvSpPr>
          <p:cNvPr id="7" name="Slide Number Placeholder 2"/>
          <p:cNvSpPr>
            <a:spLocks noGrp="1"/>
          </p:cNvSpPr>
          <p:nvPr>
            <p:ph type="sldNum" sz="quarter" idx="4294967295"/>
          </p:nvPr>
        </p:nvSpPr>
        <p:spPr>
          <a:xfrm>
            <a:off x="0" y="6578128"/>
            <a:ext cx="381000" cy="365125"/>
          </a:xfrm>
          <a:prstGeom prst="rect">
            <a:avLst/>
          </a:prstGeom>
        </p:spPr>
        <p:txBody>
          <a:bodyPr/>
          <a:lstStyle/>
          <a:p>
            <a:fld id="{E18695A3-612B-4B2B-B01B-9890B4364E2E}" type="slidenum">
              <a:rPr lang="en-US" sz="1200" smtClean="0">
                <a:solidFill>
                  <a:srgbClr val="FFFFFF"/>
                </a:solidFill>
              </a:rPr>
              <a:pPr/>
              <a:t>9</a:t>
            </a:fld>
            <a:endParaRPr lang="en-US" sz="1200" dirty="0">
              <a:solidFill>
                <a:srgbClr val="FFFFFF"/>
              </a:solidFill>
            </a:endParaRPr>
          </a:p>
        </p:txBody>
      </p:sp>
    </p:spTree>
    <p:extLst>
      <p:ext uri="{BB962C8B-B14F-4D97-AF65-F5344CB8AC3E}">
        <p14:creationId xmlns:p14="http://schemas.microsoft.com/office/powerpoint/2010/main" val="1342902893"/>
      </p:ext>
    </p:extLst>
  </p:cSld>
  <p:clrMapOvr>
    <a:masterClrMapping/>
  </p:clrMapOvr>
</p:sld>
</file>

<file path=ppt/theme/theme1.xml><?xml version="1.0" encoding="utf-8"?>
<a:theme xmlns:a="http://schemas.openxmlformats.org/drawingml/2006/main" name="2_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Powerpoint Template 7_31_18.potx" id="{4C0D1EE3-1CB8-425A-800B-51883168F4BD}" vid="{F37AF3BE-802E-4C2B-8679-084FE41486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120491</TotalTime>
  <Words>1069</Words>
  <Application>Microsoft Office PowerPoint</Application>
  <PresentationFormat>On-screen Show (4:3)</PresentationFormat>
  <Paragraphs>143</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Dotum</vt:lpstr>
      <vt:lpstr>Wingdings</vt:lpstr>
      <vt:lpstr>2_Powerpoint Template FINAL 2_2017</vt:lpstr>
      <vt:lpstr>SERVICIOS DENTALES PARA ADULTOS AFILIADOS A MEDICAID DE VIRGINIA  A PARTIR DE JulIO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Visite el Departamento de Servicios de Asistencia Médica para obtener más información en el nuevo beneficio dental para adultos y el Programa SFC </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Expansion Overview</dc:title>
  <dc:creator>Tammy.Driscoll@dmas.virginia.gov</dc:creator>
  <cp:lastModifiedBy>Jesus Perez</cp:lastModifiedBy>
  <cp:revision>730</cp:revision>
  <cp:lastPrinted>2020-03-09T14:26:16Z</cp:lastPrinted>
  <dcterms:created xsi:type="dcterms:W3CDTF">2018-05-14T17:22:37Z</dcterms:created>
  <dcterms:modified xsi:type="dcterms:W3CDTF">2021-06-16T19:08:12Z</dcterms:modified>
</cp:coreProperties>
</file>