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58" r:id="rId6"/>
    <p:sldId id="323" r:id="rId7"/>
    <p:sldId id="320" r:id="rId8"/>
    <p:sldId id="324" r:id="rId9"/>
    <p:sldId id="325" r:id="rId10"/>
    <p:sldId id="260" r:id="rId11"/>
    <p:sldId id="326" r:id="rId12"/>
    <p:sldId id="327" r:id="rId13"/>
    <p:sldId id="328" r:id="rId14"/>
    <p:sldId id="329" r:id="rId15"/>
    <p:sldId id="330" r:id="rId16"/>
    <p:sldId id="331" r:id="rId17"/>
    <p:sldId id="322" r:id="rId18"/>
    <p:sldId id="332" r:id="rId19"/>
    <p:sldId id="333" r:id="rId20"/>
    <p:sldId id="334" r:id="rId21"/>
    <p:sldId id="335" r:id="rId22"/>
    <p:sldId id="336" r:id="rId23"/>
    <p:sldId id="321" r:id="rId24"/>
    <p:sldId id="337" r:id="rId25"/>
    <p:sldId id="313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3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elds, Kathy K." initials="FKK" lastIdx="4" clrIdx="0">
    <p:extLst>
      <p:ext uri="{19B8F6BF-5375-455C-9EA6-DF929625EA0E}">
        <p15:presenceInfo xmlns:p15="http://schemas.microsoft.com/office/powerpoint/2012/main" userId="S-1-5-21-725345543-861567501-839522115-1187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707"/>
    <a:srgbClr val="ED8B00"/>
    <a:srgbClr val="C8102E"/>
    <a:srgbClr val="9C0D60"/>
    <a:srgbClr val="D0DEBB"/>
    <a:srgbClr val="B9D9EB"/>
    <a:srgbClr val="F3D03E"/>
    <a:srgbClr val="F6EB61"/>
    <a:srgbClr val="B5BD00"/>
    <a:srgbClr val="FFC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60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476" y="72"/>
      </p:cViewPr>
      <p:guideLst>
        <p:guide orient="horz" pos="4083"/>
        <p:guide pos="575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270"/>
    </p:cViewPr>
  </p:sorterViewPr>
  <p:notesViewPr>
    <p:cSldViewPr snapToGrid="0" snapToObjects="1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782B7-8820-844D-9394-C0F2FBBCFF7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A7D7-2F78-0147-A834-2DAB2799A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9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DC825-CAD0-4C8C-89B0-BAFA1B434B66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BAFBF-48D5-496D-B820-2B3FADCE8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0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BAFBF-48D5-496D-B820-2B3FADCE80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AB90-6A02-48EA-A25E-5A6569E258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llan Cover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426720"/>
            <a:ext cx="8714232" cy="6431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743200"/>
            <a:ext cx="5074920" cy="1470025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i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768" y="4456497"/>
            <a:ext cx="4178808" cy="1049154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MMA word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81000"/>
            <a:ext cx="1828800" cy="478150"/>
          </a:xfrm>
          <a:prstGeom prst="rect">
            <a:avLst/>
          </a:prstGeom>
        </p:spPr>
      </p:pic>
      <p:pic>
        <p:nvPicPr>
          <p:cNvPr id="9" name="Picture 8" descr="Magellan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6169152"/>
            <a:ext cx="1566673" cy="38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1" y="5881728"/>
            <a:ext cx="1347538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4" y="0"/>
            <a:ext cx="7245096" cy="5239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743200"/>
            <a:ext cx="5074920" cy="1470025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i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MMA word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81000"/>
            <a:ext cx="1828800" cy="478150"/>
          </a:xfrm>
          <a:prstGeom prst="rect">
            <a:avLst/>
          </a:prstGeom>
        </p:spPr>
      </p:pic>
      <p:pic>
        <p:nvPicPr>
          <p:cNvPr id="8" name="Picture 7" descr="Magellan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6169152"/>
            <a:ext cx="1566673" cy="384048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29768" y="4456497"/>
            <a:ext cx="4178808" cy="1049154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1" y="5881728"/>
            <a:ext cx="1347538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743200"/>
            <a:ext cx="5074920" cy="1470025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i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4416552"/>
            <a:ext cx="4178808" cy="896593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MMA wordmar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0" y="381000"/>
            <a:ext cx="1828800" cy="478150"/>
          </a:xfrm>
          <a:prstGeom prst="rect">
            <a:avLst/>
          </a:prstGeom>
        </p:spPr>
      </p:pic>
      <p:pic>
        <p:nvPicPr>
          <p:cNvPr id="8" name="Picture 7" descr="Magellan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6169152"/>
            <a:ext cx="1566673" cy="384048"/>
          </a:xfrm>
          <a:prstGeom prst="rect">
            <a:avLst/>
          </a:prstGeom>
        </p:spPr>
      </p:pic>
      <p:pic>
        <p:nvPicPr>
          <p:cNvPr id="7" name="Picture 6" descr="Cover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734568"/>
            <a:ext cx="7626096" cy="6123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1" y="5881728"/>
            <a:ext cx="1347538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947928"/>
            <a:ext cx="7818120" cy="5910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743200"/>
            <a:ext cx="5074920" cy="1470025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i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4416552"/>
            <a:ext cx="4178808" cy="1146850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MMA word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81000"/>
            <a:ext cx="1828800" cy="478150"/>
          </a:xfrm>
          <a:prstGeom prst="rect">
            <a:avLst/>
          </a:prstGeom>
        </p:spPr>
      </p:pic>
      <p:pic>
        <p:nvPicPr>
          <p:cNvPr id="8" name="Picture 7" descr="Magellan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6169152"/>
            <a:ext cx="1566673" cy="384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1" y="5881728"/>
            <a:ext cx="1347538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5pPr marL="1604963" indent="-282575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0" y="4419600"/>
            <a:ext cx="614172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2596896"/>
            <a:ext cx="7772400" cy="1362456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i="1" kern="1200" cap="none" baseline="0" smtClean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MA word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81000"/>
            <a:ext cx="1828800" cy="478150"/>
          </a:xfrm>
          <a:prstGeom prst="rect">
            <a:avLst/>
          </a:prstGeom>
        </p:spPr>
      </p:pic>
      <p:pic>
        <p:nvPicPr>
          <p:cNvPr id="9" name="Picture 8" descr="Magellan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6169152"/>
            <a:ext cx="1566673" cy="384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1" y="5881728"/>
            <a:ext cx="1347538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0" tIns="0" rIns="0" bIns="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0" tIns="0" rIns="0" bIns="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AB58-5991-4D4A-AE4A-951D0AF65BA6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MH Presentation Toolbox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927"/>
            <a:ext cx="4040188" cy="509764"/>
          </a:xfrm>
        </p:spPr>
        <p:txBody>
          <a:bodyPr vert="horz" lIns="0" tIns="45720" rIns="91440" bIns="0" rtlCol="0" anchor="b">
            <a:normAutofit/>
          </a:bodyPr>
          <a:lstStyle>
            <a:lvl1pPr marL="0" indent="0">
              <a:buNone/>
              <a:defRPr lang="en-US" sz="2000" b="1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803"/>
            <a:ext cx="4040188" cy="4226472"/>
          </a:xfrm>
        </p:spPr>
        <p:txBody>
          <a:bodyPr vert="horz" lIns="0" tIns="45720" rIns="91440" bIns="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9927"/>
            <a:ext cx="4041775" cy="509764"/>
          </a:xfrm>
        </p:spPr>
        <p:txBody>
          <a:bodyPr vert="horz" lIns="0" tIns="45720" rIns="91440" bIns="0" rtlCol="0" anchor="b">
            <a:normAutofit/>
          </a:bodyPr>
          <a:lstStyle>
            <a:lvl1pPr marL="0" indent="0">
              <a:buNone/>
              <a:defRPr lang="en-US" sz="2000" b="1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803"/>
            <a:ext cx="4041775" cy="4226472"/>
          </a:xfrm>
        </p:spPr>
        <p:txBody>
          <a:bodyPr vert="horz" lIns="0" tIns="45720" rIns="91440" bIns="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0698-1AD4-664B-9664-33A4A74CF7E5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MH Presentation Toolbox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7000"/>
            <a:ext cx="9155544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2888" y="6576060"/>
            <a:ext cx="2133600" cy="18288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algn="l" defTabSz="914400" rtl="0" eaLnBrk="1" latinLnBrk="0" hangingPunct="1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248" y="6576060"/>
            <a:ext cx="1600200" cy="18288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algn="l" defTabSz="914400" rtl="0" eaLnBrk="1" latinLnBrk="0" hangingPunct="1">
              <a:defRPr lang="en-US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76060"/>
            <a:ext cx="301752" cy="18288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algn="r" defTabSz="914400" rtl="0" eaLnBrk="1" latinLnBrk="0" hangingPunct="1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D4DF12F-7948-4212-B233-5B2DE90699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magellan_rx_rev_pp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43149" y="6576075"/>
            <a:ext cx="743651" cy="182865"/>
          </a:xfrm>
          <a:prstGeom prst="rect">
            <a:avLst/>
          </a:prstGeom>
        </p:spPr>
      </p:pic>
      <p:pic>
        <p:nvPicPr>
          <p:cNvPr id="10" name="Picture 9" descr="Magellan Health Divider Graph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/>
          <a:stretch/>
        </p:blipFill>
        <p:spPr>
          <a:xfrm flipV="1">
            <a:off x="6707909" y="0"/>
            <a:ext cx="2447635" cy="1870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0" r:id="rId5"/>
    <p:sldLayoutId id="2147483659" r:id="rId6"/>
    <p:sldLayoutId id="2147483652" r:id="rId7"/>
    <p:sldLayoutId id="2147483653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2800" i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1775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11213" indent="-22860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‒"/>
        <a:defRPr lang="en-US" sz="1800" i="1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25425" algn="l" defTabSz="914400" rtl="0" eaLnBrk="1" latinLnBrk="0" hangingPunct="1">
        <a:spcBef>
          <a:spcPct val="20000"/>
        </a:spcBef>
        <a:buSzPct val="80000"/>
        <a:buFont typeface="Courier New" pitchFamily="49" charset="0"/>
        <a:buChar char="o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65200" indent="-282575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rginiamedicaidpharmacyservices.com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rginiamedicaidpharmacyservices.com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Virginia Department of Medical Assistance Services Provider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Necessary Data Elements for Initial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of Measure</a:t>
            </a:r>
          </a:p>
          <a:p>
            <a:pPr marL="457200" lvl="1" indent="-228600"/>
            <a:r>
              <a:rPr lang="en-US" dirty="0"/>
              <a:t>Values:</a:t>
            </a:r>
          </a:p>
          <a:p>
            <a:pPr marL="685800" lvl="2"/>
            <a:r>
              <a:rPr lang="en-US" dirty="0"/>
              <a:t>EA = Each</a:t>
            </a:r>
          </a:p>
          <a:p>
            <a:pPr marL="685800" lvl="2"/>
            <a:r>
              <a:rPr lang="en-US" dirty="0"/>
              <a:t>GM = Grams</a:t>
            </a:r>
          </a:p>
          <a:p>
            <a:pPr marL="685800" lvl="2"/>
            <a:r>
              <a:rPr lang="en-US" dirty="0"/>
              <a:t>ML = Milliliters</a:t>
            </a:r>
          </a:p>
          <a:p>
            <a:pPr marL="685800" lvl="2"/>
            <a:endParaRPr lang="en-US" dirty="0"/>
          </a:p>
          <a:p>
            <a:r>
              <a:rPr lang="en-US" dirty="0"/>
              <a:t>Product Service ID</a:t>
            </a:r>
          </a:p>
          <a:p>
            <a:pPr marL="457200" lvl="1" indent="-228600"/>
            <a:r>
              <a:rPr lang="en-US" dirty="0">
                <a:solidFill>
                  <a:prstClr val="black"/>
                </a:solidFill>
              </a:rPr>
              <a:t>NDC: Must send a single 0 for Compounds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 Operational Readiness</a:t>
            </a:r>
          </a:p>
        </p:txBody>
      </p:sp>
    </p:spTree>
    <p:extLst>
      <p:ext uri="{BB962C8B-B14F-4D97-AF65-F5344CB8AC3E}">
        <p14:creationId xmlns:p14="http://schemas.microsoft.com/office/powerpoint/2010/main" val="235330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Claims</a:t>
            </a:r>
            <a:r>
              <a:rPr lang="en-US" dirty="0">
                <a:solidFill>
                  <a:srgbClr val="55165E"/>
                </a:solidFill>
              </a:rPr>
              <a:t> </a:t>
            </a:r>
            <a:r>
              <a:rPr lang="en-US" b="1" dirty="0"/>
              <a:t>Submission Timely Filing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</a:t>
            </a:r>
          </a:p>
          <a:p>
            <a:pPr marL="457200" lvl="1" indent="-228600"/>
            <a:r>
              <a:rPr lang="en-US" dirty="0"/>
              <a:t>Date Rx Written should be the original date written</a:t>
            </a:r>
          </a:p>
          <a:p>
            <a:pPr marL="457200" lvl="1" indent="-228600"/>
            <a:r>
              <a:rPr lang="en-US" dirty="0"/>
              <a:t>Date of Service (DOS) should be the actual DOS</a:t>
            </a:r>
          </a:p>
          <a:p>
            <a:pPr marL="457200" lvl="1" indent="-228600"/>
            <a:r>
              <a:rPr lang="en-US" dirty="0"/>
              <a:t>The ‘Date Rx Written’ is used as a factor in refill editing logic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Claims Submission Timely Filing Limits,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 claims are generally submitted at the time of dispensing. If a claim is submitted after a drug is dispensed due to mitigating circumstances, the following guidelines apply:  </a:t>
            </a:r>
          </a:p>
          <a:p>
            <a:pPr marL="457200" lvl="1" indent="-228600"/>
            <a:r>
              <a:rPr lang="en-US" dirty="0"/>
              <a:t>For all original claims, the timely filing limit from the DOS is 366 days. </a:t>
            </a:r>
          </a:p>
          <a:p>
            <a:pPr marL="457200" lvl="1" indent="-228600"/>
            <a:r>
              <a:rPr lang="en-US" dirty="0"/>
              <a:t>For all reversals, the timely filing limit from the DOS is Unlimited.</a:t>
            </a:r>
          </a:p>
          <a:p>
            <a:pPr marL="457200" lvl="1" indent="-228600"/>
            <a:r>
              <a:rPr lang="en-US" dirty="0"/>
              <a:t>For all re-bill claims, the timely filing limit from the DOS is 366 days.</a:t>
            </a:r>
          </a:p>
          <a:p>
            <a:pPr marL="457200" lvl="1" indent="-228600"/>
            <a:r>
              <a:rPr lang="en-US" dirty="0"/>
              <a:t>Claims that exceed the timely filing limit will deny with NCPDP Error 81, “Timely Filing Exceeded”.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NCPDP D.0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7167489" cy="2047126"/>
          </a:xfrm>
        </p:spPr>
        <p:txBody>
          <a:bodyPr/>
          <a:lstStyle/>
          <a:p>
            <a:r>
              <a:rPr lang="en-US" dirty="0"/>
              <a:t>The following transactions will be processed on October 1, 2017:</a:t>
            </a:r>
          </a:p>
          <a:p>
            <a:pPr marL="457200" lvl="1" indent="-228600"/>
            <a:r>
              <a:rPr lang="en-US" dirty="0"/>
              <a:t>Claim Type</a:t>
            </a:r>
          </a:p>
          <a:p>
            <a:pPr marL="685800" lvl="2"/>
            <a:r>
              <a:rPr lang="en-US" dirty="0"/>
              <a:t>B1: Original Claims 	</a:t>
            </a:r>
          </a:p>
          <a:p>
            <a:pPr marL="685800" lvl="2"/>
            <a:r>
              <a:rPr lang="en-US" dirty="0"/>
              <a:t>B2: Reversals </a:t>
            </a:r>
          </a:p>
          <a:p>
            <a:pPr marL="685800" lvl="2"/>
            <a:r>
              <a:rPr lang="en-US" dirty="0"/>
              <a:t>B3: Re-bills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 descr="M087_concept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0480"/>
            <a:ext cx="4572000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NCPDP D.0,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HIPAA Compliance: There are requirements for privacy regulations regarding the use of claim data elements.</a:t>
            </a:r>
          </a:p>
          <a:p>
            <a:endParaRPr lang="en-US" dirty="0"/>
          </a:p>
          <a:p>
            <a:r>
              <a:rPr lang="en-US" dirty="0"/>
              <a:t>Data element conditions are detailed in the Payer Specification Sheet including:</a:t>
            </a:r>
          </a:p>
          <a:p>
            <a:pPr marL="457200" lvl="1" indent="-228600"/>
            <a:r>
              <a:rPr lang="en-US" dirty="0"/>
              <a:t>Mandatory (NCPDP designation – required at all times) or</a:t>
            </a:r>
          </a:p>
          <a:p>
            <a:pPr marL="457200" lvl="1" indent="-228600"/>
            <a:r>
              <a:rPr lang="en-US" dirty="0"/>
              <a:t>Required</a:t>
            </a:r>
          </a:p>
          <a:p>
            <a:pPr lvl="1"/>
            <a:r>
              <a:rPr lang="en-US" dirty="0"/>
              <a:t>Qualified Requirement</a:t>
            </a:r>
          </a:p>
          <a:p>
            <a:pPr marL="685800" lvl="2"/>
            <a:r>
              <a:rPr lang="en-US" dirty="0"/>
              <a:t>“Required when”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4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NCPDP D.0,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submitted fields will be edited for valid format.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submitted fields will be edited for valid values.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send optional data, the values must be valid and any supporting/associated fields must be sent.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of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Providers are required to fully pursue all third-party coverage before billing DMAS.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Providers must comply with all policies of a client’s insurance coverage, including, but not limited to prior authorization (PA), quantity, and days’ supply limits.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Reimbursement will be calculated to pay the lesser of the Medicaid allowed amount or the Other Payer Patient Responsibility as reported by the primary carrier.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Version/Release #: D.0	</a:t>
            </a:r>
          </a:p>
          <a:p>
            <a:r>
              <a:rPr lang="en-US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Processor Control # : 8263342243	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Group ID: VAMEDICAID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Unit of Measure is Mandatory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submitted fields will be edited for valid format and values.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 Claims Processing</a:t>
            </a:r>
          </a:p>
        </p:txBody>
      </p:sp>
    </p:spTree>
    <p:extLst>
      <p:ext uri="{BB962C8B-B14F-4D97-AF65-F5344CB8AC3E}">
        <p14:creationId xmlns:p14="http://schemas.microsoft.com/office/powerpoint/2010/main" val="354411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Pharmacy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October 1, 2017, Magellan Medicaid Administration, a part of Magellan Rx Management division of Magellan Health, Inc. will begin processing the Virginia Department of Medical Services (DMAS) pharmacy claims. Magellan Medicaid Administration will perform the following:</a:t>
            </a:r>
          </a:p>
          <a:p>
            <a:pPr lvl="1"/>
            <a:r>
              <a:rPr lang="en-US" dirty="0"/>
              <a:t>Claims Processing</a:t>
            </a:r>
          </a:p>
          <a:p>
            <a:pPr lvl="1"/>
            <a:r>
              <a:rPr lang="en-US" dirty="0"/>
              <a:t>Operations Support for the Pharmacy Program</a:t>
            </a:r>
          </a:p>
          <a:p>
            <a:pPr lvl="1"/>
            <a:r>
              <a:rPr lang="en-US" dirty="0"/>
              <a:t>Pharmacy Call Center Operations for Providers and Members</a:t>
            </a:r>
          </a:p>
          <a:p>
            <a:pPr lvl="1"/>
            <a:r>
              <a:rPr lang="en-US" dirty="0"/>
              <a:t>Clinical Consultation Services</a:t>
            </a:r>
          </a:p>
          <a:p>
            <a:pPr lvl="1"/>
            <a:r>
              <a:rPr lang="en-US" dirty="0"/>
              <a:t>Education and Outreach for Providers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13656"/>
            <a:ext cx="4038600" cy="4525963"/>
          </a:xfrm>
        </p:spPr>
        <p:txBody>
          <a:bodyPr/>
          <a:lstStyle/>
          <a:p>
            <a:r>
              <a:rPr lang="en-US" sz="1800" dirty="0"/>
              <a:t>Magellan Medicaid Administration Pharmacy Support Center</a:t>
            </a:r>
          </a:p>
          <a:p>
            <a:pPr marL="457200" lvl="1" indent="-228600"/>
            <a:r>
              <a:rPr lang="en-US" dirty="0"/>
              <a:t>Phone: 1-800-932-6648 </a:t>
            </a:r>
          </a:p>
          <a:p>
            <a:pPr marL="457200" lvl="1" indent="-228600"/>
            <a:r>
              <a:rPr lang="en-US" dirty="0"/>
              <a:t>Fax: 1-800-932-6651</a:t>
            </a:r>
          </a:p>
          <a:p>
            <a:pPr marL="457200" lvl="1" indent="-228600"/>
            <a:r>
              <a:rPr lang="en-US" dirty="0"/>
              <a:t>24 hours a day, 7 days a week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90600" y="1196070"/>
            <a:ext cx="4038600" cy="4525963"/>
          </a:xfrm>
        </p:spPr>
        <p:txBody>
          <a:bodyPr/>
          <a:lstStyle/>
          <a:p>
            <a:r>
              <a:rPr lang="en-US" sz="1800" dirty="0"/>
              <a:t>Web Support Help Desk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Phone: 1-800-424-8009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Assistance with</a:t>
            </a:r>
          </a:p>
          <a:p>
            <a:pPr marL="803275" lvl="1" indent="-342900">
              <a:buFont typeface="Wingdings" panose="05000000000000000000" pitchFamily="2" charset="2"/>
              <a:buChar char="ü"/>
            </a:pPr>
            <a:r>
              <a:rPr lang="en-US" dirty="0"/>
              <a:t>Registration</a:t>
            </a:r>
          </a:p>
          <a:p>
            <a:pPr marL="803275" lvl="1" indent="-342900">
              <a:buFont typeface="Wingdings" panose="05000000000000000000" pitchFamily="2" charset="2"/>
              <a:buChar char="ü"/>
            </a:pPr>
            <a:r>
              <a:rPr lang="en-US" dirty="0"/>
              <a:t>Password reset</a:t>
            </a:r>
          </a:p>
          <a:p>
            <a:pPr marL="746125" lvl="1" indent="-285750">
              <a:buFont typeface="Wingdings" panose="05000000000000000000" pitchFamily="2" charset="2"/>
              <a:buChar char="ü"/>
            </a:pPr>
            <a:r>
              <a:rPr lang="en-US" dirty="0"/>
              <a:t> Locked accounts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M089_concept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1456" y="3281363"/>
            <a:ext cx="3523488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Magellan Rx Management Provider Portal is active as of September 1, 2017</a:t>
            </a:r>
          </a:p>
          <a:p>
            <a:pPr marL="457200" lvl="1" indent="-228600"/>
            <a:r>
              <a:rPr lang="en-US" dirty="0">
                <a:hlinkClick r:id="rId2"/>
              </a:rPr>
              <a:t>https://www.virginiamedicaidpharmacyservices.com/</a:t>
            </a:r>
            <a:endParaRPr lang="en-US" dirty="0"/>
          </a:p>
          <a:p>
            <a:r>
              <a:rPr lang="en-US" sz="1800" dirty="0"/>
              <a:t>The Web Portal is the primary source for DMAS information and resources:</a:t>
            </a:r>
          </a:p>
          <a:p>
            <a:pPr marL="457200" lvl="1" indent="-228600"/>
            <a:r>
              <a:rPr lang="en-US" dirty="0"/>
              <a:t>Provider Communication (letters, notices, etc.)</a:t>
            </a:r>
          </a:p>
          <a:p>
            <a:pPr marL="457200" lvl="1" indent="-228600"/>
            <a:r>
              <a:rPr lang="en-US" dirty="0"/>
              <a:t>Forms and Documents</a:t>
            </a:r>
          </a:p>
          <a:p>
            <a:pPr marL="457200" lvl="1" indent="-228600"/>
            <a:r>
              <a:rPr lang="en-US" dirty="0"/>
              <a:t>Payer Specification Sheet</a:t>
            </a:r>
          </a:p>
          <a:p>
            <a:pPr marL="457200" lvl="1" indent="-228600"/>
            <a:r>
              <a:rPr lang="en-US" dirty="0"/>
              <a:t>Contact Information</a:t>
            </a:r>
          </a:p>
          <a:p>
            <a:pPr marL="457200" lvl="1" indent="-228600"/>
            <a:r>
              <a:rPr lang="en-US" dirty="0"/>
              <a:t>Links (websites, etc.)</a:t>
            </a:r>
          </a:p>
          <a:p>
            <a:pPr marL="457200" lvl="1" indent="-228600"/>
            <a:r>
              <a:rPr lang="en-US" dirty="0"/>
              <a:t>Helper Utilities</a:t>
            </a:r>
          </a:p>
          <a:p>
            <a:pPr marL="457200" lvl="1" indent="-228600"/>
            <a:r>
              <a:rPr lang="en-US" dirty="0"/>
              <a:t>Service Authorizations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1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Effective Date for the Pharmacy Program Transition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October 1, 2017, Magellan Medicaid Administration will begin new claims processing at 9:00 a.m., ET.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57398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Magellan Medicaid Administration will provide system availability for submitting claims:</a:t>
            </a:r>
          </a:p>
          <a:p>
            <a:pPr marL="457200" lvl="1" indent="-228600"/>
            <a:r>
              <a:rPr lang="en-US" sz="7200" dirty="0"/>
              <a:t>Daily; 24 hours availability</a:t>
            </a:r>
          </a:p>
          <a:p>
            <a:pPr marL="685800" lvl="2"/>
            <a:r>
              <a:rPr lang="en-US" sz="7200" dirty="0"/>
              <a:t>Exception:</a:t>
            </a:r>
          </a:p>
          <a:p>
            <a:pPr marL="914400" lvl="3"/>
            <a:r>
              <a:rPr lang="en-US" sz="7200" dirty="0"/>
              <a:t>Saturday at 11:00 p.m., ET through Sunday at 6:00 a.m., ET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012874" y="3657599"/>
            <a:ext cx="7673926" cy="2468564"/>
          </a:xfrm>
        </p:spPr>
        <p:txBody>
          <a:bodyPr>
            <a:normAutofit fontScale="25000" lnSpcReduction="20000"/>
          </a:bodyPr>
          <a:lstStyle/>
          <a:p>
            <a:pPr marL="1371600" lvl="3"/>
            <a:r>
              <a:rPr lang="en-US" sz="7200" dirty="0"/>
              <a:t>Downtime will only occur if a need exists for maintenance. If not, the system will remain available for claims processing.</a:t>
            </a:r>
          </a:p>
          <a:p>
            <a:pPr marL="1371600" lvl="3"/>
            <a:r>
              <a:rPr lang="en-US" sz="7200" dirty="0"/>
              <a:t>When regularly scheduled downtime does occur, only the amount of time needed for the upgrades or maintenance is utilized and then FirstRx℠ is made available to continue claims processing.</a:t>
            </a:r>
          </a:p>
          <a:p>
            <a:pPr marL="1371600" lvl="3"/>
            <a:r>
              <a:rPr lang="en-US" sz="7200" dirty="0"/>
              <a:t>If the regularly scheduled downtime needs to incorporate a major change to the system such as a quarterly release enhancement that will take longer than an hour, Magellan Medicaid Administration Account Management will notify providers in advance of the implementation.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M097_concept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4092" y="891088"/>
            <a:ext cx="2604920" cy="2468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Readiness Documents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Payer Specification Document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Prior Authorization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Frequently Asked Questions</a:t>
            </a:r>
          </a:p>
          <a:p>
            <a:r>
              <a:rPr lang="en-US" dirty="0"/>
              <a:t>	</a:t>
            </a:r>
          </a:p>
          <a:p>
            <a:r>
              <a:rPr lang="en-US" b="0" dirty="0"/>
              <a:t>All documents and resources are available on the following website as of September 1, 2017 at </a:t>
            </a:r>
            <a:r>
              <a:rPr lang="en-US" b="0" dirty="0">
                <a:hlinkClick r:id="rId2"/>
              </a:rPr>
              <a:t>https://www.virginiamedicaidpharmacyservices.com/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Note: The Web Portal will only contain pharmacy drug related information.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1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Claims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 – of – sale (POS) claims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0" dirty="0"/>
              <a:t>Note: DMAS will no longer accept paper claims for drugs and services covered under the pharmacy benefit.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1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 Technical Readiness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POS Submission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software vendors are certified to send National Council for Prescription Drug Programs (NCPDP) D.0</a:t>
            </a:r>
          </a:p>
          <a:p>
            <a:pPr marL="457200" lvl="1" indent="-228600"/>
            <a:r>
              <a:rPr lang="en-US" dirty="0"/>
              <a:t>For questions regarding submitting test claims prior to the implementation date, contact:</a:t>
            </a:r>
          </a:p>
          <a:p>
            <a:pPr marL="685800" lvl="2"/>
            <a:r>
              <a:rPr lang="en-US" dirty="0"/>
              <a:t>Girija Karri at 1-804-548-0428; (Gkarri@magellanhealth.com)</a:t>
            </a:r>
          </a:p>
          <a:p>
            <a:r>
              <a:rPr lang="en-US" dirty="0"/>
              <a:t>Ensure that the routing information is changed: </a:t>
            </a:r>
          </a:p>
          <a:p>
            <a:pPr marL="457200" lvl="1" indent="-228600"/>
            <a:r>
              <a:rPr lang="en-US" dirty="0"/>
              <a:t>Processor Control Number (PCN)</a:t>
            </a:r>
          </a:p>
          <a:p>
            <a:pPr marL="457200" lvl="1" indent="-228600"/>
            <a:r>
              <a:rPr lang="en-US" dirty="0"/>
              <a:t>GROUP ID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Necessary Data Elements for Initial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Header Segment</a:t>
            </a:r>
          </a:p>
          <a:p>
            <a:pPr marL="457200" lvl="1" indent="-228600"/>
            <a:r>
              <a:rPr lang="en-US" dirty="0"/>
              <a:t>All transactions require the following segments:</a:t>
            </a:r>
          </a:p>
          <a:p>
            <a:pPr marL="685800" lvl="2"/>
            <a:r>
              <a:rPr lang="en-US" dirty="0"/>
              <a:t>BIN Number: 010900	(Unchanged from previous vendor)		</a:t>
            </a:r>
          </a:p>
          <a:p>
            <a:pPr marL="685800" lvl="2"/>
            <a:r>
              <a:rPr lang="en-US" dirty="0"/>
              <a:t>Version/Release #: D.0		</a:t>
            </a:r>
          </a:p>
          <a:p>
            <a:pPr marL="685800" lvl="2"/>
            <a:r>
              <a:rPr lang="en-US" dirty="0"/>
              <a:t>Processor Control # : 8263342243</a:t>
            </a:r>
          </a:p>
          <a:p>
            <a:pPr marL="685800" lvl="2"/>
            <a:r>
              <a:rPr lang="en-US" dirty="0"/>
              <a:t>Group ID: VAMEDICAID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F12F-7948-4212-B233-5B2DE90699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0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  <p:tag name="_AMO_REPORTCONTROLSVISIBLE" val="Empty"/>
</p:tagLst>
</file>

<file path=ppt/theme/theme1.xml><?xml version="1.0" encoding="utf-8"?>
<a:theme xmlns:a="http://schemas.openxmlformats.org/drawingml/2006/main" name="MH_Presentation_Toolbox 052914">
  <a:themeElements>
    <a:clrScheme name="Magellan 05-19-14">
      <a:dk1>
        <a:sysClr val="windowText" lastClr="000000"/>
      </a:dk1>
      <a:lt1>
        <a:sysClr val="window" lastClr="FFFFFF"/>
      </a:lt1>
      <a:dk2>
        <a:srgbClr val="00A9E0"/>
      </a:dk2>
      <a:lt2>
        <a:srgbClr val="E68699"/>
      </a:lt2>
      <a:accent1>
        <a:srgbClr val="003865"/>
      </a:accent1>
      <a:accent2>
        <a:srgbClr val="0077C8"/>
      </a:accent2>
      <a:accent3>
        <a:srgbClr val="5C068C"/>
      </a:accent3>
      <a:accent4>
        <a:srgbClr val="AE2573"/>
      </a:accent4>
      <a:accent5>
        <a:srgbClr val="006341"/>
      </a:accent5>
      <a:accent6>
        <a:srgbClr val="509E2F"/>
      </a:accent6>
      <a:hlink>
        <a:srgbClr val="C8102E"/>
      </a:hlink>
      <a:folHlink>
        <a:srgbClr val="ED8B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i="1" dirty="0">
            <a:solidFill>
              <a:srgbClr val="ED8B00"/>
            </a:solidFill>
            <a:latin typeface="Calibri-Italic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_DMAS_Template_MRx_MMA.potx [Read-Only]" id="{4AF8574A-D794-4830-8A02-AAEA582E17E8}" vid="{D89190F0-6B04-46E2-AF0A-3061AE68C2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8BCE9225EB3B41B24108CB9E4F91BB" ma:contentTypeVersion="1" ma:contentTypeDescription="Create a new document." ma:contentTypeScope="" ma:versionID="df88e3a078e6548bf414f2311f246329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E32DAC-DAFC-4FBA-B55C-60DC5D05A2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C63DC-F7AC-45AD-84CD-3215B0242A39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CF97A6E-CA6F-4EF0-9376-8F41D06D0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VA_DMAS_Template_MRx_MMA</Template>
  <TotalTime>194</TotalTime>
  <Words>864</Words>
  <Application>Microsoft Office PowerPoint</Application>
  <PresentationFormat>On-screen Show (4:3)</PresentationFormat>
  <Paragraphs>147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MH_Presentation_Toolbox 052914</vt:lpstr>
      <vt:lpstr>Virginia Department of Medical Assistance Services Provider Training</vt:lpstr>
      <vt:lpstr>Medicaid Pharmacy Program</vt:lpstr>
      <vt:lpstr>Plan Effective Date for the Pharmacy Program Transition Implementation</vt:lpstr>
      <vt:lpstr>Availability</vt:lpstr>
      <vt:lpstr>Readiness Documents and Resources</vt:lpstr>
      <vt:lpstr>Modes of Claims Submission</vt:lpstr>
      <vt:lpstr>POS Technical Readiness</vt:lpstr>
      <vt:lpstr>Technical POS Submission Readiness</vt:lpstr>
      <vt:lpstr>Necessary Data Elements for Initial Setup</vt:lpstr>
      <vt:lpstr>Additional Necessary Data Elements for Initial Set-Up</vt:lpstr>
      <vt:lpstr>POS Operational Readiness</vt:lpstr>
      <vt:lpstr>Claims Submission Timely Filing Limits</vt:lpstr>
      <vt:lpstr>Claims Submission Timely Filing Limits, cont.</vt:lpstr>
      <vt:lpstr>NCPDP D.0</vt:lpstr>
      <vt:lpstr>NCPDP D.0, cont.</vt:lpstr>
      <vt:lpstr>NCPDP D.0, cont.</vt:lpstr>
      <vt:lpstr>Coordination of Benefits</vt:lpstr>
      <vt:lpstr>Summary of Changes</vt:lpstr>
      <vt:lpstr>POS Claims Processing</vt:lpstr>
      <vt:lpstr>Contact Information</vt:lpstr>
      <vt:lpstr>Web Portal</vt:lpstr>
      <vt:lpstr>Thanks</vt:lpstr>
    </vt:vector>
  </TitlesOfParts>
  <Company>Verse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Department of Medical Assistance Services Provider Training</dc:title>
  <dc:creator>Fields, Kathy K.</dc:creator>
  <cp:lastModifiedBy>Hendler, Jonathan (DMAS)</cp:lastModifiedBy>
  <cp:revision>23</cp:revision>
  <dcterms:created xsi:type="dcterms:W3CDTF">2017-07-12T14:20:47Z</dcterms:created>
  <dcterms:modified xsi:type="dcterms:W3CDTF">2018-03-27T13:58:29Z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0x010100418BCE9225EB3B41B24108CB9E4F91BB</vt:lpwstr>
  </property>
</Properties>
</file>