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12"/>
  </p:notesMasterIdLst>
  <p:handoutMasterIdLst>
    <p:handoutMasterId r:id="rId13"/>
  </p:handoutMasterIdLst>
  <p:sldIdLst>
    <p:sldId id="376" r:id="rId3"/>
    <p:sldId id="292" r:id="rId4"/>
    <p:sldId id="400" r:id="rId5"/>
    <p:sldId id="401" r:id="rId6"/>
    <p:sldId id="402" r:id="rId7"/>
    <p:sldId id="403" r:id="rId8"/>
    <p:sldId id="404" r:id="rId9"/>
    <p:sldId id="405" r:id="rId10"/>
    <p:sldId id="371" r:id="rId11"/>
  </p:sldIdLst>
  <p:sldSz cx="9144000" cy="6858000" type="screen4x3"/>
  <p:notesSz cx="7023100" cy="93091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ckwell, Seon (DMAS)" initials="SR" lastIdx="1" clrIdx="0"/>
  <p:cmAuthor id="1" name="Willis, Tanyea (DMAS)" initials="WT(" lastIdx="1" clrIdx="1">
    <p:extLst>
      <p:ext uri="{19B8F6BF-5375-455C-9EA6-DF929625EA0E}">
        <p15:presenceInfo xmlns:p15="http://schemas.microsoft.com/office/powerpoint/2012/main" userId="S-1-5-21-3102109963-2641124013-111641105-5391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03ED"/>
    <a:srgbClr val="1D52D4"/>
    <a:srgbClr val="DFE0E2"/>
    <a:srgbClr val="DF422C"/>
    <a:srgbClr val="224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77442" autoAdjust="0"/>
  </p:normalViewPr>
  <p:slideViewPr>
    <p:cSldViewPr>
      <p:cViewPr varScale="1">
        <p:scale>
          <a:sx n="89" d="100"/>
          <a:sy n="89" d="100"/>
        </p:scale>
        <p:origin x="2310" y="84"/>
      </p:cViewPr>
      <p:guideLst>
        <p:guide orient="horz" pos="326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7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Base </a:t>
            </a:r>
            <a:r>
              <a:rPr lang="en-US" dirty="0"/>
              <a:t>Medicaid Expenditures and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538285975122679E-2"/>
          <c:y val="0.15791262756385654"/>
          <c:w val="0.83464690554984977"/>
          <c:h val="0.675194118631655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Forecasted Expenditures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Sheet1!$B$2:$B$13</c:f>
              <c:numCache>
                <c:formatCode>_("$"* #,##0_);_("$"* \(#,##0\);_("$"* "-"??_);_(@_)</c:formatCode>
                <c:ptCount val="12"/>
                <c:pt idx="0">
                  <c:v>794766989.69749999</c:v>
                </c:pt>
                <c:pt idx="1">
                  <c:v>1207207312.3674998</c:v>
                </c:pt>
                <c:pt idx="2">
                  <c:v>799630488.87020648</c:v>
                </c:pt>
                <c:pt idx="3">
                  <c:v>801069601.44154966</c:v>
                </c:pt>
                <c:pt idx="4">
                  <c:v>1136243900.2283618</c:v>
                </c:pt>
                <c:pt idx="5">
                  <c:v>764765843.51562476</c:v>
                </c:pt>
                <c:pt idx="6">
                  <c:v>785464361.58280015</c:v>
                </c:pt>
                <c:pt idx="7">
                  <c:v>1106602612.6703963</c:v>
                </c:pt>
                <c:pt idx="8">
                  <c:v>792131540.37993705</c:v>
                </c:pt>
                <c:pt idx="9">
                  <c:v>788634263.03161037</c:v>
                </c:pt>
                <c:pt idx="10">
                  <c:v>1118830037.9736245</c:v>
                </c:pt>
                <c:pt idx="11">
                  <c:v>779014941.68747175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1-4779-ABE8-7D7E2963AF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Expenditures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Sheet1!$C$2:$C$13</c:f>
              <c:numCache>
                <c:formatCode>_(* #,##0_);_(* \(#,##0\);_(* "-"??_);_(@_)</c:formatCode>
                <c:ptCount val="12"/>
                <c:pt idx="0">
                  <c:v>792168802.12000012</c:v>
                </c:pt>
                <c:pt idx="1">
                  <c:v>1017715600.2099998</c:v>
                </c:pt>
                <c:pt idx="2">
                  <c:v>770403091.28999996</c:v>
                </c:pt>
                <c:pt idx="3">
                  <c:v>949190946.24000001</c:v>
                </c:pt>
                <c:pt idx="4">
                  <c:v>1078472173</c:v>
                </c:pt>
                <c:pt idx="5">
                  <c:v>684918882</c:v>
                </c:pt>
                <c:pt idx="6">
                  <c:v>855356573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1-4779-ABE8-7D7E2963A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864536"/>
        <c:axId val="539865848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Forecasted Enrollment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962065</c:v>
                </c:pt>
                <c:pt idx="1">
                  <c:v>962082</c:v>
                </c:pt>
                <c:pt idx="2">
                  <c:v>963247</c:v>
                </c:pt>
                <c:pt idx="3">
                  <c:v>965133</c:v>
                </c:pt>
                <c:pt idx="4" formatCode="#,##0">
                  <c:v>968199.85961971804</c:v>
                </c:pt>
                <c:pt idx="5" formatCode="#,##0">
                  <c:v>970864.56826158124</c:v>
                </c:pt>
                <c:pt idx="6" formatCode="#,##0">
                  <c:v>974083.62640237913</c:v>
                </c:pt>
                <c:pt idx="7" formatCode="#,##0">
                  <c:v>975100.78663279838</c:v>
                </c:pt>
                <c:pt idx="8" formatCode="#,##0">
                  <c:v>976552.3706601609</c:v>
                </c:pt>
                <c:pt idx="9" formatCode="#,##0">
                  <c:v>978522.75892570138</c:v>
                </c:pt>
                <c:pt idx="10" formatCode="#,##0">
                  <c:v>980873.13663276599</c:v>
                </c:pt>
                <c:pt idx="11" formatCode="#,##0">
                  <c:v>982445.7588876778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C1-4779-ABE8-7D7E2963AF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Actual Enrollment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962065</c:v>
                </c:pt>
                <c:pt idx="1">
                  <c:v>962082</c:v>
                </c:pt>
                <c:pt idx="2" formatCode="#,##0">
                  <c:v>963247</c:v>
                </c:pt>
                <c:pt idx="3" formatCode="#,##0">
                  <c:v>965133</c:v>
                </c:pt>
                <c:pt idx="4" formatCode="#,##0">
                  <c:v>967621</c:v>
                </c:pt>
                <c:pt idx="5" formatCode="#,##0">
                  <c:v>970382</c:v>
                </c:pt>
                <c:pt idx="6" formatCode="#,##0">
                  <c:v>974751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C1-4779-ABE8-7D7E2963A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282160"/>
        <c:axId val="375278880"/>
      </c:lineChart>
      <c:dateAx>
        <c:axId val="539864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Expenditure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3.4676956141351897E-2"/>
              <c:y val="6.69577464158777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5848"/>
        <c:crosses val="autoZero"/>
        <c:auto val="1"/>
        <c:lblOffset val="100"/>
        <c:baseTimeUnit val="months"/>
      </c:dateAx>
      <c:valAx>
        <c:axId val="53986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453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75278880"/>
        <c:scaling>
          <c:orientation val="minMax"/>
          <c:min val="96000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282160"/>
        <c:crosses val="max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375282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Enrollment</a:t>
                </a:r>
              </a:p>
            </c:rich>
          </c:tx>
          <c:layout>
            <c:manualLayout>
              <c:xMode val="edge"/>
              <c:yMode val="edge"/>
              <c:x val="0.92257550686598955"/>
              <c:y val="7.788140825440055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m\-yy;@" sourceLinked="1"/>
        <c:majorTickMark val="out"/>
        <c:minorTickMark val="none"/>
        <c:tickLblPos val="nextTo"/>
        <c:crossAx val="37527888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Medicaid Expansion Expenditures </a:t>
            </a:r>
            <a:r>
              <a:rPr lang="en-US" dirty="0"/>
              <a:t>and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538285975122679E-2"/>
          <c:y val="0.15791262756385654"/>
          <c:w val="0.83464690554984977"/>
          <c:h val="0.675194118631655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Forecasted Expenditures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Sheet1!$B$2:$B$13</c:f>
              <c:numCache>
                <c:formatCode>_("$"* #,##0_);_("$"* \(#,##0\);_("$"* "-"??_);_(@_)</c:formatCode>
                <c:ptCount val="12"/>
                <c:pt idx="0">
                  <c:v>207557166.25</c:v>
                </c:pt>
                <c:pt idx="1">
                  <c:v>294334412.78563428</c:v>
                </c:pt>
                <c:pt idx="2">
                  <c:v>233214786.08919641</c:v>
                </c:pt>
                <c:pt idx="3">
                  <c:v>238185971.83648214</c:v>
                </c:pt>
                <c:pt idx="4">
                  <c:v>331986741.81279767</c:v>
                </c:pt>
                <c:pt idx="5">
                  <c:v>253632320.15742102</c:v>
                </c:pt>
                <c:pt idx="6">
                  <c:v>256416802.37953156</c:v>
                </c:pt>
                <c:pt idx="7">
                  <c:v>359227525.22812402</c:v>
                </c:pt>
                <c:pt idx="8">
                  <c:v>273174630.20933473</c:v>
                </c:pt>
                <c:pt idx="9">
                  <c:v>274063208.49241281</c:v>
                </c:pt>
                <c:pt idx="10">
                  <c:v>386443013.79116547</c:v>
                </c:pt>
                <c:pt idx="11">
                  <c:v>282751939.31396675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ED-4D89-A483-23E9FD41CC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Expenditures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Sheet1!$C$2:$C$13</c:f>
              <c:numCache>
                <c:formatCode>_(* #,##0_);_(* \(#,##0\);_(* "-"??_);_(@_)</c:formatCode>
                <c:ptCount val="12"/>
                <c:pt idx="0">
                  <c:v>219106906.23000002</c:v>
                </c:pt>
                <c:pt idx="1">
                  <c:v>284720356.91999996</c:v>
                </c:pt>
                <c:pt idx="2">
                  <c:v>232158252.81000006</c:v>
                </c:pt>
                <c:pt idx="3">
                  <c:v>224665416.56999993</c:v>
                </c:pt>
                <c:pt idx="4">
                  <c:v>340171178</c:v>
                </c:pt>
                <c:pt idx="5">
                  <c:v>233708706</c:v>
                </c:pt>
                <c:pt idx="6">
                  <c:v>184445964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ED-4D89-A483-23E9FD41C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864536"/>
        <c:axId val="539865848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Forecasted Enrollment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293565</c:v>
                </c:pt>
                <c:pt idx="1">
                  <c:v>303158</c:v>
                </c:pt>
                <c:pt idx="2">
                  <c:v>312626</c:v>
                </c:pt>
                <c:pt idx="3">
                  <c:v>323020</c:v>
                </c:pt>
                <c:pt idx="4">
                  <c:v>329084.57957894017</c:v>
                </c:pt>
                <c:pt idx="5">
                  <c:v>336123.32081876864</c:v>
                </c:pt>
                <c:pt idx="6">
                  <c:v>342443.13827407308</c:v>
                </c:pt>
                <c:pt idx="7">
                  <c:v>348099.37989968259</c:v>
                </c:pt>
                <c:pt idx="8">
                  <c:v>353144.39154262247</c:v>
                </c:pt>
                <c:pt idx="9">
                  <c:v>357626.91546918452</c:v>
                </c:pt>
                <c:pt idx="10">
                  <c:v>361591.82997373713</c:v>
                </c:pt>
                <c:pt idx="11">
                  <c:v>365130.73848173389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ED-4D89-A483-23E9FD41CC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Actual Enrollment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293565</c:v>
                </c:pt>
                <c:pt idx="1">
                  <c:v>303158</c:v>
                </c:pt>
                <c:pt idx="2">
                  <c:v>312626</c:v>
                </c:pt>
                <c:pt idx="3">
                  <c:v>323020</c:v>
                </c:pt>
                <c:pt idx="4">
                  <c:v>326870</c:v>
                </c:pt>
                <c:pt idx="5">
                  <c:v>343047</c:v>
                </c:pt>
                <c:pt idx="6">
                  <c:v>372098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ED-4D89-A483-23E9FD41C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282160"/>
        <c:axId val="375278880"/>
      </c:lineChart>
      <c:dateAx>
        <c:axId val="539864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Expenditure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3.4676956141351897E-2"/>
              <c:y val="6.69577464158777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5848"/>
        <c:crosses val="autoZero"/>
        <c:auto val="1"/>
        <c:lblOffset val="100"/>
        <c:baseTimeUnit val="months"/>
      </c:dateAx>
      <c:valAx>
        <c:axId val="53986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453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75278880"/>
        <c:scaling>
          <c:orientation val="minMax"/>
          <c:max val="430000"/>
          <c:min val="28000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282160"/>
        <c:crosses val="max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375282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Enrollment</a:t>
                </a:r>
              </a:p>
            </c:rich>
          </c:tx>
          <c:layout>
            <c:manualLayout>
              <c:xMode val="edge"/>
              <c:yMode val="edge"/>
              <c:x val="0.92257550686598955"/>
              <c:y val="7.788140825440055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m\-yy;@" sourceLinked="1"/>
        <c:majorTickMark val="out"/>
        <c:minorTickMark val="none"/>
        <c:tickLblPos val="nextTo"/>
        <c:crossAx val="37527888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Total Medicaid Expenditures </a:t>
            </a:r>
            <a:r>
              <a:rPr lang="en-US" dirty="0"/>
              <a:t>and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538285975122679E-2"/>
          <c:y val="0.1775204570016983"/>
          <c:w val="0.81911016949152538"/>
          <c:h val="0.655586305388297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Forecasted Expenditures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Sheet1!$B$2:$B$13</c:f>
              <c:numCache>
                <c:formatCode>_("$"* #,##0_);_("$"* \(#,##0\);_("$"* "-"??_);_(@_)</c:formatCode>
                <c:ptCount val="12"/>
                <c:pt idx="0">
                  <c:v>1002324155.9475</c:v>
                </c:pt>
                <c:pt idx="1">
                  <c:v>1501541725.1531341</c:v>
                </c:pt>
                <c:pt idx="2">
                  <c:v>1032845274.9594029</c:v>
                </c:pt>
                <c:pt idx="3">
                  <c:v>1039255573.2780318</c:v>
                </c:pt>
                <c:pt idx="4">
                  <c:v>1468230642.0411596</c:v>
                </c:pt>
                <c:pt idx="5">
                  <c:v>1018398163.6730458</c:v>
                </c:pt>
                <c:pt idx="6">
                  <c:v>1041881163.9623318</c:v>
                </c:pt>
                <c:pt idx="7">
                  <c:v>1465830137.8985205</c:v>
                </c:pt>
                <c:pt idx="8">
                  <c:v>1065306170.5892718</c:v>
                </c:pt>
                <c:pt idx="9">
                  <c:v>1062697471.5240232</c:v>
                </c:pt>
                <c:pt idx="10">
                  <c:v>1505273051.7647901</c:v>
                </c:pt>
                <c:pt idx="11">
                  <c:v>1061766881.0014385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DA-43B1-BED5-0ECBA6BC66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Expenditures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Sheet1!$C$2:$C$13</c:f>
              <c:numCache>
                <c:formatCode>_(* #,##0_);_(* \(#,##0\);_(* "-"??_);_(@_)</c:formatCode>
                <c:ptCount val="12"/>
                <c:pt idx="0">
                  <c:v>1011275708.3500001</c:v>
                </c:pt>
                <c:pt idx="1">
                  <c:v>1302435957.1299996</c:v>
                </c:pt>
                <c:pt idx="2">
                  <c:v>1002561344.1</c:v>
                </c:pt>
                <c:pt idx="3">
                  <c:v>1173856362.8099999</c:v>
                </c:pt>
                <c:pt idx="4">
                  <c:v>1418643351</c:v>
                </c:pt>
                <c:pt idx="5">
                  <c:v>918627588</c:v>
                </c:pt>
                <c:pt idx="6">
                  <c:v>1039802537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DA-43B1-BED5-0ECBA6BC6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864536"/>
        <c:axId val="539865848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Forecasted Enrollment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1255630</c:v>
                </c:pt>
                <c:pt idx="1">
                  <c:v>1265240</c:v>
                </c:pt>
                <c:pt idx="2">
                  <c:v>1275873</c:v>
                </c:pt>
                <c:pt idx="3">
                  <c:v>1288153</c:v>
                </c:pt>
                <c:pt idx="4">
                  <c:v>1297284</c:v>
                </c:pt>
                <c:pt idx="5">
                  <c:v>1306988</c:v>
                </c:pt>
                <c:pt idx="6">
                  <c:v>1316527</c:v>
                </c:pt>
                <c:pt idx="7">
                  <c:v>1323200</c:v>
                </c:pt>
                <c:pt idx="8">
                  <c:v>1329697</c:v>
                </c:pt>
                <c:pt idx="9">
                  <c:v>1336150</c:v>
                </c:pt>
                <c:pt idx="10">
                  <c:v>1342465</c:v>
                </c:pt>
                <c:pt idx="11">
                  <c:v>1347576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DA-43B1-BED5-0ECBA6BC66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Actual Enrollment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Sheet1!$A$2:$A$13</c:f>
              <c:numCache>
                <c:formatCode>[$-409]mmmm\-yy;@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1255630</c:v>
                </c:pt>
                <c:pt idx="1">
                  <c:v>1265240</c:v>
                </c:pt>
                <c:pt idx="2">
                  <c:v>1275873</c:v>
                </c:pt>
                <c:pt idx="3">
                  <c:v>1288153</c:v>
                </c:pt>
                <c:pt idx="4">
                  <c:v>1294491</c:v>
                </c:pt>
                <c:pt idx="5">
                  <c:v>1313429</c:v>
                </c:pt>
                <c:pt idx="6">
                  <c:v>1346849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DA-43B1-BED5-0ECBA6BC6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282160"/>
        <c:axId val="375278880"/>
      </c:lineChart>
      <c:dateAx>
        <c:axId val="539864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Expenditure</a:t>
                </a:r>
                <a:endParaRPr lang="en-US" b="1" dirty="0"/>
              </a:p>
            </c:rich>
          </c:tx>
          <c:layout>
            <c:manualLayout>
              <c:xMode val="edge"/>
              <c:yMode val="edge"/>
              <c:x val="3.4676956141351897E-2"/>
              <c:y val="6.695774641587773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5848"/>
        <c:crosses val="autoZero"/>
        <c:auto val="1"/>
        <c:lblOffset val="100"/>
        <c:baseTimeUnit val="months"/>
      </c:dateAx>
      <c:valAx>
        <c:axId val="539865848"/>
        <c:scaling>
          <c:orientation val="minMax"/>
          <c:max val="18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6453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375278880"/>
        <c:scaling>
          <c:orientation val="minMax"/>
          <c:max val="1420000"/>
          <c:min val="124000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282160"/>
        <c:crosses val="max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375282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Enrollment</a:t>
                </a:r>
              </a:p>
            </c:rich>
          </c:tx>
          <c:layout>
            <c:manualLayout>
              <c:xMode val="edge"/>
              <c:yMode val="edge"/>
              <c:x val="0.92257550686598955"/>
              <c:y val="7.788140825440055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m\-yy;@" sourceLinked="1"/>
        <c:majorTickMark val="out"/>
        <c:minorTickMark val="none"/>
        <c:tickLblPos val="nextTo"/>
        <c:crossAx val="37527888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3979" cy="465773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2"/>
            <a:ext cx="3043979" cy="465773"/>
          </a:xfrm>
          <a:prstGeom prst="rect">
            <a:avLst/>
          </a:prstGeom>
        </p:spPr>
        <p:txBody>
          <a:bodyPr vert="horz" lIns="91563" tIns="45782" rIns="91563" bIns="45782" rtlCol="0"/>
          <a:lstStyle>
            <a:lvl1pPr algn="r">
              <a:defRPr sz="1200"/>
            </a:lvl1pPr>
          </a:lstStyle>
          <a:p>
            <a:fld id="{A3D63EA9-1395-42F4-AEBB-EBEE27F0C83C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40"/>
            <a:ext cx="3043979" cy="465773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40"/>
            <a:ext cx="3043979" cy="465773"/>
          </a:xfrm>
          <a:prstGeom prst="rect">
            <a:avLst/>
          </a:prstGeom>
        </p:spPr>
        <p:txBody>
          <a:bodyPr vert="horz" lIns="91563" tIns="45782" rIns="91563" bIns="45782" rtlCol="0" anchor="b"/>
          <a:lstStyle>
            <a:lvl1pPr algn="r">
              <a:defRPr sz="1200"/>
            </a:lvl1pPr>
          </a:lstStyle>
          <a:p>
            <a:fld id="{4A3A849E-8882-4693-8FF5-ECF4719B5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1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3" cy="465455"/>
          </a:xfrm>
          <a:prstGeom prst="rect">
            <a:avLst/>
          </a:prstGeom>
        </p:spPr>
        <p:txBody>
          <a:bodyPr vert="horz" lIns="93303" tIns="46652" rIns="93303" bIns="466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3303" tIns="46652" rIns="93303" bIns="46652" rtlCol="0"/>
          <a:lstStyle>
            <a:lvl1pPr algn="r">
              <a:defRPr sz="1200"/>
            </a:lvl1pPr>
          </a:lstStyle>
          <a:p>
            <a:fld id="{F8ED4C57-6C9D-45B7-BB8E-806EC7067760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3" tIns="46652" rIns="93303" bIns="466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3" tIns="46652" rIns="93303" bIns="4665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2"/>
            <a:ext cx="3043343" cy="465455"/>
          </a:xfrm>
          <a:prstGeom prst="rect">
            <a:avLst/>
          </a:prstGeom>
        </p:spPr>
        <p:txBody>
          <a:bodyPr vert="horz" lIns="93303" tIns="46652" rIns="93303" bIns="466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3" cy="465455"/>
          </a:xfrm>
          <a:prstGeom prst="rect">
            <a:avLst/>
          </a:prstGeom>
        </p:spPr>
        <p:txBody>
          <a:bodyPr vert="horz" lIns="93303" tIns="46652" rIns="93303" bIns="46652" rtlCol="0" anchor="b"/>
          <a:lstStyle>
            <a:lvl1pPr algn="r">
              <a:defRPr sz="1200"/>
            </a:lvl1pPr>
          </a:lstStyle>
          <a:p>
            <a:fld id="{D473AE5C-B9C3-4127-B1A7-B44CC5E23D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8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7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</a:t>
            </a:r>
            <a:r>
              <a:rPr lang="en-US" sz="2800" b="1" i="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enrollment </a:t>
            </a:r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November through December 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Medicaid has enrollment all year 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expect 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seasonal population bumps 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future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population has since leveled off- this is a </a:t>
            </a:r>
            <a:r>
              <a:rPr lang="en-US" sz="2800" b="1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level shift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a change in trend</a:t>
            </a:r>
            <a:endParaRPr lang="en-US" sz="28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population leads</a:t>
            </a:r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increases in capitation payments made in 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February and beyond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Decrease in expenditures in December due to a 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reclassification of </a:t>
            </a:r>
            <a:r>
              <a:rPr lang="en-US" sz="28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phar</a:t>
            </a:r>
            <a:r>
              <a:rPr lang="en-US" sz="2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macy rebates from</a:t>
            </a:r>
            <a:r>
              <a:rPr lang="en-US" sz="28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 to </a:t>
            </a:r>
            <a:r>
              <a:rPr lang="en-US" sz="2800" b="1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MedEx</a:t>
            </a:r>
            <a:endParaRPr lang="en-US" sz="28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2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Clinic Services </a:t>
            </a:r>
            <a:r>
              <a:rPr lang="en-US" dirty="0" smtClean="0"/>
              <a:t>– </a:t>
            </a:r>
          </a:p>
          <a:p>
            <a:r>
              <a:rPr lang="en-US" b="1" dirty="0" smtClean="0"/>
              <a:t>FFS Rx Rebates </a:t>
            </a:r>
            <a:r>
              <a:rPr lang="en-US" dirty="0" smtClean="0"/>
              <a:t>– </a:t>
            </a:r>
          </a:p>
          <a:p>
            <a:r>
              <a:rPr lang="en-US" b="1" dirty="0" smtClean="0"/>
              <a:t>Behavioral</a:t>
            </a:r>
            <a:r>
              <a:rPr lang="en-US" b="1" baseline="0" dirty="0" smtClean="0"/>
              <a:t> Health </a:t>
            </a:r>
            <a:r>
              <a:rPr lang="en-US" baseline="0" dirty="0" smtClean="0"/>
              <a:t>– Restated expenditures to align with the forecast category. Also, there are 2 Forecast Series: LTC Facility (MH case mgmt. and residential services) and LTC Community (MH rehab, early intervention and EPSDT-authorized series) when summarized by forecast series and realigned by forecast category the variance is approximately 2% for LTC Community</a:t>
            </a:r>
          </a:p>
          <a:p>
            <a:r>
              <a:rPr lang="en-US" b="1" baseline="0" dirty="0" smtClean="0"/>
              <a:t>Supplemental Rate Assessment Payments </a:t>
            </a:r>
            <a:r>
              <a:rPr lang="en-US" baseline="0" dirty="0" smtClean="0"/>
              <a:t>-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0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Inpatient</a:t>
            </a:r>
            <a:r>
              <a:rPr lang="en-US" b="1" baseline="0" dirty="0" smtClean="0"/>
              <a:t> Hospital </a:t>
            </a:r>
            <a:r>
              <a:rPr lang="en-US" baseline="0" dirty="0" smtClean="0"/>
              <a:t>– </a:t>
            </a:r>
          </a:p>
          <a:p>
            <a:r>
              <a:rPr lang="en-US" b="1" baseline="0" dirty="0" smtClean="0"/>
              <a:t>Clinic Services </a:t>
            </a:r>
            <a:r>
              <a:rPr lang="en-US" baseline="0" dirty="0" smtClean="0"/>
              <a:t>– </a:t>
            </a:r>
          </a:p>
          <a:p>
            <a:r>
              <a:rPr lang="en-US" b="1" baseline="0" dirty="0" smtClean="0"/>
              <a:t>Transportation</a:t>
            </a:r>
            <a:r>
              <a:rPr lang="en-US" baseline="0" dirty="0" smtClean="0"/>
              <a:t> – </a:t>
            </a:r>
          </a:p>
          <a:p>
            <a:r>
              <a:rPr lang="en-US" b="1" baseline="0" dirty="0" smtClean="0"/>
              <a:t>LTC Services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Nursing Facility – When you combine NF, ICF/MR and PACE </a:t>
            </a:r>
            <a:r>
              <a:rPr lang="en-US" baseline="0" dirty="0" smtClean="0"/>
              <a:t>the variance is -14%. Expenditure growth has been below forecast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HCBC Waiver Services - When you combine all HCBC waiver services the variance is 6%. Expenditure growth is above forecast.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0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Balance in VHCF</a:t>
            </a:r>
            <a:r>
              <a:rPr lang="en-US" baseline="0" dirty="0" smtClean="0"/>
              <a:t> on Jan 30, 2020 - $8.9 million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69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3">
              <a:defRPr/>
            </a:pPr>
            <a:r>
              <a:rPr lang="en-US" dirty="0" smtClean="0"/>
              <a:t>GIB Spending Initiatives:</a:t>
            </a:r>
          </a:p>
          <a:p>
            <a:pPr marL="171450" indent="-171450" defTabSz="914263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Increase waiver slots</a:t>
            </a:r>
          </a:p>
          <a:p>
            <a:pPr marL="171450" indent="-171450" defTabSz="914263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Rate</a:t>
            </a:r>
            <a:r>
              <a:rPr lang="en-US" baseline="0" dirty="0" smtClean="0"/>
              <a:t> increases: waiver rates, MH provider rates</a:t>
            </a:r>
          </a:p>
          <a:p>
            <a:pPr marL="171450" indent="-171450" defTabSz="914263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New program</a:t>
            </a:r>
            <a:endParaRPr lang="en-US" dirty="0" smtClean="0"/>
          </a:p>
          <a:p>
            <a:pPr defTabSz="914263">
              <a:defRPr/>
            </a:pPr>
            <a:r>
              <a:rPr lang="en-US" dirty="0" smtClean="0"/>
              <a:t>GIB Reduction/Savings:</a:t>
            </a:r>
          </a:p>
          <a:p>
            <a:pPr defTabSz="914263">
              <a:defRPr/>
            </a:pPr>
            <a:endParaRPr lang="en-US" dirty="0" smtClean="0"/>
          </a:p>
          <a:p>
            <a:pPr defTabSz="914263">
              <a:defRPr/>
            </a:pPr>
            <a:endParaRPr lang="en-US" sz="1200" b="0" kern="120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defTabSz="914263">
              <a:defRPr/>
            </a:pPr>
            <a:r>
              <a:rPr lang="en-US" sz="1200" b="0" kern="12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Conference: Reduction/Savings</a:t>
            </a:r>
          </a:p>
          <a:p>
            <a:pPr marL="171450" indent="-171450" defTabSz="914263">
              <a:buFont typeface="Arial" panose="020B0604020202020204" pitchFamily="34" charset="0"/>
              <a:buChar char="•"/>
              <a:defRPr/>
            </a:pPr>
            <a:r>
              <a:rPr lang="en-US" sz="1200" b="0" kern="12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Rates increases: waiver rates, NF rates, personal, respite &amp; companion</a:t>
            </a:r>
            <a:r>
              <a:rPr lang="en-US" sz="1200" b="0" kern="1200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care, skilled/private duty nursing, psych </a:t>
            </a:r>
            <a:r>
              <a:rPr lang="en-US" sz="1200" b="0" kern="1200" baseline="0" dirty="0" err="1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facililty</a:t>
            </a:r>
            <a:endParaRPr lang="en-US" sz="1200" b="0" kern="1200" baseline="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marL="171450" indent="-171450" defTabSz="914263">
              <a:buFont typeface="Arial" panose="020B0604020202020204" pitchFamily="34" charset="0"/>
              <a:buChar char="•"/>
              <a:defRPr/>
            </a:pPr>
            <a:r>
              <a:rPr lang="en-US" sz="1200" b="0" kern="1200" baseline="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New Programs: adult dental</a:t>
            </a:r>
            <a:endParaRPr lang="en-US" sz="1200" b="0" kern="1200" dirty="0" smtClean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defTabSz="914263">
              <a:defRPr/>
            </a:pPr>
            <a:r>
              <a:rPr lang="en-US" sz="1200" b="0" kern="1200" dirty="0" smtClean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Conference: Spending Initiatives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3AE5C-B9C3-4127-B1A7-B44CC5E23DB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4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>
            <a:lvl1pPr algn="ctr">
              <a:defRPr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78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00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028731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4038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b="1" kern="1200" cap="none" baseline="0">
                <a:solidFill>
                  <a:schemeClr val="bg1"/>
                </a:solidFill>
                <a:latin typeface="Calibri" panose="020F0502020204030204" pitchFamily="34" charset="0"/>
                <a:ea typeface="Dotum" panose="020B0600000101010101" pitchFamily="34" charset="-127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6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111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pic>
        <p:nvPicPr>
          <p:cNvPr id="13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7620000" y="451275"/>
            <a:ext cx="839099" cy="84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33400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78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130425"/>
            <a:ext cx="5029200" cy="1470025"/>
          </a:xfrm>
        </p:spPr>
        <p:txBody>
          <a:bodyPr/>
          <a:lstStyle>
            <a:lvl1pPr algn="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7018" y="3886200"/>
            <a:ext cx="5042182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28600" y="2133600"/>
            <a:ext cx="3429000" cy="350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pic>
        <p:nvPicPr>
          <p:cNvPr id="8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7620000" y="451275"/>
            <a:ext cx="839099" cy="84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533400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05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1982" y="2362200"/>
            <a:ext cx="6400800" cy="1470025"/>
          </a:xfrm>
        </p:spPr>
        <p:txBody>
          <a:bodyPr>
            <a:normAutofit/>
          </a:bodyPr>
          <a:lstStyle>
            <a:lvl1pPr algn="r">
              <a:defRPr sz="3800" cap="all" baseline="0"/>
            </a:lvl1pPr>
          </a:lstStyle>
          <a:p>
            <a:r>
              <a:rPr lang="en-US" dirty="0" smtClean="0"/>
              <a:t>	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algn="r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80854"/>
            <a:ext cx="9143999" cy="477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4666" y="0"/>
            <a:ext cx="9148665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8077200" y="5334000"/>
            <a:ext cx="920734" cy="92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357" y="5454208"/>
            <a:ext cx="1322618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6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Agenda Slide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q"/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add agenda item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9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orbel" panose="020B050302020402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 sz="2600">
                <a:latin typeface="Corbel" panose="020B0503020204020204" pitchFamily="34" charset="0"/>
              </a:defRPr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latin typeface="Corbel" panose="020B0503020204020204" pitchFamily="34" charset="0"/>
              </a:defRPr>
            </a:lvl3pPr>
            <a:lvl4pPr>
              <a:buClr>
                <a:schemeClr val="accent1"/>
              </a:buClr>
              <a:defRPr sz="2200">
                <a:latin typeface="Corbel" panose="020B0503020204020204" pitchFamily="34" charset="0"/>
              </a:defRPr>
            </a:lvl4pPr>
            <a:lvl5pPr>
              <a:buClr>
                <a:schemeClr val="accent5"/>
              </a:buCl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5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3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2130425"/>
            <a:ext cx="5029200" cy="1470025"/>
          </a:xfrm>
          <a:effectLst/>
        </p:spPr>
        <p:txBody>
          <a:bodyPr/>
          <a:lstStyle>
            <a:lvl1pPr algn="r">
              <a:defRPr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7018" y="3886200"/>
            <a:ext cx="5042182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information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28600" y="2133600"/>
            <a:ext cx="3429000" cy="350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17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29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0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icon to add picture. Click text box to add white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29000" y="3553639"/>
            <a:ext cx="5562600" cy="3151961"/>
          </a:xfrm>
        </p:spPr>
        <p:txBody>
          <a:bodyPr anchor="b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US" sz="4000" b="1" kern="1200" cap="all" baseline="0" dirty="0" smtClean="0">
                <a:solidFill>
                  <a:schemeClr val="bg1"/>
                </a:solidFill>
                <a:latin typeface="Corbel" panose="020B0503020204020204" pitchFamily="34" charset="0"/>
                <a:ea typeface="Dotum" panose="020B0600000101010101" pitchFamily="34" charset="-127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white text</a:t>
            </a:r>
          </a:p>
        </p:txBody>
      </p:sp>
    </p:spTree>
    <p:extLst>
      <p:ext uri="{BB962C8B-B14F-4D97-AF65-F5344CB8AC3E}">
        <p14:creationId xmlns:p14="http://schemas.microsoft.com/office/powerpoint/2010/main" val="329782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56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30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7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7687"/>
            <a:ext cx="5111750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97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780" y="6217919"/>
            <a:ext cx="533399" cy="2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3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4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1982" y="2362200"/>
            <a:ext cx="6400800" cy="1470025"/>
          </a:xfrm>
          <a:effectLst/>
        </p:spPr>
        <p:txBody>
          <a:bodyPr>
            <a:normAutofit/>
          </a:bodyPr>
          <a:lstStyle>
            <a:lvl1pPr algn="r">
              <a:defRPr sz="3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	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4666" y="0"/>
            <a:ext cx="9148665" cy="7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25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7CE"/>
              </a:clrFrom>
              <a:clrTo>
                <a:srgbClr val="FFF7CE">
                  <a:alpha val="0"/>
                </a:srgbClr>
              </a:clrTo>
            </a:clrChange>
            <a:lum contrast="6000"/>
          </a:blip>
          <a:srcRect/>
          <a:stretch>
            <a:fillRect/>
          </a:stretch>
        </p:blipFill>
        <p:spPr bwMode="auto">
          <a:xfrm>
            <a:off x="8077200" y="5334000"/>
            <a:ext cx="920734" cy="92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454208"/>
            <a:ext cx="1323797" cy="71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71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Agenda Slide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q"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add agenda item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 marL="742950" indent="-285750">
              <a:buClr>
                <a:schemeClr val="accent2"/>
              </a:buClr>
              <a:buFont typeface="Wingdings" panose="05000000000000000000" pitchFamily="2" charset="2"/>
              <a:buChar char="§"/>
              <a:defRPr sz="2600">
                <a:latin typeface="Calibri" panose="020F0502020204030204" pitchFamily="34" charset="0"/>
              </a:defRPr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3pPr>
            <a:lvl4pPr>
              <a:buClr>
                <a:schemeClr val="accent1"/>
              </a:buClr>
              <a:defRPr sz="2200">
                <a:latin typeface="Calibri" panose="020F0502020204030204" pitchFamily="34" charset="0"/>
              </a:defRPr>
            </a:lvl4pPr>
            <a:lvl5pPr>
              <a:buClr>
                <a:schemeClr val="accent5"/>
              </a:buCl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/>
          <a:lstStyle/>
          <a:p>
            <a:fld id="{E18695A3-612B-4B2B-B01B-9890B4364E2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7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3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66800"/>
            <a:ext cx="8229600" cy="609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add tagline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3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on icon to add picture. Click text box to add white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29000" y="3553639"/>
            <a:ext cx="5562600" cy="3151961"/>
          </a:xfrm>
        </p:spPr>
        <p:txBody>
          <a:bodyPr anchor="b">
            <a:normAutofit/>
          </a:bodyPr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US" sz="4000" b="1" kern="1200" cap="all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Dotum" panose="020B0600000101010101" pitchFamily="34" charset="-127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white text</a:t>
            </a:r>
          </a:p>
        </p:txBody>
      </p:sp>
    </p:spTree>
    <p:extLst>
      <p:ext uri="{BB962C8B-B14F-4D97-AF65-F5344CB8AC3E}">
        <p14:creationId xmlns:p14="http://schemas.microsoft.com/office/powerpoint/2010/main" val="358075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1295400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652" y="6553200"/>
            <a:ext cx="558348" cy="3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1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800" b="1" kern="1200" cap="none" baseline="0">
          <a:solidFill>
            <a:schemeClr val="bg1"/>
          </a:solidFill>
          <a:latin typeface="Calibri" panose="020F0502020204030204" pitchFamily="34" charset="0"/>
          <a:ea typeface="Dotum" panose="020B0600000101010101" pitchFamily="34" charset="-127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Tx/>
        <a:buFont typeface="Arial" panose="020B0604020202020204" pitchFamily="34" charset="0"/>
        <a:buChar char="–"/>
        <a:tabLst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18695A3-612B-4B2B-B01B-9890B4364E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800" b="1" kern="1200" cap="none" baseline="0">
          <a:solidFill>
            <a:schemeClr val="tx2"/>
          </a:solidFill>
          <a:latin typeface="Corbel" panose="020B0503020204020204" pitchFamily="34" charset="0"/>
          <a:ea typeface="Dotum" panose="020B0600000101010101" pitchFamily="34" charset="-127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Pct val="90000"/>
        <a:buFont typeface="Wingdings" panose="05000000000000000000" pitchFamily="2" charset="2"/>
        <a:buChar char="ü"/>
        <a:tabLst/>
        <a:defRPr sz="32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Pct val="85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1"/>
        </a:buClr>
        <a:buSzTx/>
        <a:buFont typeface="Arial" panose="020B0604020202020204" pitchFamily="34" charset="0"/>
        <a:buChar char="–"/>
        <a:tabLst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bigSta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181600"/>
          </a:xfrm>
          <a:prstGeom prst="rect">
            <a:avLst/>
          </a:prstGeom>
          <a:noFill/>
        </p:spPr>
      </p:pic>
      <p:sp>
        <p:nvSpPr>
          <p:cNvPr id="5" name="Title 15"/>
          <p:cNvSpPr txBox="1">
            <a:spLocks/>
          </p:cNvSpPr>
          <p:nvPr/>
        </p:nvSpPr>
        <p:spPr>
          <a:xfrm>
            <a:off x="81915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all" baseline="0">
                <a:solidFill>
                  <a:schemeClr val="tx2"/>
                </a:solidFill>
                <a:latin typeface="Corbel" panose="020B0503020204020204" pitchFamily="34" charset="0"/>
                <a:ea typeface="Dotum" panose="020B0600000101010101" pitchFamily="34" charset="-127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3"/>
                </a:solidFill>
                <a:latin typeface="Cambria" panose="02040503050406030204" pitchFamily="18" charset="0"/>
              </a:rPr>
              <a:t>Medicaid  </a:t>
            </a:r>
            <a:r>
              <a:rPr lang="en-US" dirty="0" smtClean="0">
                <a:solidFill>
                  <a:schemeClr val="accent3"/>
                </a:solidFill>
                <a:latin typeface="Cambria" panose="02040503050406030204" pitchFamily="18" charset="0"/>
              </a:rPr>
              <a:t>Expenditure update</a:t>
            </a:r>
            <a:endParaRPr lang="en-US" dirty="0" smtClean="0">
              <a:solidFill>
                <a:schemeClr val="accent3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947116"/>
            <a:ext cx="4933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dirty="0">
                <a:solidFill>
                  <a:schemeClr val="bg1"/>
                </a:solidFill>
              </a:rPr>
              <a:t>Presentation </a:t>
            </a:r>
            <a:r>
              <a:rPr lang="en-US" dirty="0" smtClean="0">
                <a:solidFill>
                  <a:schemeClr val="bg1"/>
                </a:solidFill>
              </a:rPr>
              <a:t>to: </a:t>
            </a:r>
            <a:endParaRPr lang="en-US" dirty="0">
              <a:solidFill>
                <a:schemeClr val="bg1"/>
              </a:solidFill>
            </a:endParaRPr>
          </a:p>
          <a:p>
            <a:pPr eaLnBrk="0" hangingPunct="0"/>
            <a:endParaRPr lang="en-US" dirty="0">
              <a:solidFill>
                <a:schemeClr val="bg1"/>
              </a:solidFill>
            </a:endParaRPr>
          </a:p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External Finance Review Council</a:t>
            </a:r>
            <a:endParaRPr lang="en-US" dirty="0" smtClean="0">
              <a:solidFill>
                <a:schemeClr val="bg1"/>
              </a:solidFill>
            </a:endParaRPr>
          </a:p>
          <a:p>
            <a:pPr eaLnBrk="0" hangingPunct="0"/>
            <a:endParaRPr lang="en-US" dirty="0">
              <a:solidFill>
                <a:schemeClr val="bg1"/>
              </a:solidFill>
            </a:endParaRPr>
          </a:p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March 11,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DMAS Forecast vs. Actuals</a:t>
            </a:r>
            <a:endParaRPr lang="en-US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Medicaid Accuracy Report</a:t>
            </a:r>
            <a:endParaRPr lang="en-US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2020GA Funding Summary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solidFill>
                  <a:schemeClr val="bg1"/>
                </a:solidFill>
              </a:rPr>
              <a:t>DMAS Forecast vs. Actuals – State Fiscal Year 2020</a:t>
            </a:r>
            <a:endParaRPr lang="en-US" sz="3200" cap="none" dirty="0">
              <a:solidFill>
                <a:schemeClr val="bg1"/>
              </a:solidFill>
            </a:endParaRPr>
          </a:p>
        </p:txBody>
      </p:sp>
      <p:graphicFrame>
        <p:nvGraphicFramePr>
          <p:cNvPr id="26" name="Content Placeholder 8"/>
          <p:cNvGraphicFramePr>
            <a:graphicFrameLocks/>
          </p:cNvGraphicFramePr>
          <p:nvPr>
            <p:extLst/>
          </p:nvPr>
        </p:nvGraphicFramePr>
        <p:xfrm>
          <a:off x="152400" y="11430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7" name="Picture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" b="831"/>
          <a:stretch>
            <a:fillRect/>
          </a:stretch>
        </p:blipFill>
        <p:spPr>
          <a:xfrm>
            <a:off x="8153400" y="5641063"/>
            <a:ext cx="74543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0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solidFill>
                  <a:schemeClr val="bg1"/>
                </a:solidFill>
              </a:rPr>
              <a:t>DMAS Forecast vs. Actuals – State Fiscal Year 2020</a:t>
            </a:r>
            <a:endParaRPr lang="en-US" sz="3200" cap="none" dirty="0">
              <a:solidFill>
                <a:schemeClr val="bg1"/>
              </a:solidFill>
            </a:endParaRPr>
          </a:p>
        </p:txBody>
      </p:sp>
      <p:pic>
        <p:nvPicPr>
          <p:cNvPr id="27" name="Picture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" b="831"/>
          <a:stretch>
            <a:fillRect/>
          </a:stretch>
        </p:blipFill>
        <p:spPr>
          <a:xfrm>
            <a:off x="8153400" y="5641063"/>
            <a:ext cx="745435" cy="762000"/>
          </a:xfrm>
          <a:prstGeom prst="rect">
            <a:avLst/>
          </a:prstGeom>
        </p:spPr>
      </p:pic>
      <p:graphicFrame>
        <p:nvGraphicFramePr>
          <p:cNvPr id="5" name="Content Placeholder 8"/>
          <p:cNvGraphicFramePr>
            <a:graphicFrameLocks/>
          </p:cNvGraphicFramePr>
          <p:nvPr>
            <p:extLst/>
          </p:nvPr>
        </p:nvGraphicFramePr>
        <p:xfrm>
          <a:off x="228600" y="1143000"/>
          <a:ext cx="8409992" cy="510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2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2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solidFill>
                  <a:schemeClr val="bg1"/>
                </a:solidFill>
              </a:rPr>
              <a:t>DMAS Forecast vs. Actuals – State Fiscal Year 2020</a:t>
            </a:r>
            <a:endParaRPr lang="en-US" sz="3200" cap="none" dirty="0">
              <a:solidFill>
                <a:schemeClr val="bg1"/>
              </a:solidFill>
            </a:endParaRPr>
          </a:p>
        </p:txBody>
      </p:sp>
      <p:pic>
        <p:nvPicPr>
          <p:cNvPr id="27" name="Picture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" b="831"/>
          <a:stretch>
            <a:fillRect/>
          </a:stretch>
        </p:blipFill>
        <p:spPr>
          <a:xfrm>
            <a:off x="8153400" y="5641063"/>
            <a:ext cx="745435" cy="762000"/>
          </a:xfrm>
          <a:prstGeom prst="rect">
            <a:avLst/>
          </a:prstGeom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/>
          </p:nvPr>
        </p:nvGraphicFramePr>
        <p:xfrm>
          <a:off x="76200" y="1143000"/>
          <a:ext cx="8670235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86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Medicaid Accuracy Report – January 2020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809" y="62333"/>
            <a:ext cx="6952381" cy="6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6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Medicaid Accuracy Report – January 2020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1" y="409952"/>
            <a:ext cx="6967104" cy="60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Medicaid Accuracy Report – January 2020</a:t>
            </a:r>
            <a:br>
              <a:rPr lang="en-US" dirty="0" smtClean="0"/>
            </a:br>
            <a:r>
              <a:rPr lang="en-US" dirty="0" smtClean="0"/>
              <a:t>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28" y="2209800"/>
            <a:ext cx="8571972" cy="230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2020GA Funding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18695A3-612B-4B2B-B01B-9890B4364E2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591" y="3618001"/>
            <a:ext cx="3124200" cy="270781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pPr algn="l"/>
            <a:r>
              <a:rPr lang="en-US" sz="1100" b="1" dirty="0" smtClean="0">
                <a:solidFill>
                  <a:schemeClr val="tx2"/>
                </a:solidFill>
              </a:rPr>
              <a:t>$ </a:t>
            </a:r>
            <a:r>
              <a:rPr lang="en-US" sz="1100" b="1" dirty="0" smtClean="0">
                <a:solidFill>
                  <a:schemeClr val="tx2"/>
                </a:solidFill>
              </a:rPr>
              <a:t>in millions, </a:t>
            </a:r>
            <a:r>
              <a:rPr lang="en-US" sz="1100" b="1" dirty="0" smtClean="0">
                <a:solidFill>
                  <a:schemeClr val="tx2"/>
                </a:solidFill>
              </a:rPr>
              <a:t>General Funds</a:t>
            </a:r>
            <a:endParaRPr lang="en-US" sz="11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147635"/>
              </p:ext>
            </p:extLst>
          </p:nvPr>
        </p:nvGraphicFramePr>
        <p:xfrm>
          <a:off x="319591" y="1365861"/>
          <a:ext cx="8259795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995">
                  <a:extLst>
                    <a:ext uri="{9D8B030D-6E8A-4147-A177-3AD203B41FA5}">
                      <a16:colId xmlns:a16="http://schemas.microsoft.com/office/drawing/2014/main" val="34720607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461637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521941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77729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FY </a:t>
                      </a:r>
                      <a:r>
                        <a:rPr lang="en-US" sz="2000" baseline="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2021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2022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320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baseline="0" dirty="0" smtClean="0">
                          <a:effectLst/>
                          <a:latin typeface="Arial" panose="020B0604020202020204" pitchFamily="34" charset="0"/>
                        </a:rPr>
                        <a:t> Base Appropriation 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$4,989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$4,989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$4,989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248821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Introduced Budget: U&amp;I Forecast</a:t>
                      </a:r>
                      <a:endParaRPr lang="en-US" sz="17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($211.70)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$174.50 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$500.50 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294999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Introduced Budget: Spending Initiatives</a:t>
                      </a:r>
                      <a:endParaRPr lang="en-US" sz="17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$34.60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$64.90 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106855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Introduced Budget: Reduction/Savings</a:t>
                      </a:r>
                      <a:endParaRPr lang="en-US" sz="17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($44.40)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($110.40)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($131.70)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342369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effectLst/>
                          <a:latin typeface="Arial" panose="020B0604020202020204" pitchFamily="34" charset="0"/>
                        </a:rPr>
                        <a:t> Total Introduced Budget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$4,733 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$5,088 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$5,423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2329819011"/>
                  </a:ext>
                </a:extLst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410426"/>
              </p:ext>
            </p:extLst>
          </p:nvPr>
        </p:nvGraphicFramePr>
        <p:xfrm>
          <a:off x="344692" y="4084434"/>
          <a:ext cx="8259795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995">
                  <a:extLst>
                    <a:ext uri="{9D8B030D-6E8A-4147-A177-3AD203B41FA5}">
                      <a16:colId xmlns:a16="http://schemas.microsoft.com/office/drawing/2014/main" val="347206074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4616377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521941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377729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FY </a:t>
                      </a:r>
                      <a:r>
                        <a:rPr lang="en-US" sz="2000" baseline="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2021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2022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320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Conference: Spending Initiatives</a:t>
                      </a:r>
                      <a:endParaRPr lang="en-US" sz="17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$89.9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$127.80 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106855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Conference: Reduction/Savings</a:t>
                      </a:r>
                      <a:endParaRPr lang="en-US" sz="17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($5.9)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($40.1)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($72.70</a:t>
                      </a:r>
                      <a:r>
                        <a:rPr lang="en-US" sz="170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342369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effectLst/>
                          <a:latin typeface="Arial" panose="020B0604020202020204" pitchFamily="34" charset="0"/>
                        </a:rPr>
                        <a:t> Total Conference Budget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7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4,727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$5,138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7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5,478 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65820" marT="0" marB="0" anchor="b"/>
                </a:tc>
                <a:extLst>
                  <a:ext uri="{0D108BD9-81ED-4DB2-BD59-A6C34878D82A}">
                    <a16:rowId xmlns:a16="http://schemas.microsoft.com/office/drawing/2014/main" val="232981901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9591" y="5593194"/>
            <a:ext cx="3124200" cy="270781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pPr algn="l"/>
            <a:r>
              <a:rPr lang="en-US" sz="1100" b="1" dirty="0" smtClean="0">
                <a:solidFill>
                  <a:schemeClr val="tx2"/>
                </a:solidFill>
              </a:rPr>
              <a:t>$ </a:t>
            </a:r>
            <a:r>
              <a:rPr lang="en-US" sz="1100" b="1" dirty="0" smtClean="0">
                <a:solidFill>
                  <a:schemeClr val="tx2"/>
                </a:solidFill>
              </a:rPr>
              <a:t>in millions, </a:t>
            </a:r>
            <a:r>
              <a:rPr lang="en-US" sz="1100" b="1" dirty="0" smtClean="0">
                <a:solidFill>
                  <a:schemeClr val="tx2"/>
                </a:solidFill>
              </a:rPr>
              <a:t>General Funds</a:t>
            </a:r>
            <a:endParaRPr lang="en-US" sz="11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</p:tagLst>
</file>

<file path=ppt/theme/theme1.xml><?xml version="1.0" encoding="utf-8"?>
<a:theme xmlns:a="http://schemas.openxmlformats.org/drawingml/2006/main" name="Powerpoint Template FINAL 2_2017">
  <a:themeElements>
    <a:clrScheme name="dsrip FINAL">
      <a:dk1>
        <a:srgbClr val="000000"/>
      </a:dk1>
      <a:lt1>
        <a:srgbClr val="FFFFFF"/>
      </a:lt1>
      <a:dk2>
        <a:srgbClr val="811B53"/>
      </a:dk2>
      <a:lt2>
        <a:srgbClr val="ACB6C6"/>
      </a:lt2>
      <a:accent1>
        <a:srgbClr val="00B0F0"/>
      </a:accent1>
      <a:accent2>
        <a:srgbClr val="81C341"/>
      </a:accent2>
      <a:accent3>
        <a:srgbClr val="F99F1B"/>
      </a:accent3>
      <a:accent4>
        <a:srgbClr val="811B53"/>
      </a:accent4>
      <a:accent5>
        <a:srgbClr val="FFCD33"/>
      </a:accent5>
      <a:accent6>
        <a:srgbClr val="152E54"/>
      </a:accent6>
      <a:hlink>
        <a:srgbClr val="996633"/>
      </a:hlink>
      <a:folHlink>
        <a:srgbClr val="99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4"/>
        </a:solidFill>
      </a:spPr>
      <a:bodyPr vert="horz" lIns="91440" tIns="45720" rIns="91440" bIns="45720" rtlCol="0" anchor="t">
        <a:noAutofit/>
      </a:bodyPr>
      <a:lstStyle>
        <a:defPPr algn="l">
          <a:defRPr sz="2000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BD0D728-1C67-4993-ACFC-39FBC8ABBC9A}" vid="{96CFFC58-AFD6-4F1B-AE66-FD8910656209}"/>
    </a:ext>
  </a:extLst>
</a:theme>
</file>

<file path=ppt/theme/theme2.xml><?xml version="1.0" encoding="utf-8"?>
<a:theme xmlns:a="http://schemas.openxmlformats.org/drawingml/2006/main" name="Final Powerpoint Template">
  <a:themeElements>
    <a:clrScheme name="dsrip FINAL">
      <a:dk1>
        <a:srgbClr val="000000"/>
      </a:dk1>
      <a:lt1>
        <a:srgbClr val="FFFFFF"/>
      </a:lt1>
      <a:dk2>
        <a:srgbClr val="811B53"/>
      </a:dk2>
      <a:lt2>
        <a:srgbClr val="ACB6C6"/>
      </a:lt2>
      <a:accent1>
        <a:srgbClr val="00B0F0"/>
      </a:accent1>
      <a:accent2>
        <a:srgbClr val="81C341"/>
      </a:accent2>
      <a:accent3>
        <a:srgbClr val="F99F1B"/>
      </a:accent3>
      <a:accent4>
        <a:srgbClr val="811B53"/>
      </a:accent4>
      <a:accent5>
        <a:srgbClr val="FFCD33"/>
      </a:accent5>
      <a:accent6>
        <a:srgbClr val="152E54"/>
      </a:accent6>
      <a:hlink>
        <a:srgbClr val="996633"/>
      </a:hlink>
      <a:folHlink>
        <a:srgbClr val="993300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4_6_19</Template>
  <TotalTime>6260</TotalTime>
  <Words>428</Words>
  <Application>Microsoft Office PowerPoint</Application>
  <PresentationFormat>On-screen Show (4:3)</PresentationFormat>
  <Paragraphs>104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Corbel</vt:lpstr>
      <vt:lpstr>Dotum</vt:lpstr>
      <vt:lpstr>Wingdings</vt:lpstr>
      <vt:lpstr>Powerpoint Template FINAL 2_2017</vt:lpstr>
      <vt:lpstr>Final Powerpoint Template</vt:lpstr>
      <vt:lpstr>PowerPoint Presentation</vt:lpstr>
      <vt:lpstr>Topics</vt:lpstr>
      <vt:lpstr>DMAS Forecast vs. Actuals – State Fiscal Year 2020</vt:lpstr>
      <vt:lpstr>DMAS Forecast vs. Actuals – State Fiscal Year 2020</vt:lpstr>
      <vt:lpstr>DMAS Forecast vs. Actuals – State Fiscal Year 2020</vt:lpstr>
      <vt:lpstr>Medicaid Accuracy Report – January 2020 </vt:lpstr>
      <vt:lpstr>Medicaid Accuracy Report – January 2020 </vt:lpstr>
      <vt:lpstr>Medicaid Accuracy Report – January 2020 Total</vt:lpstr>
      <vt:lpstr>2020GA Funding Summary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Nuckols, Christina (DMAS)</dc:creator>
  <cp:lastModifiedBy>VITA Program</cp:lastModifiedBy>
  <cp:revision>377</cp:revision>
  <cp:lastPrinted>2019-11-06T17:06:22Z</cp:lastPrinted>
  <dcterms:created xsi:type="dcterms:W3CDTF">2019-05-07T20:24:21Z</dcterms:created>
  <dcterms:modified xsi:type="dcterms:W3CDTF">2020-03-11T01:04:47Z</dcterms:modified>
</cp:coreProperties>
</file>