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256" r:id="rId7"/>
    <p:sldId id="277" r:id="rId8"/>
    <p:sldId id="257" r:id="rId9"/>
    <p:sldId id="269" r:id="rId10"/>
    <p:sldId id="280" r:id="rId11"/>
    <p:sldId id="258" r:id="rId12"/>
    <p:sldId id="270" r:id="rId13"/>
    <p:sldId id="273" r:id="rId14"/>
    <p:sldId id="264" r:id="rId15"/>
    <p:sldId id="281" r:id="rId16"/>
    <p:sldId id="278" r:id="rId17"/>
    <p:sldId id="275" r:id="rId18"/>
    <p:sldId id="282" r:id="rId19"/>
    <p:sldId id="276" r:id="rId20"/>
    <p:sldId id="286" r:id="rId21"/>
    <p:sldId id="272" r:id="rId22"/>
    <p:sldId id="287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1804" autoAdjust="0"/>
  </p:normalViewPr>
  <p:slideViewPr>
    <p:cSldViewPr>
      <p:cViewPr varScale="1">
        <p:scale>
          <a:sx n="50" d="100"/>
          <a:sy n="50" d="100"/>
        </p:scale>
        <p:origin x="189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sshares\sasdata\INFORMATICS\PROJECTS\Other%20EQRO\VA%20EQRO\VA%20EQRO%202016\Task%20I%20-%20PM%20Calculation\Documents\Presentation%20Slides\VA%20EQRO%20Task%20I_APM%20Performance%20Measure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sshares\sasdata\INFORMATICS\PROJECTS\Other%20EQRO\VA%20EQRO\VA%20EQRO%202016\Task%20I%20-%20PM%20Calculation\Documents\Presentation%20Slides\VA%20EQRO%20Task%20I_APM%20Performance%20Measure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sshares\sasdata\INFORMATICS\PROJECTS\Other%20EQRO\VA%20EQRO\VA%20EQRO%202016\Task%20I%20-%20PM%20Calculation\Documents\Presentation%20Slides\VA%20EQRO%20Task%20I_APM%20Performance%20Measure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16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16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APM Measure Results by Age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160" b="1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'APM - Age'!$D$3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B0A-49E6-A0D0-4AA63AFC29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'APM - Age'!$A$4:$A$7</c:f>
              <c:strCache>
                <c:ptCount val="4"/>
                <c:pt idx="0">
                  <c:v>1-5 Years of Age</c:v>
                </c:pt>
                <c:pt idx="1">
                  <c:v>6-11 Years of Age</c:v>
                </c:pt>
                <c:pt idx="2">
                  <c:v>12-17 Years of Age</c:v>
                </c:pt>
                <c:pt idx="3">
                  <c:v>Virginia Total</c:v>
                </c:pt>
              </c:strCache>
            </c:strRef>
          </c:cat>
          <c:val>
            <c:numRef>
              <c:f>'APM - Age'!$D$4:$D$7</c:f>
              <c:numCache>
                <c:formatCode>0.00%</c:formatCode>
                <c:ptCount val="4"/>
                <c:pt idx="0">
                  <c:v>0.2346</c:v>
                </c:pt>
                <c:pt idx="1">
                  <c:v>0.24399999999999999</c:v>
                </c:pt>
                <c:pt idx="2">
                  <c:v>0.30549999999999999</c:v>
                </c:pt>
                <c:pt idx="3">
                  <c:v>0.28079999999999999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0A-49E6-A0D0-4AA63AFC2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328144"/>
        <c:axId val="364329456"/>
      </c:barChart>
      <c:catAx>
        <c:axId val="36432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329456"/>
        <c:crosses val="autoZero"/>
        <c:auto val="1"/>
        <c:lblAlgn val="ctr"/>
        <c:lblOffset val="100"/>
        <c:noMultiLvlLbl val="0"/>
      </c:catAx>
      <c:valAx>
        <c:axId val="3643294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>
                    <a:solidFill>
                      <a:schemeClr val="tx1"/>
                    </a:solidFill>
                  </a:rPr>
                  <a:t>Rate</a:t>
                </a:r>
              </a:p>
            </c:rich>
          </c:tx>
          <c:layout>
            <c:manualLayout>
              <c:xMode val="edge"/>
              <c:yMode val="edge"/>
              <c:x val="3.1446540880503146E-3"/>
              <c:y val="0.435300401902887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32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>
                <a:solidFill>
                  <a:schemeClr val="tx1"/>
                </a:solidFill>
              </a:rPr>
              <a:t>APM Measure Results By 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'APM - Gender'!$D$3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98-496C-AAF2-DE5C86F31A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'APM - Gender'!$A$4:$A$6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Virginia Total</c:v>
                </c:pt>
              </c:strCache>
            </c:strRef>
          </c:cat>
          <c:val>
            <c:numRef>
              <c:f>'APM - Gender'!$D$4:$D$6</c:f>
              <c:numCache>
                <c:formatCode>0.00%</c:formatCode>
                <c:ptCount val="3"/>
                <c:pt idx="0">
                  <c:v>0.27110000000000001</c:v>
                </c:pt>
                <c:pt idx="1">
                  <c:v>0.29809999999999998</c:v>
                </c:pt>
                <c:pt idx="2">
                  <c:v>0.28079999999999999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8-496C-AAF2-DE5C86F31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579712"/>
        <c:axId val="374580040"/>
      </c:barChart>
      <c:catAx>
        <c:axId val="37457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580040"/>
        <c:crosses val="autoZero"/>
        <c:auto val="1"/>
        <c:lblAlgn val="ctr"/>
        <c:lblOffset val="100"/>
        <c:noMultiLvlLbl val="0"/>
      </c:catAx>
      <c:valAx>
        <c:axId val="374580040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>
                    <a:solidFill>
                      <a:schemeClr val="tx1"/>
                    </a:solidFill>
                  </a:rPr>
                  <a:t>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57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>
                <a:solidFill>
                  <a:schemeClr val="tx1"/>
                </a:solidFill>
              </a:rPr>
              <a:t>APM Measure Results by Race Category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'APM - Race'!$D$3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02-4BBD-91B0-02378C4FA1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'APM - Race'!$A$4:$A$8</c:f>
              <c:strCache>
                <c:ptCount val="5"/>
                <c:pt idx="0">
                  <c:v>White</c:v>
                </c:pt>
                <c:pt idx="1">
                  <c:v>Black/African American</c:v>
                </c:pt>
                <c:pt idx="2">
                  <c:v>Hispanic</c:v>
                </c:pt>
                <c:pt idx="3">
                  <c:v>More than one race/Other/Unknown</c:v>
                </c:pt>
                <c:pt idx="4">
                  <c:v>Virginia Total</c:v>
                </c:pt>
              </c:strCache>
            </c:strRef>
          </c:cat>
          <c:val>
            <c:numRef>
              <c:f>'APM - Race'!$D$4:$D$8</c:f>
              <c:numCache>
                <c:formatCode>0.00%</c:formatCode>
                <c:ptCount val="5"/>
                <c:pt idx="0">
                  <c:v>0.29930000000000001</c:v>
                </c:pt>
                <c:pt idx="1">
                  <c:v>0.2555</c:v>
                </c:pt>
                <c:pt idx="2">
                  <c:v>0.32100000000000001</c:v>
                </c:pt>
                <c:pt idx="3">
                  <c:v>0.21429999999999999</c:v>
                </c:pt>
                <c:pt idx="4">
                  <c:v>0.28079999999999999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02-4BBD-91B0-02378C4FA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139520"/>
        <c:axId val="239139848"/>
      </c:barChart>
      <c:catAx>
        <c:axId val="23913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39848"/>
        <c:crosses val="autoZero"/>
        <c:auto val="1"/>
        <c:lblAlgn val="ctr"/>
        <c:lblOffset val="100"/>
        <c:noMultiLvlLbl val="0"/>
      </c:catAx>
      <c:valAx>
        <c:axId val="239139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>
                    <a:solidFill>
                      <a:schemeClr val="tx1"/>
                    </a:solidFill>
                  </a:rPr>
                  <a:t>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3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85544" y="376387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68885" y="8576439"/>
            <a:ext cx="3682445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Services Advisory Group, Inc.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fld id="{C421F214-65C1-4BD1-A29A-E6049B2E585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3908219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0C821E7E-F56A-4A6E-8EBB-DFE43C9C1E8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FB478A91-E263-46B9-A7AE-71D8ABBA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50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1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6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8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40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5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54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0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9621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0639-1699-4958-8469-EAD60A3B590A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427-4AE7-4AFA-820A-FD7DD64A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8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CB65-2BB2-4600-B132-72E877AF0804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427-4AE7-4AFA-820A-FD7DD64A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4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685800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849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QIO and HSAG logo." title="Quality Improvement Organizations - Health Services Advisory Group, Inc.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52800"/>
            <a:ext cx="3657600" cy="539515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72000"/>
            <a:ext cx="6400800" cy="1371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-- Disclaimer Text --</a:t>
            </a:r>
          </a:p>
        </p:txBody>
      </p:sp>
      <p:sp>
        <p:nvSpPr>
          <p:cNvPr id="17" name="Title 8"/>
          <p:cNvSpPr>
            <a:spLocks noGrp="1"/>
          </p:cNvSpPr>
          <p:nvPr>
            <p:ph type="title"/>
          </p:nvPr>
        </p:nvSpPr>
        <p:spPr>
          <a:xfrm>
            <a:off x="1371600" y="4191000"/>
            <a:ext cx="6400800" cy="381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1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tIns="45720" rIns="0" anchor="ctr" anchorCtr="0">
            <a:noAutofit/>
          </a:bodyPr>
          <a:lstStyle>
            <a:lvl1pPr algn="l">
              <a:defRPr sz="3600">
                <a:solidFill>
                  <a:schemeClr val="bg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2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685800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22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2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1031875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1031875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437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7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64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143000"/>
            <a:ext cx="3008313" cy="1676400"/>
          </a:xfrm>
        </p:spPr>
        <p:txBody>
          <a:bodyPr anchor="b">
            <a:noAutofit/>
          </a:bodyPr>
          <a:lstStyle>
            <a:lvl1pPr algn="l">
              <a:defRPr sz="3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2971800"/>
            <a:ext cx="3008313" cy="31543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1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724400"/>
            <a:ext cx="6132512" cy="566738"/>
          </a:xfrm>
        </p:spPr>
        <p:txBody>
          <a:bodyPr anchor="b">
            <a:noAutofit/>
          </a:bodyPr>
          <a:lstStyle>
            <a:lvl1pPr algn="l">
              <a:defRPr sz="3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7056" y="457200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2256" y="5367338"/>
            <a:ext cx="6096000" cy="804862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E82D-28B4-43C8-A932-F4B81A8B5B64}" type="datetime1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2427-4AE7-4AFA-820A-FD7DD64A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4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berens@hsag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685800"/>
          </a:xfrm>
        </p:spPr>
        <p:txBody>
          <a:bodyPr>
            <a:noAutofit/>
          </a:bodyPr>
          <a:lstStyle/>
          <a:p>
            <a:r>
              <a:rPr lang="en-US" sz="3600" i="1" dirty="0"/>
              <a:t>Metabolic Monitoring for Children and Adolescents on Antipsychotics (APM) </a:t>
            </a:r>
            <a:r>
              <a:rPr lang="en-US" sz="3600" dirty="0"/>
              <a:t>Measure Rates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77724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Ray Berens, Senior Analyst</a:t>
            </a:r>
          </a:p>
          <a:p>
            <a:r>
              <a:rPr lang="en-US" dirty="0"/>
              <a:t>Health Services Advisory Group, Inc. (HSAG)</a:t>
            </a:r>
          </a:p>
          <a:p>
            <a:r>
              <a:rPr lang="en-US" dirty="0"/>
              <a:t>January 24, 2017</a:t>
            </a:r>
          </a:p>
        </p:txBody>
      </p:sp>
    </p:spTree>
    <p:extLst>
      <p:ext uri="{BB962C8B-B14F-4D97-AF65-F5344CB8AC3E}">
        <p14:creationId xmlns:p14="http://schemas.microsoft.com/office/powerpoint/2010/main" val="3335651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62000"/>
          </a:xfrm>
        </p:spPr>
        <p:txBody>
          <a:bodyPr/>
          <a:lstStyle/>
          <a:p>
            <a:r>
              <a:rPr lang="en-US" dirty="0"/>
              <a:t>Results by Age Group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57200" y="6248400"/>
            <a:ext cx="762000" cy="5334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932CD8-2456-4537-B600-04522923C878}" type="slidenum">
              <a:rPr lang="en-US" sz="1400" smtClean="0"/>
              <a:pPr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3839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Age Group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78108"/>
              </p:ext>
            </p:extLst>
          </p:nvPr>
        </p:nvGraphicFramePr>
        <p:xfrm>
          <a:off x="228600" y="12192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/>
          <a:p>
            <a:fld id="{F1932CD8-2456-4537-B600-04522923C87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13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 by Gender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57200" y="6248400"/>
            <a:ext cx="762000" cy="5334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932CD8-2456-4537-B600-04522923C878}" type="slidenum">
              <a:rPr lang="en-US" sz="1400" smtClean="0"/>
              <a:pPr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221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Gender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75373"/>
              </p:ext>
            </p:extLst>
          </p:nvPr>
        </p:nvGraphicFramePr>
        <p:xfrm>
          <a:off x="228600" y="12954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/>
          <a:p>
            <a:fld id="{F1932CD8-2456-4537-B600-04522923C87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 by Race Category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57200" y="6248400"/>
            <a:ext cx="762000" cy="5334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932CD8-2456-4537-B600-04522923C878}" type="slidenum">
              <a:rPr lang="en-US" sz="1400" smtClean="0"/>
              <a:pPr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5441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Race Category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5715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*Due to small numerators (i.e., less than 11), the following race categories were not reported: Asian, Southeast Asian/Pacific Islander. 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138527"/>
              </p:ext>
            </p:extLst>
          </p:nvPr>
        </p:nvGraphicFramePr>
        <p:xfrm>
          <a:off x="228600" y="12954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/>
          <a:p>
            <a:fld id="{F1932CD8-2456-4537-B600-04522923C87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55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3"/>
          <p:cNvSpPr txBox="1">
            <a:spLocks/>
          </p:cNvSpPr>
          <p:nvPr/>
        </p:nvSpPr>
        <p:spPr>
          <a:xfrm>
            <a:off x="457200" y="6248400"/>
            <a:ext cx="762000" cy="5334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932CD8-2456-4537-B600-04522923C878}" type="slidenum">
              <a:rPr lang="en-US" sz="1400" smtClean="0"/>
              <a:pPr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0721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0" y="2743200"/>
            <a:ext cx="7772400" cy="685800"/>
          </a:xfrm>
        </p:spPr>
        <p:txBody>
          <a:bodyPr>
            <a:noAutofit/>
          </a:bodyPr>
          <a:lstStyle/>
          <a:p>
            <a:r>
              <a:rPr lang="en-US" sz="3600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7772400" cy="1447800"/>
          </a:xfrm>
        </p:spPr>
        <p:txBody>
          <a:bodyPr/>
          <a:lstStyle/>
          <a:p>
            <a:r>
              <a:rPr lang="en-US" dirty="0"/>
              <a:t>Ray Berens</a:t>
            </a:r>
          </a:p>
          <a:p>
            <a:r>
              <a:rPr lang="en-US" dirty="0">
                <a:hlinkClick r:id="rId2"/>
              </a:rPr>
              <a:t>rberens@hsag.com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57200" y="6248400"/>
            <a:ext cx="762000" cy="5334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932CD8-2456-4537-B600-04522923C878}" type="slidenum">
              <a:rPr lang="en-US" sz="1400" smtClean="0"/>
              <a:pPr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934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Virginia Department of Medical Assistance Services (DMAS) contracted with Health Services Advisory Group, Inc. (HSAG) to calculate the following performance measure:</a:t>
            </a:r>
          </a:p>
          <a:p>
            <a:pPr lvl="1"/>
            <a:r>
              <a:rPr lang="en-US" i="1" dirty="0"/>
              <a:t>Metabolic Monitoring for Children and Adolescents on Antipsychotics (APM) </a:t>
            </a:r>
            <a:r>
              <a:rPr lang="en-US" dirty="0"/>
              <a:t>(NQF #2800)</a:t>
            </a:r>
            <a:endParaRPr lang="en-US" baseline="30000" dirty="0"/>
          </a:p>
          <a:p>
            <a:r>
              <a:rPr lang="en-US" dirty="0"/>
              <a:t>Measurement period: January 1 – December 31, 2015</a:t>
            </a:r>
          </a:p>
          <a:p>
            <a:pPr lvl="1"/>
            <a:r>
              <a:rPr lang="en-US" dirty="0"/>
              <a:t>Claims with a first date of service from January 1, 2015 to December 31, 2015 were included.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1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Performance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038600"/>
          </a:xfrm>
        </p:spPr>
        <p:txBody>
          <a:bodyPr>
            <a:normAutofit/>
          </a:bodyPr>
          <a:lstStyle/>
          <a:p>
            <a:r>
              <a:rPr lang="en-US" sz="3000" dirty="0"/>
              <a:t>APM assesses the percentage of children and adolescents 1–17 years of age who had two or more antipsychotic prescriptions and had metabolic testing with both of the following tests:</a:t>
            </a:r>
          </a:p>
          <a:p>
            <a:pPr lvl="1"/>
            <a:r>
              <a:rPr lang="en-US" sz="2600" dirty="0"/>
              <a:t>At least one test for blood glucose or hemoglobin HbA1c</a:t>
            </a:r>
          </a:p>
          <a:p>
            <a:pPr lvl="1"/>
            <a:r>
              <a:rPr lang="en-US" sz="2600" dirty="0"/>
              <a:t>At least one test of low-density lipoprotein cholesterol (LDL-C) or cholesterol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5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Administrative data sources provided by DMAS were used for the rate calculation.</a:t>
            </a:r>
          </a:p>
          <a:p>
            <a:r>
              <a:rPr lang="en-US" sz="3000" dirty="0"/>
              <a:t>Rates were calculated as a percent.</a:t>
            </a:r>
          </a:p>
          <a:p>
            <a:r>
              <a:rPr lang="en-US" sz="3000" dirty="0"/>
              <a:t>Age was determined as of December 31, 2015.</a:t>
            </a:r>
          </a:p>
          <a:p>
            <a:r>
              <a:rPr lang="en-US" sz="3000" dirty="0"/>
              <a:t>Results were calculated for the overall Medicaid managed care population.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1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and Interpreting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76799"/>
          </a:xfrm>
        </p:spPr>
        <p:txBody>
          <a:bodyPr>
            <a:normAutofit/>
          </a:bodyPr>
          <a:lstStyle/>
          <a:p>
            <a:r>
              <a:rPr lang="en-US" sz="3000" dirty="0"/>
              <a:t>Measure results with numerators fewer than 11 were not presented.</a:t>
            </a:r>
          </a:p>
          <a:p>
            <a:r>
              <a:rPr lang="en-US" sz="3000" dirty="0"/>
              <a:t>Since HEDIS specifications were followed, statewide results and age group results can be compared to national benchmarks.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/>
          <a:p>
            <a:fld id="{F1932CD8-2456-4537-B600-04522923C87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3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APM Performance Measure Results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57200" y="6248400"/>
            <a:ext cx="762000" cy="5334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932CD8-2456-4537-B600-04522923C878}" type="slidenum">
              <a:rPr lang="en-US" sz="1400" smtClean="0"/>
              <a:pPr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506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495799"/>
          </a:xfrm>
        </p:spPr>
        <p:txBody>
          <a:bodyPr>
            <a:noAutofit/>
          </a:bodyPr>
          <a:lstStyle/>
          <a:p>
            <a:r>
              <a:rPr lang="en-US" sz="2800" dirty="0"/>
              <a:t>Virginia total APM measure results:</a:t>
            </a:r>
          </a:p>
          <a:p>
            <a:pPr lvl="1"/>
            <a:r>
              <a:rPr lang="en-US" sz="2400" dirty="0"/>
              <a:t>28.08%</a:t>
            </a:r>
          </a:p>
          <a:p>
            <a:pPr lvl="1"/>
            <a:r>
              <a:rPr lang="en-US" sz="2400" dirty="0"/>
              <a:t>This is between the national Medicaid 50th and 75th percentile</a:t>
            </a:r>
            <a:r>
              <a:rPr lang="en-US" sz="2400" baseline="30000" dirty="0"/>
              <a:t>1</a:t>
            </a:r>
            <a:endParaRPr lang="en-US" sz="2400" dirty="0"/>
          </a:p>
          <a:p>
            <a:r>
              <a:rPr lang="en-US" sz="2800" dirty="0"/>
              <a:t>Above results were stratified by the following:</a:t>
            </a:r>
          </a:p>
          <a:p>
            <a:pPr lvl="1"/>
            <a:r>
              <a:rPr lang="en-US" sz="2400" dirty="0"/>
              <a:t>Managed care geographic regions (using Federal Information Processing Standards [FIPS] codes) </a:t>
            </a:r>
            <a:endParaRPr lang="en-US" sz="2400" baseline="30000" dirty="0"/>
          </a:p>
          <a:p>
            <a:pPr lvl="1"/>
            <a:r>
              <a:rPr lang="en-US" sz="2400" dirty="0"/>
              <a:t>Age group</a:t>
            </a:r>
          </a:p>
          <a:p>
            <a:pPr lvl="1"/>
            <a:r>
              <a:rPr lang="en-US" sz="2400" dirty="0"/>
              <a:t>Gender</a:t>
            </a:r>
          </a:p>
          <a:p>
            <a:pPr lvl="1"/>
            <a:r>
              <a:rPr lang="en-US" sz="2400" dirty="0"/>
              <a:t>Race category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/>
          <a:p>
            <a:fld id="{F1932CD8-2456-4537-B600-04522923C87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75310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Benchmarking data is derived from 2015 HEDIS Audit Means and Percentiles</a:t>
            </a:r>
            <a:endParaRPr lang="en-US" sz="1400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6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47800"/>
          </a:xfrm>
        </p:spPr>
        <p:txBody>
          <a:bodyPr/>
          <a:lstStyle/>
          <a:p>
            <a:r>
              <a:rPr lang="en-US" dirty="0"/>
              <a:t>Results by Managed Care Geographic Region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57200" y="6248400"/>
            <a:ext cx="762000" cy="5334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932CD8-2456-4537-B600-04522923C878}" type="slidenum">
              <a:rPr lang="en-US" sz="1400" smtClean="0"/>
              <a:pPr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635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Managed Care Geographic Region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72" y="1727590"/>
            <a:ext cx="6934510" cy="4060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38800" y="4253574"/>
            <a:ext cx="899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20.87%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2367" y="4712993"/>
            <a:ext cx="792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29.34%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9700" y="259304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25.94%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35120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28.57%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48670" y="41931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33.80%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81200" y="4500951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33.74%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0127" y="1221407"/>
            <a:ext cx="7239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60" b="1" dirty="0"/>
              <a:t>APM Measure Results by Managed Care Geographic Region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59598" y="4559747"/>
            <a:ext cx="882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25.99%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/>
          <a:p>
            <a:fld id="{F1932CD8-2456-4537-B600-04522923C87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3007"/>
      </p:ext>
    </p:extLst>
  </p:cSld>
  <p:clrMapOvr>
    <a:masterClrMapping/>
  </p:clrMapOvr>
</p:sld>
</file>

<file path=ppt/theme/theme1.xml><?xml version="1.0" encoding="utf-8"?>
<a:theme xmlns:a="http://schemas.openxmlformats.org/drawingml/2006/main" name="HSAG_PPT_Template_Blocks">
  <a:themeElements>
    <a:clrScheme name="HSAG">
      <a:dk1>
        <a:sysClr val="windowText" lastClr="000000"/>
      </a:dk1>
      <a:lt1>
        <a:sysClr val="window" lastClr="FFFFFF"/>
      </a:lt1>
      <a:dk2>
        <a:srgbClr val="00549E"/>
      </a:dk2>
      <a:lt2>
        <a:srgbClr val="FFFFFF"/>
      </a:lt2>
      <a:accent1>
        <a:srgbClr val="61A2D8"/>
      </a:accent1>
      <a:accent2>
        <a:srgbClr val="F79548"/>
      </a:accent2>
      <a:accent3>
        <a:srgbClr val="50B848"/>
      </a:accent3>
      <a:accent4>
        <a:srgbClr val="C02640"/>
      </a:accent4>
      <a:accent5>
        <a:srgbClr val="3F3F3F"/>
      </a:accent5>
      <a:accent6>
        <a:srgbClr val="00549E"/>
      </a:accent6>
      <a:hlink>
        <a:srgbClr val="0000FF"/>
      </a:hlink>
      <a:folHlink>
        <a:srgbClr val="800080"/>
      </a:folHlink>
    </a:clrScheme>
    <a:fontScheme name="HSA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C0BCAB7032641BEA12362C807B9E4" ma:contentTypeVersion="1" ma:contentTypeDescription="Create a new document." ma:contentTypeScope="" ma:versionID="9c29acbd545011141fead3c9f8a2e75a">
  <xsd:schema xmlns:xsd="http://www.w3.org/2001/XMLSchema" xmlns:xs="http://www.w3.org/2001/XMLSchema" xmlns:p="http://schemas.microsoft.com/office/2006/metadata/properties" xmlns:ns2="1399b49c-5140-4e33-8261-fd654abd5323" targetNamespace="http://schemas.microsoft.com/office/2006/metadata/properties" ma:root="true" ma:fieldsID="7bc843c1a3d38bfba587eceada91b127" ns2:_="">
    <xsd:import namespace="1399b49c-5140-4e33-8261-fd654abd532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9b49c-5140-4e33-8261-fd654abd532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99b49c-5140-4e33-8261-fd654abd5323" xsi:nil="true"/>
    <_dlc_DocIdUrl xmlns="1399b49c-5140-4e33-8261-fd654abd5323">
      <Url xsi:nil="true"/>
      <Description xsi:nil="true"/>
    </_dlc_DocIdUrl>
  </documentManagement>
</p:properties>
</file>

<file path=customXml/itemProps1.xml><?xml version="1.0" encoding="utf-8"?>
<ds:datastoreItem xmlns:ds="http://schemas.openxmlformats.org/officeDocument/2006/customXml" ds:itemID="{7F74E664-E812-445D-ACE2-B97FBB3DA5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99b49c-5140-4e33-8261-fd654abd5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B481C-F61D-42DF-A746-152703AA2F6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CAC101-D4D1-44A4-9717-F9365D2F2C3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A768C8C-F32F-4BB6-82D8-1692AC211073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62D5AD0-688B-433E-AFB4-535C2EA4BA9C}">
  <ds:schemaRefs>
    <ds:schemaRef ds:uri="1399b49c-5140-4e33-8261-fd654abd5323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HSAG_PPT_Template_Blocks</Template>
  <TotalTime>2135</TotalTime>
  <Words>442</Words>
  <Application>Microsoft Office PowerPoint</Application>
  <PresentationFormat>On-screen Show (4:3)</PresentationFormat>
  <Paragraphs>85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HSAG_PPT_Template_Blocks</vt:lpstr>
      <vt:lpstr>Metabolic Monitoring for Children and Adolescents on Antipsychotics (APM) Measure Rates</vt:lpstr>
      <vt:lpstr>Activity Overview</vt:lpstr>
      <vt:lpstr>Review of Performance Measure</vt:lpstr>
      <vt:lpstr>Measure Calculation</vt:lpstr>
      <vt:lpstr>Reviewing and Interpreting Results</vt:lpstr>
      <vt:lpstr>APM Performance Measure Results</vt:lpstr>
      <vt:lpstr>Performance Measure Results</vt:lpstr>
      <vt:lpstr>Results by Managed Care Geographic Region</vt:lpstr>
      <vt:lpstr>Results by Managed Care Geographic Region</vt:lpstr>
      <vt:lpstr>Results by Age Group</vt:lpstr>
      <vt:lpstr>Results by Age Group</vt:lpstr>
      <vt:lpstr>Results by Gender</vt:lpstr>
      <vt:lpstr>Results by Gender</vt:lpstr>
      <vt:lpstr>Results by Race Category</vt:lpstr>
      <vt:lpstr>Results by Race Category</vt:lpstr>
      <vt:lpstr>Questions?</vt:lpstr>
      <vt:lpstr>Thank you!</vt:lpstr>
    </vt:vector>
  </TitlesOfParts>
  <Company>Health Services Advisory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HSAG PowerPoint Template</dc:title>
  <dc:creator>Melissa Gerke</dc:creator>
  <cp:keywords>Health Services Advisory Group, HSAG, Corporate Template</cp:keywords>
  <cp:lastModifiedBy>Hendler, Jonathan (DMAS)</cp:lastModifiedBy>
  <cp:revision>180</cp:revision>
  <cp:lastPrinted>2015-09-23T22:26:50Z</cp:lastPrinted>
  <dcterms:created xsi:type="dcterms:W3CDTF">2014-01-27T21:55:26Z</dcterms:created>
  <dcterms:modified xsi:type="dcterms:W3CDTF">2018-03-23T17:29:14Z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0x010100FC7C0BCAB7032641BEA12362C807B9E4</vt:lpwstr>
  </property>
  <property fmtid="{D5CDD505-2E9C-101B-9397-08002B2CF9AE}" pid="3" name="_dlc_DocIdItemGuid">
    <vt:lpwstr>de0d4391-89a5-4db7-85cd-37a8fb5b51d0</vt:lpwstr>
  </property>
</Properties>
</file>