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9"/>
  </p:notesMasterIdLst>
  <p:handoutMasterIdLst>
    <p:handoutMasterId r:id="rId30"/>
  </p:handoutMasterIdLst>
  <p:sldIdLst>
    <p:sldId id="256" r:id="rId7"/>
    <p:sldId id="277" r:id="rId8"/>
    <p:sldId id="257" r:id="rId9"/>
    <p:sldId id="269" r:id="rId10"/>
    <p:sldId id="286" r:id="rId11"/>
    <p:sldId id="280" r:id="rId12"/>
    <p:sldId id="258" r:id="rId13"/>
    <p:sldId id="270" r:id="rId14"/>
    <p:sldId id="273" r:id="rId15"/>
    <p:sldId id="264" r:id="rId16"/>
    <p:sldId id="259" r:id="rId17"/>
    <p:sldId id="281" r:id="rId18"/>
    <p:sldId id="278" r:id="rId19"/>
    <p:sldId id="279" r:id="rId20"/>
    <p:sldId id="275" r:id="rId21"/>
    <p:sldId id="282" r:id="rId22"/>
    <p:sldId id="283" r:id="rId23"/>
    <p:sldId id="276" r:id="rId24"/>
    <p:sldId id="284" r:id="rId25"/>
    <p:sldId id="285" r:id="rId26"/>
    <p:sldId id="272" r:id="rId27"/>
    <p:sldId id="271"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8403" autoAdjust="0"/>
  </p:normalViewPr>
  <p:slideViewPr>
    <p:cSldViewPr>
      <p:cViewPr varScale="1">
        <p:scale>
          <a:sx n="62" d="100"/>
          <a:sy n="62" d="100"/>
        </p:scale>
        <p:origin x="156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PQI</a:t>
            </a:r>
            <a:r>
              <a:rPr lang="en-US" baseline="0" dirty="0" smtClean="0"/>
              <a:t> #3 Measure Results by Age Group </a:t>
            </a:r>
          </a:p>
          <a:p>
            <a:pPr>
              <a:defRPr/>
            </a:pPr>
            <a:r>
              <a:rPr lang="en-US" sz="1800" baseline="0" dirty="0" smtClean="0"/>
              <a:t>(Medicaid Managed Care)</a:t>
            </a:r>
            <a:endParaRPr lang="en-US" sz="1800" dirty="0"/>
          </a:p>
        </c:rich>
      </c:tx>
      <c:overlay val="0"/>
    </c:title>
    <c:autoTitleDeleted val="0"/>
    <c:plotArea>
      <c:layout>
        <c:manualLayout>
          <c:layoutTarget val="inner"/>
          <c:xMode val="edge"/>
          <c:yMode val="edge"/>
          <c:x val="0.11693457236764322"/>
          <c:y val="0.12342950211770498"/>
          <c:w val="0.86654891111584031"/>
          <c:h val="0.77329867781762363"/>
        </c:manualLayout>
      </c:layout>
      <c:barChart>
        <c:barDir val="col"/>
        <c:grouping val="clustered"/>
        <c:varyColors val="0"/>
        <c:ser>
          <c:idx val="0"/>
          <c:order val="0"/>
          <c:tx>
            <c:strRef>
              <c:f>Sheet1!$B$1</c:f>
              <c:strCache>
                <c:ptCount val="1"/>
                <c:pt idx="0">
                  <c:v>Series 1</c:v>
                </c:pt>
              </c:strCache>
            </c:strRef>
          </c:tx>
          <c:invertIfNegative val="0"/>
          <c:dPt>
            <c:idx val="4"/>
            <c:invertIfNegative val="0"/>
            <c:bubble3D val="0"/>
            <c:spPr>
              <a:solidFill>
                <a:schemeClr val="accent1"/>
              </a:solidFill>
            </c:spPr>
            <c:extLst>
              <c:ext xmlns:c16="http://schemas.microsoft.com/office/drawing/2014/chart" uri="{C3380CC4-5D6E-409C-BE32-E72D297353CC}">
                <c16:uniqueId val="{00000001-C153-4B92-8775-53E47D88F1D1}"/>
              </c:ext>
            </c:extLst>
          </c:dPt>
          <c:dPt>
            <c:idx val="5"/>
            <c:invertIfNegative val="0"/>
            <c:bubble3D val="0"/>
            <c:spPr>
              <a:solidFill>
                <a:schemeClr val="accent6"/>
              </a:solidFill>
            </c:spPr>
            <c:extLst>
              <c:ext xmlns:c16="http://schemas.microsoft.com/office/drawing/2014/chart" uri="{C3380CC4-5D6E-409C-BE32-E72D297353CC}">
                <c16:uniqueId val="{00000003-C153-4B92-8775-53E47D88F1D1}"/>
              </c:ext>
            </c:extLst>
          </c:dPt>
          <c:dLbls>
            <c:dLbl>
              <c:idx val="0"/>
              <c:layout>
                <c:manualLayout>
                  <c:x val="-4.5045045045044906E-3"/>
                  <c:y val="-5.1763178161319872E-3"/>
                </c:manualLayout>
              </c:layout>
              <c:tx>
                <c:rich>
                  <a:bodyPr/>
                  <a:lstStyle/>
                  <a:p>
                    <a:r>
                      <a:rPr lang="en-US" dirty="0" smtClean="0"/>
                      <a:t>Rates</a:t>
                    </a:r>
                    <a:r>
                      <a:rPr lang="en-US" baseline="0" dirty="0" smtClean="0"/>
                      <a:t> Not Reportable</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53-4B92-8775-53E47D88F1D1}"/>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Age 18-24</c:v>
                </c:pt>
                <c:pt idx="1">
                  <c:v>Age 25-34</c:v>
                </c:pt>
                <c:pt idx="2">
                  <c:v>Age 35-44</c:v>
                </c:pt>
                <c:pt idx="3">
                  <c:v>Age 45-54</c:v>
                </c:pt>
                <c:pt idx="4">
                  <c:v>Age 55-64</c:v>
                </c:pt>
                <c:pt idx="5">
                  <c:v>Virginia Total</c:v>
                </c:pt>
              </c:strCache>
            </c:strRef>
          </c:cat>
          <c:val>
            <c:numRef>
              <c:f>Sheet1!$B$2:$B$7</c:f>
              <c:numCache>
                <c:formatCode>0.00</c:formatCode>
                <c:ptCount val="6"/>
                <c:pt idx="0">
                  <c:v>0</c:v>
                </c:pt>
                <c:pt idx="1">
                  <c:v>0.32</c:v>
                </c:pt>
                <c:pt idx="2">
                  <c:v>1.1200000000000001</c:v>
                </c:pt>
                <c:pt idx="3">
                  <c:v>2.39</c:v>
                </c:pt>
                <c:pt idx="4">
                  <c:v>2.94</c:v>
                </c:pt>
                <c:pt idx="5">
                  <c:v>0.98</c:v>
                </c:pt>
              </c:numCache>
            </c:numRef>
          </c:val>
          <c:extLst>
            <c:ext xmlns:c16="http://schemas.microsoft.com/office/drawing/2014/chart" uri="{C3380CC4-5D6E-409C-BE32-E72D297353CC}">
              <c16:uniqueId val="{00000005-C153-4B92-8775-53E47D88F1D1}"/>
            </c:ext>
          </c:extLst>
        </c:ser>
        <c:dLbls>
          <c:dLblPos val="outEnd"/>
          <c:showLegendKey val="0"/>
          <c:showVal val="1"/>
          <c:showCatName val="0"/>
          <c:showSerName val="0"/>
          <c:showPercent val="0"/>
          <c:showBubbleSize val="0"/>
        </c:dLbls>
        <c:gapWidth val="150"/>
        <c:axId val="32522240"/>
        <c:axId val="32525696"/>
      </c:barChart>
      <c:catAx>
        <c:axId val="32522240"/>
        <c:scaling>
          <c:orientation val="minMax"/>
        </c:scaling>
        <c:delete val="0"/>
        <c:axPos val="b"/>
        <c:numFmt formatCode="General" sourceLinked="0"/>
        <c:majorTickMark val="out"/>
        <c:minorTickMark val="none"/>
        <c:tickLblPos val="nextTo"/>
        <c:crossAx val="32525696"/>
        <c:crosses val="autoZero"/>
        <c:auto val="1"/>
        <c:lblAlgn val="ctr"/>
        <c:lblOffset val="100"/>
        <c:noMultiLvlLbl val="0"/>
      </c:catAx>
      <c:valAx>
        <c:axId val="32525696"/>
        <c:scaling>
          <c:orientation val="minMax"/>
        </c:scaling>
        <c:delete val="0"/>
        <c:axPos val="l"/>
        <c:title>
          <c:tx>
            <c:rich>
              <a:bodyPr rot="-5400000" vert="horz"/>
              <a:lstStyle/>
              <a:p>
                <a:pPr>
                  <a:defRPr/>
                </a:pPr>
                <a:r>
                  <a:rPr lang="en-US" dirty="0" smtClean="0"/>
                  <a:t>Admissions per 1,000 Members</a:t>
                </a:r>
                <a:endParaRPr lang="en-US" dirty="0"/>
              </a:p>
            </c:rich>
          </c:tx>
          <c:overlay val="0"/>
        </c:title>
        <c:numFmt formatCode="0.00" sourceLinked="1"/>
        <c:majorTickMark val="out"/>
        <c:minorTickMark val="none"/>
        <c:tickLblPos val="nextTo"/>
        <c:txPr>
          <a:bodyPr/>
          <a:lstStyle/>
          <a:p>
            <a:pPr>
              <a:defRPr sz="1800"/>
            </a:pPr>
            <a:endParaRPr lang="en-US"/>
          </a:p>
        </c:txPr>
        <c:crossAx val="32522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a:t>PQI #3 </a:t>
            </a:r>
            <a:r>
              <a:rPr lang="en-US" dirty="0" smtClean="0"/>
              <a:t>Measure</a:t>
            </a:r>
            <a:r>
              <a:rPr lang="en-US" baseline="0" dirty="0" smtClean="0"/>
              <a:t> </a:t>
            </a:r>
            <a:r>
              <a:rPr lang="en-US" dirty="0" smtClean="0"/>
              <a:t>Results </a:t>
            </a:r>
            <a:r>
              <a:rPr lang="en-US" dirty="0"/>
              <a:t>by Age Group </a:t>
            </a:r>
          </a:p>
          <a:p>
            <a:pPr>
              <a:defRPr/>
            </a:pPr>
            <a:r>
              <a:rPr lang="en-US" sz="1800" dirty="0"/>
              <a:t>(Medicaid Managed Care—Diabetic Population)</a:t>
            </a:r>
          </a:p>
        </c:rich>
      </c:tx>
      <c:overlay val="0"/>
    </c:title>
    <c:autoTitleDeleted val="0"/>
    <c:plotArea>
      <c:layout>
        <c:manualLayout>
          <c:layoutTarget val="inner"/>
          <c:xMode val="edge"/>
          <c:yMode val="edge"/>
          <c:x val="0.11693457236764322"/>
          <c:y val="0.12342950211770498"/>
          <c:w val="0.86654891111584031"/>
          <c:h val="0.77329867781762363"/>
        </c:manualLayout>
      </c:layout>
      <c:barChart>
        <c:barDir val="col"/>
        <c:grouping val="clustered"/>
        <c:varyColors val="0"/>
        <c:ser>
          <c:idx val="0"/>
          <c:order val="0"/>
          <c:tx>
            <c:strRef>
              <c:f>Sheet1!$B$1</c:f>
              <c:strCache>
                <c:ptCount val="1"/>
                <c:pt idx="0">
                  <c:v>Series 1</c:v>
                </c:pt>
              </c:strCache>
            </c:strRef>
          </c:tx>
          <c:spPr>
            <a:solidFill>
              <a:schemeClr val="accent4">
                <a:lumMod val="60000"/>
                <a:lumOff val="40000"/>
              </a:schemeClr>
            </a:solidFill>
          </c:spPr>
          <c:invertIfNegative val="0"/>
          <c:dPt>
            <c:idx val="4"/>
            <c:invertIfNegative val="0"/>
            <c:bubble3D val="0"/>
            <c:extLst>
              <c:ext xmlns:c16="http://schemas.microsoft.com/office/drawing/2014/chart" uri="{C3380CC4-5D6E-409C-BE32-E72D297353CC}">
                <c16:uniqueId val="{00000000-2D44-4549-B62D-00F7A0EEE045}"/>
              </c:ext>
            </c:extLst>
          </c:dPt>
          <c:dPt>
            <c:idx val="5"/>
            <c:invertIfNegative val="0"/>
            <c:bubble3D val="0"/>
            <c:spPr>
              <a:solidFill>
                <a:schemeClr val="accent4"/>
              </a:solidFill>
            </c:spPr>
            <c:extLst>
              <c:ext xmlns:c16="http://schemas.microsoft.com/office/drawing/2014/chart" uri="{C3380CC4-5D6E-409C-BE32-E72D297353CC}">
                <c16:uniqueId val="{00000002-2D44-4549-B62D-00F7A0EEE045}"/>
              </c:ext>
            </c:extLst>
          </c:dPt>
          <c:dLbls>
            <c:dLbl>
              <c:idx val="0"/>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r>
                      <a:rPr lang="en-US" sz="1800" b="0" i="0" baseline="0" dirty="0" smtClean="0">
                        <a:effectLst/>
                      </a:rPr>
                      <a:t>Rates Not Reportable</a:t>
                    </a:r>
                    <a:endParaRPr lang="en-US" dirty="0" smtClean="0">
                      <a:effectLst/>
                    </a:endParaRPr>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44-4549-B62D-00F7A0EEE04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Age 18-24</c:v>
                </c:pt>
                <c:pt idx="1">
                  <c:v>Age 25-34</c:v>
                </c:pt>
                <c:pt idx="2">
                  <c:v>Age 35-44</c:v>
                </c:pt>
                <c:pt idx="3">
                  <c:v>Age 45-54</c:v>
                </c:pt>
                <c:pt idx="4">
                  <c:v>Age 55-64</c:v>
                </c:pt>
                <c:pt idx="5">
                  <c:v>Virginia Total</c:v>
                </c:pt>
              </c:strCache>
            </c:strRef>
          </c:cat>
          <c:val>
            <c:numRef>
              <c:f>Sheet1!$B$2:$B$7</c:f>
              <c:numCache>
                <c:formatCode>0.00</c:formatCode>
                <c:ptCount val="6"/>
                <c:pt idx="0">
                  <c:v>0</c:v>
                </c:pt>
                <c:pt idx="1">
                  <c:v>6.73</c:v>
                </c:pt>
                <c:pt idx="2">
                  <c:v>9.56</c:v>
                </c:pt>
                <c:pt idx="3">
                  <c:v>10.11</c:v>
                </c:pt>
                <c:pt idx="4">
                  <c:v>8.76</c:v>
                </c:pt>
                <c:pt idx="5">
                  <c:v>9.07</c:v>
                </c:pt>
              </c:numCache>
            </c:numRef>
          </c:val>
          <c:extLst>
            <c:ext xmlns:c16="http://schemas.microsoft.com/office/drawing/2014/chart" uri="{C3380CC4-5D6E-409C-BE32-E72D297353CC}">
              <c16:uniqueId val="{00000004-2D44-4549-B62D-00F7A0EEE045}"/>
            </c:ext>
          </c:extLst>
        </c:ser>
        <c:dLbls>
          <c:dLblPos val="outEnd"/>
          <c:showLegendKey val="0"/>
          <c:showVal val="1"/>
          <c:showCatName val="0"/>
          <c:showSerName val="0"/>
          <c:showPercent val="0"/>
          <c:showBubbleSize val="0"/>
        </c:dLbls>
        <c:gapWidth val="150"/>
        <c:axId val="34814592"/>
        <c:axId val="34816384"/>
      </c:barChart>
      <c:catAx>
        <c:axId val="34814592"/>
        <c:scaling>
          <c:orientation val="minMax"/>
        </c:scaling>
        <c:delete val="0"/>
        <c:axPos val="b"/>
        <c:numFmt formatCode="General" sourceLinked="0"/>
        <c:majorTickMark val="out"/>
        <c:minorTickMark val="none"/>
        <c:tickLblPos val="nextTo"/>
        <c:crossAx val="34816384"/>
        <c:crosses val="autoZero"/>
        <c:auto val="1"/>
        <c:lblAlgn val="ctr"/>
        <c:lblOffset val="100"/>
        <c:noMultiLvlLbl val="0"/>
      </c:catAx>
      <c:valAx>
        <c:axId val="34816384"/>
        <c:scaling>
          <c:orientation val="minMax"/>
        </c:scaling>
        <c:delete val="0"/>
        <c:axPos val="l"/>
        <c:title>
          <c:tx>
            <c:rich>
              <a:bodyPr rot="-5400000" vert="horz"/>
              <a:lstStyle/>
              <a:p>
                <a:pPr>
                  <a:defRPr/>
                </a:pPr>
                <a:r>
                  <a:rPr lang="en-US" dirty="0" smtClean="0"/>
                  <a:t>Admissions per 1,000 Members</a:t>
                </a:r>
                <a:endParaRPr lang="en-US" dirty="0"/>
              </a:p>
            </c:rich>
          </c:tx>
          <c:overlay val="0"/>
        </c:title>
        <c:numFmt formatCode="0.00" sourceLinked="1"/>
        <c:majorTickMark val="out"/>
        <c:minorTickMark val="none"/>
        <c:tickLblPos val="nextTo"/>
        <c:crossAx val="34814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PQI</a:t>
            </a:r>
            <a:r>
              <a:rPr lang="en-US" baseline="0" dirty="0" smtClean="0"/>
              <a:t> #3 Measure Results by Gender </a:t>
            </a:r>
          </a:p>
          <a:p>
            <a:pPr>
              <a:defRPr/>
            </a:pPr>
            <a:r>
              <a:rPr lang="en-US" sz="1800" baseline="0" dirty="0" smtClean="0"/>
              <a:t>(Medicaid Managed Care)</a:t>
            </a:r>
            <a:endParaRPr lang="en-US" sz="1800" dirty="0"/>
          </a:p>
        </c:rich>
      </c:tx>
      <c:overlay val="0"/>
    </c:title>
    <c:autoTitleDeleted val="0"/>
    <c:plotArea>
      <c:layout>
        <c:manualLayout>
          <c:layoutTarget val="inner"/>
          <c:xMode val="edge"/>
          <c:yMode val="edge"/>
          <c:x val="0.11693457236764322"/>
          <c:y val="0.12342950211770498"/>
          <c:w val="0.86654891111584031"/>
          <c:h val="0.77329867781762363"/>
        </c:manualLayout>
      </c:layout>
      <c:barChart>
        <c:barDir val="col"/>
        <c:grouping val="clustered"/>
        <c:varyColors val="0"/>
        <c:ser>
          <c:idx val="0"/>
          <c:order val="0"/>
          <c:tx>
            <c:strRef>
              <c:f>Sheet1!$B$1</c:f>
              <c:strCache>
                <c:ptCount val="1"/>
                <c:pt idx="0">
                  <c:v>Series 1</c:v>
                </c:pt>
              </c:strCache>
            </c:strRef>
          </c:tx>
          <c:invertIfNegative val="0"/>
          <c:dPt>
            <c:idx val="2"/>
            <c:invertIfNegative val="0"/>
            <c:bubble3D val="0"/>
            <c:spPr>
              <a:solidFill>
                <a:schemeClr val="tx2">
                  <a:lumMod val="75000"/>
                </a:schemeClr>
              </a:solidFill>
            </c:spPr>
            <c:extLst>
              <c:ext xmlns:c16="http://schemas.microsoft.com/office/drawing/2014/chart" uri="{C3380CC4-5D6E-409C-BE32-E72D297353CC}">
                <c16:uniqueId val="{00000001-0ACB-49A2-B5A2-E4A38A23A64C}"/>
              </c:ext>
            </c:extLst>
          </c:dPt>
          <c:dPt>
            <c:idx val="4"/>
            <c:invertIfNegative val="0"/>
            <c:bubble3D val="0"/>
            <c:spPr>
              <a:solidFill>
                <a:schemeClr val="tx2">
                  <a:lumMod val="75000"/>
                </a:schemeClr>
              </a:solidFill>
            </c:spPr>
            <c:extLst>
              <c:ext xmlns:c16="http://schemas.microsoft.com/office/drawing/2014/chart" uri="{C3380CC4-5D6E-409C-BE32-E72D297353CC}">
                <c16:uniqueId val="{00000003-0ACB-49A2-B5A2-E4A38A23A64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Male</c:v>
                </c:pt>
                <c:pt idx="1">
                  <c:v>Female</c:v>
                </c:pt>
                <c:pt idx="2">
                  <c:v>Virginia Total</c:v>
                </c:pt>
              </c:strCache>
            </c:strRef>
          </c:cat>
          <c:val>
            <c:numRef>
              <c:f>Sheet1!$B$2:$B$4</c:f>
              <c:numCache>
                <c:formatCode>0.00</c:formatCode>
                <c:ptCount val="3"/>
                <c:pt idx="0">
                  <c:v>1.38</c:v>
                </c:pt>
                <c:pt idx="1">
                  <c:v>0.84</c:v>
                </c:pt>
                <c:pt idx="2">
                  <c:v>0.98</c:v>
                </c:pt>
              </c:numCache>
            </c:numRef>
          </c:val>
          <c:extLst>
            <c:ext xmlns:c16="http://schemas.microsoft.com/office/drawing/2014/chart" uri="{C3380CC4-5D6E-409C-BE32-E72D297353CC}">
              <c16:uniqueId val="{00000004-0ACB-49A2-B5A2-E4A38A23A64C}"/>
            </c:ext>
          </c:extLst>
        </c:ser>
        <c:dLbls>
          <c:dLblPos val="outEnd"/>
          <c:showLegendKey val="0"/>
          <c:showVal val="1"/>
          <c:showCatName val="0"/>
          <c:showSerName val="0"/>
          <c:showPercent val="0"/>
          <c:showBubbleSize val="0"/>
        </c:dLbls>
        <c:gapWidth val="150"/>
        <c:axId val="34907264"/>
        <c:axId val="34908800"/>
      </c:barChart>
      <c:catAx>
        <c:axId val="34907264"/>
        <c:scaling>
          <c:orientation val="minMax"/>
        </c:scaling>
        <c:delete val="0"/>
        <c:axPos val="b"/>
        <c:numFmt formatCode="General" sourceLinked="0"/>
        <c:majorTickMark val="out"/>
        <c:minorTickMark val="none"/>
        <c:tickLblPos val="nextTo"/>
        <c:crossAx val="34908800"/>
        <c:crosses val="autoZero"/>
        <c:auto val="1"/>
        <c:lblAlgn val="ctr"/>
        <c:lblOffset val="100"/>
        <c:noMultiLvlLbl val="0"/>
      </c:catAx>
      <c:valAx>
        <c:axId val="34908800"/>
        <c:scaling>
          <c:orientation val="minMax"/>
        </c:scaling>
        <c:delete val="0"/>
        <c:axPos val="l"/>
        <c:title>
          <c:tx>
            <c:rich>
              <a:bodyPr rot="-5400000" vert="horz"/>
              <a:lstStyle/>
              <a:p>
                <a:pPr>
                  <a:defRPr/>
                </a:pPr>
                <a:r>
                  <a:rPr lang="en-US" dirty="0" smtClean="0"/>
                  <a:t>Admissions per 1,000 Members</a:t>
                </a:r>
                <a:endParaRPr lang="en-US" dirty="0"/>
              </a:p>
            </c:rich>
          </c:tx>
          <c:overlay val="0"/>
        </c:title>
        <c:numFmt formatCode="0.00" sourceLinked="1"/>
        <c:majorTickMark val="out"/>
        <c:minorTickMark val="none"/>
        <c:tickLblPos val="nextTo"/>
        <c:txPr>
          <a:bodyPr/>
          <a:lstStyle/>
          <a:p>
            <a:pPr>
              <a:defRPr sz="1800"/>
            </a:pPr>
            <a:endParaRPr lang="en-US"/>
          </a:p>
        </c:txPr>
        <c:crossAx val="34907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a:t>PQI #3 </a:t>
            </a:r>
            <a:r>
              <a:rPr lang="en-US" dirty="0" smtClean="0"/>
              <a:t>Measure</a:t>
            </a:r>
            <a:r>
              <a:rPr lang="en-US" baseline="0" dirty="0" smtClean="0"/>
              <a:t> </a:t>
            </a:r>
            <a:r>
              <a:rPr lang="en-US" dirty="0" smtClean="0"/>
              <a:t>Results </a:t>
            </a:r>
            <a:r>
              <a:rPr lang="en-US" dirty="0"/>
              <a:t>by </a:t>
            </a:r>
            <a:r>
              <a:rPr lang="en-US" dirty="0" smtClean="0"/>
              <a:t>Gender</a:t>
            </a:r>
            <a:endParaRPr lang="en-US" dirty="0"/>
          </a:p>
          <a:p>
            <a:pPr>
              <a:defRPr/>
            </a:pPr>
            <a:r>
              <a:rPr lang="en-US" sz="1800" dirty="0"/>
              <a:t>(Medicaid Managed Care—Diabetic Population)</a:t>
            </a:r>
          </a:p>
        </c:rich>
      </c:tx>
      <c:overlay val="0"/>
    </c:title>
    <c:autoTitleDeleted val="0"/>
    <c:plotArea>
      <c:layout>
        <c:manualLayout>
          <c:layoutTarget val="inner"/>
          <c:xMode val="edge"/>
          <c:yMode val="edge"/>
          <c:x val="0.11693457236764322"/>
          <c:y val="0.12342950211770498"/>
          <c:w val="0.86654891111584031"/>
          <c:h val="0.77329867781762363"/>
        </c:manualLayout>
      </c:layout>
      <c:barChart>
        <c:barDir val="col"/>
        <c:grouping val="clustered"/>
        <c:varyColors val="0"/>
        <c:ser>
          <c:idx val="0"/>
          <c:order val="0"/>
          <c:tx>
            <c:strRef>
              <c:f>Sheet1!$B$1</c:f>
              <c:strCache>
                <c:ptCount val="1"/>
                <c:pt idx="0">
                  <c:v>Series 1</c:v>
                </c:pt>
              </c:strCache>
            </c:strRef>
          </c:tx>
          <c:spPr>
            <a:solidFill>
              <a:schemeClr val="accent4">
                <a:lumMod val="60000"/>
                <a:lumOff val="40000"/>
              </a:schemeClr>
            </a:solidFill>
          </c:spPr>
          <c:invertIfNegative val="0"/>
          <c:dPt>
            <c:idx val="2"/>
            <c:invertIfNegative val="0"/>
            <c:bubble3D val="0"/>
            <c:spPr>
              <a:solidFill>
                <a:schemeClr val="accent4">
                  <a:lumMod val="75000"/>
                </a:schemeClr>
              </a:solidFill>
            </c:spPr>
            <c:extLst>
              <c:ext xmlns:c16="http://schemas.microsoft.com/office/drawing/2014/chart" uri="{C3380CC4-5D6E-409C-BE32-E72D297353CC}">
                <c16:uniqueId val="{00000001-947A-4209-A1B1-5303DFC1EABA}"/>
              </c:ext>
            </c:extLst>
          </c:dPt>
          <c:dPt>
            <c:idx val="4"/>
            <c:invertIfNegative val="0"/>
            <c:bubble3D val="0"/>
            <c:spPr>
              <a:solidFill>
                <a:srgbClr val="C00000"/>
              </a:solidFill>
            </c:spPr>
            <c:extLst>
              <c:ext xmlns:c16="http://schemas.microsoft.com/office/drawing/2014/chart" uri="{C3380CC4-5D6E-409C-BE32-E72D297353CC}">
                <c16:uniqueId val="{00000003-947A-4209-A1B1-5303DFC1EAB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Male</c:v>
                </c:pt>
                <c:pt idx="1">
                  <c:v>Female</c:v>
                </c:pt>
                <c:pt idx="2">
                  <c:v>Virginia Total</c:v>
                </c:pt>
              </c:strCache>
            </c:strRef>
          </c:cat>
          <c:val>
            <c:numRef>
              <c:f>Sheet1!$B$2:$B$4</c:f>
              <c:numCache>
                <c:formatCode>0.00</c:formatCode>
                <c:ptCount val="3"/>
                <c:pt idx="0">
                  <c:v>11.69</c:v>
                </c:pt>
                <c:pt idx="1">
                  <c:v>7.98</c:v>
                </c:pt>
                <c:pt idx="2">
                  <c:v>9.07</c:v>
                </c:pt>
              </c:numCache>
            </c:numRef>
          </c:val>
          <c:extLst>
            <c:ext xmlns:c16="http://schemas.microsoft.com/office/drawing/2014/chart" uri="{C3380CC4-5D6E-409C-BE32-E72D297353CC}">
              <c16:uniqueId val="{00000004-947A-4209-A1B1-5303DFC1EABA}"/>
            </c:ext>
          </c:extLst>
        </c:ser>
        <c:dLbls>
          <c:dLblPos val="outEnd"/>
          <c:showLegendKey val="0"/>
          <c:showVal val="1"/>
          <c:showCatName val="0"/>
          <c:showSerName val="0"/>
          <c:showPercent val="0"/>
          <c:showBubbleSize val="0"/>
        </c:dLbls>
        <c:gapWidth val="150"/>
        <c:axId val="34949376"/>
        <c:axId val="34959360"/>
      </c:barChart>
      <c:catAx>
        <c:axId val="34949376"/>
        <c:scaling>
          <c:orientation val="minMax"/>
        </c:scaling>
        <c:delete val="0"/>
        <c:axPos val="b"/>
        <c:numFmt formatCode="General" sourceLinked="0"/>
        <c:majorTickMark val="out"/>
        <c:minorTickMark val="none"/>
        <c:tickLblPos val="nextTo"/>
        <c:crossAx val="34959360"/>
        <c:crosses val="autoZero"/>
        <c:auto val="1"/>
        <c:lblAlgn val="ctr"/>
        <c:lblOffset val="100"/>
        <c:noMultiLvlLbl val="0"/>
      </c:catAx>
      <c:valAx>
        <c:axId val="34959360"/>
        <c:scaling>
          <c:orientation val="minMax"/>
        </c:scaling>
        <c:delete val="0"/>
        <c:axPos val="l"/>
        <c:title>
          <c:tx>
            <c:rich>
              <a:bodyPr rot="-5400000" vert="horz"/>
              <a:lstStyle/>
              <a:p>
                <a:pPr>
                  <a:defRPr/>
                </a:pPr>
                <a:r>
                  <a:rPr lang="en-US" dirty="0" smtClean="0"/>
                  <a:t>Admissions per 1,000 Members</a:t>
                </a:r>
                <a:endParaRPr lang="en-US" dirty="0"/>
              </a:p>
            </c:rich>
          </c:tx>
          <c:overlay val="0"/>
        </c:title>
        <c:numFmt formatCode="0.00" sourceLinked="1"/>
        <c:majorTickMark val="out"/>
        <c:minorTickMark val="none"/>
        <c:tickLblPos val="nextTo"/>
        <c:crossAx val="34949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PQI</a:t>
            </a:r>
            <a:r>
              <a:rPr lang="en-US" baseline="0" dirty="0" smtClean="0"/>
              <a:t> #3 Measure Results by Race Category</a:t>
            </a:r>
          </a:p>
          <a:p>
            <a:pPr>
              <a:defRPr/>
            </a:pPr>
            <a:r>
              <a:rPr lang="en-US" sz="1800" baseline="0" dirty="0" smtClean="0"/>
              <a:t>(Medicaid Managed Care)</a:t>
            </a:r>
            <a:endParaRPr lang="en-US" sz="1800" dirty="0"/>
          </a:p>
        </c:rich>
      </c:tx>
      <c:overlay val="0"/>
    </c:title>
    <c:autoTitleDeleted val="0"/>
    <c:plotArea>
      <c:layout>
        <c:manualLayout>
          <c:layoutTarget val="inner"/>
          <c:xMode val="edge"/>
          <c:yMode val="edge"/>
          <c:x val="0.11693457236764322"/>
          <c:y val="0.12342950211770498"/>
          <c:w val="0.86654891111584031"/>
          <c:h val="0.77329867781762363"/>
        </c:manualLayout>
      </c:layout>
      <c:barChart>
        <c:barDir val="col"/>
        <c:grouping val="clustered"/>
        <c:varyColors val="0"/>
        <c:ser>
          <c:idx val="0"/>
          <c:order val="0"/>
          <c:tx>
            <c:strRef>
              <c:f>Sheet1!$B$1</c:f>
              <c:strCache>
                <c:ptCount val="1"/>
                <c:pt idx="0">
                  <c:v>Series 1</c:v>
                </c:pt>
              </c:strCache>
            </c:strRef>
          </c:tx>
          <c:invertIfNegative val="0"/>
          <c:dPt>
            <c:idx val="2"/>
            <c:invertIfNegative val="0"/>
            <c:bubble3D val="0"/>
            <c:spPr>
              <a:solidFill>
                <a:schemeClr val="tx2">
                  <a:lumMod val="75000"/>
                </a:schemeClr>
              </a:solidFill>
            </c:spPr>
            <c:extLst>
              <c:ext xmlns:c16="http://schemas.microsoft.com/office/drawing/2014/chart" uri="{C3380CC4-5D6E-409C-BE32-E72D297353CC}">
                <c16:uniqueId val="{00000001-3653-4542-B77E-860F790A65D3}"/>
              </c:ext>
            </c:extLst>
          </c:dPt>
          <c:dPt>
            <c:idx val="4"/>
            <c:invertIfNegative val="0"/>
            <c:bubble3D val="0"/>
            <c:spPr>
              <a:solidFill>
                <a:schemeClr val="tx2">
                  <a:lumMod val="75000"/>
                </a:schemeClr>
              </a:solidFill>
            </c:spPr>
            <c:extLst>
              <c:ext xmlns:c16="http://schemas.microsoft.com/office/drawing/2014/chart" uri="{C3380CC4-5D6E-409C-BE32-E72D297353CC}">
                <c16:uniqueId val="{00000003-3653-4542-B77E-860F790A65D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Black/African American</c:v>
                </c:pt>
                <c:pt idx="2">
                  <c:v>Virginia Total</c:v>
                </c:pt>
              </c:strCache>
            </c:strRef>
          </c:cat>
          <c:val>
            <c:numRef>
              <c:f>Sheet1!$B$2:$B$4</c:f>
              <c:numCache>
                <c:formatCode>0.00</c:formatCode>
                <c:ptCount val="3"/>
                <c:pt idx="0">
                  <c:v>0.92</c:v>
                </c:pt>
                <c:pt idx="1">
                  <c:v>1.17</c:v>
                </c:pt>
                <c:pt idx="2">
                  <c:v>0.98</c:v>
                </c:pt>
              </c:numCache>
            </c:numRef>
          </c:val>
          <c:extLst>
            <c:ext xmlns:c16="http://schemas.microsoft.com/office/drawing/2014/chart" uri="{C3380CC4-5D6E-409C-BE32-E72D297353CC}">
              <c16:uniqueId val="{00000004-3653-4542-B77E-860F790A65D3}"/>
            </c:ext>
          </c:extLst>
        </c:ser>
        <c:dLbls>
          <c:dLblPos val="outEnd"/>
          <c:showLegendKey val="0"/>
          <c:showVal val="1"/>
          <c:showCatName val="0"/>
          <c:showSerName val="0"/>
          <c:showPercent val="0"/>
          <c:showBubbleSize val="0"/>
        </c:dLbls>
        <c:gapWidth val="150"/>
        <c:axId val="35435648"/>
        <c:axId val="35437184"/>
      </c:barChart>
      <c:catAx>
        <c:axId val="35435648"/>
        <c:scaling>
          <c:orientation val="minMax"/>
        </c:scaling>
        <c:delete val="0"/>
        <c:axPos val="b"/>
        <c:numFmt formatCode="General" sourceLinked="0"/>
        <c:majorTickMark val="out"/>
        <c:minorTickMark val="none"/>
        <c:tickLblPos val="nextTo"/>
        <c:crossAx val="35437184"/>
        <c:crosses val="autoZero"/>
        <c:auto val="1"/>
        <c:lblAlgn val="ctr"/>
        <c:lblOffset val="100"/>
        <c:noMultiLvlLbl val="0"/>
      </c:catAx>
      <c:valAx>
        <c:axId val="35437184"/>
        <c:scaling>
          <c:orientation val="minMax"/>
        </c:scaling>
        <c:delete val="0"/>
        <c:axPos val="l"/>
        <c:title>
          <c:tx>
            <c:rich>
              <a:bodyPr rot="-5400000" vert="horz"/>
              <a:lstStyle/>
              <a:p>
                <a:pPr>
                  <a:defRPr/>
                </a:pPr>
                <a:r>
                  <a:rPr lang="en-US" dirty="0" smtClean="0"/>
                  <a:t>Admissions per 1,000 Members</a:t>
                </a:r>
                <a:endParaRPr lang="en-US" dirty="0"/>
              </a:p>
            </c:rich>
          </c:tx>
          <c:overlay val="0"/>
        </c:title>
        <c:numFmt formatCode="0.00" sourceLinked="1"/>
        <c:majorTickMark val="out"/>
        <c:minorTickMark val="none"/>
        <c:tickLblPos val="nextTo"/>
        <c:txPr>
          <a:bodyPr/>
          <a:lstStyle/>
          <a:p>
            <a:pPr>
              <a:defRPr sz="1800"/>
            </a:pPr>
            <a:endParaRPr lang="en-US"/>
          </a:p>
        </c:txPr>
        <c:crossAx val="35435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a:t>PQI #3 </a:t>
            </a:r>
            <a:r>
              <a:rPr lang="en-US" dirty="0" smtClean="0"/>
              <a:t>Measure</a:t>
            </a:r>
            <a:r>
              <a:rPr lang="en-US" baseline="0" dirty="0" smtClean="0"/>
              <a:t> </a:t>
            </a:r>
            <a:r>
              <a:rPr lang="en-US" dirty="0" smtClean="0"/>
              <a:t>Results </a:t>
            </a:r>
            <a:r>
              <a:rPr lang="en-US" dirty="0"/>
              <a:t>by </a:t>
            </a:r>
            <a:r>
              <a:rPr lang="en-US" dirty="0" smtClean="0"/>
              <a:t>Race Category</a:t>
            </a:r>
            <a:endParaRPr lang="en-US" dirty="0"/>
          </a:p>
          <a:p>
            <a:pPr>
              <a:defRPr/>
            </a:pPr>
            <a:r>
              <a:rPr lang="en-US" sz="1800" dirty="0"/>
              <a:t>(Medicaid Managed Care—Diabetic Population)</a:t>
            </a:r>
          </a:p>
        </c:rich>
      </c:tx>
      <c:overlay val="0"/>
    </c:title>
    <c:autoTitleDeleted val="0"/>
    <c:plotArea>
      <c:layout>
        <c:manualLayout>
          <c:layoutTarget val="inner"/>
          <c:xMode val="edge"/>
          <c:yMode val="edge"/>
          <c:x val="0.11693457236764322"/>
          <c:y val="0.12342950211770498"/>
          <c:w val="0.84702939159632085"/>
          <c:h val="0.76294604218535989"/>
        </c:manualLayout>
      </c:layout>
      <c:barChart>
        <c:barDir val="col"/>
        <c:grouping val="clustered"/>
        <c:varyColors val="0"/>
        <c:ser>
          <c:idx val="0"/>
          <c:order val="0"/>
          <c:tx>
            <c:strRef>
              <c:f>Sheet1!$B$1</c:f>
              <c:strCache>
                <c:ptCount val="1"/>
                <c:pt idx="0">
                  <c:v>Series 1</c:v>
                </c:pt>
              </c:strCache>
            </c:strRef>
          </c:tx>
          <c:spPr>
            <a:solidFill>
              <a:schemeClr val="accent4">
                <a:lumMod val="60000"/>
                <a:lumOff val="40000"/>
              </a:schemeClr>
            </a:solidFill>
          </c:spPr>
          <c:invertIfNegative val="0"/>
          <c:dPt>
            <c:idx val="2"/>
            <c:invertIfNegative val="0"/>
            <c:bubble3D val="0"/>
            <c:spPr>
              <a:solidFill>
                <a:schemeClr val="accent4">
                  <a:lumMod val="75000"/>
                </a:schemeClr>
              </a:solidFill>
            </c:spPr>
            <c:extLst>
              <c:ext xmlns:c16="http://schemas.microsoft.com/office/drawing/2014/chart" uri="{C3380CC4-5D6E-409C-BE32-E72D297353CC}">
                <c16:uniqueId val="{00000001-8393-4F1A-A1D4-28AF219B5FA8}"/>
              </c:ext>
            </c:extLst>
          </c:dPt>
          <c:dPt>
            <c:idx val="4"/>
            <c:invertIfNegative val="0"/>
            <c:bubble3D val="0"/>
            <c:spPr>
              <a:solidFill>
                <a:srgbClr val="C00000"/>
              </a:solidFill>
            </c:spPr>
            <c:extLst>
              <c:ext xmlns:c16="http://schemas.microsoft.com/office/drawing/2014/chart" uri="{C3380CC4-5D6E-409C-BE32-E72D297353CC}">
                <c16:uniqueId val="{00000003-8393-4F1A-A1D4-28AF219B5F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Black/African American</c:v>
                </c:pt>
                <c:pt idx="2">
                  <c:v>Virginia Total</c:v>
                </c:pt>
              </c:strCache>
            </c:strRef>
          </c:cat>
          <c:val>
            <c:numRef>
              <c:f>Sheet1!$B$2:$B$4</c:f>
              <c:numCache>
                <c:formatCode>0.00</c:formatCode>
                <c:ptCount val="3"/>
                <c:pt idx="0">
                  <c:v>8.4499999999999993</c:v>
                </c:pt>
                <c:pt idx="1">
                  <c:v>10.36</c:v>
                </c:pt>
                <c:pt idx="2">
                  <c:v>9.07</c:v>
                </c:pt>
              </c:numCache>
            </c:numRef>
          </c:val>
          <c:extLst>
            <c:ext xmlns:c16="http://schemas.microsoft.com/office/drawing/2014/chart" uri="{C3380CC4-5D6E-409C-BE32-E72D297353CC}">
              <c16:uniqueId val="{00000004-8393-4F1A-A1D4-28AF219B5FA8}"/>
            </c:ext>
          </c:extLst>
        </c:ser>
        <c:dLbls>
          <c:dLblPos val="outEnd"/>
          <c:showLegendKey val="0"/>
          <c:showVal val="1"/>
          <c:showCatName val="0"/>
          <c:showSerName val="0"/>
          <c:showPercent val="0"/>
          <c:showBubbleSize val="0"/>
        </c:dLbls>
        <c:gapWidth val="150"/>
        <c:axId val="35379840"/>
        <c:axId val="35381632"/>
      </c:barChart>
      <c:catAx>
        <c:axId val="35379840"/>
        <c:scaling>
          <c:orientation val="minMax"/>
        </c:scaling>
        <c:delete val="0"/>
        <c:axPos val="b"/>
        <c:numFmt formatCode="General" sourceLinked="0"/>
        <c:majorTickMark val="out"/>
        <c:minorTickMark val="none"/>
        <c:tickLblPos val="nextTo"/>
        <c:crossAx val="35381632"/>
        <c:crosses val="autoZero"/>
        <c:auto val="1"/>
        <c:lblAlgn val="ctr"/>
        <c:lblOffset val="100"/>
        <c:noMultiLvlLbl val="0"/>
      </c:catAx>
      <c:valAx>
        <c:axId val="35381632"/>
        <c:scaling>
          <c:orientation val="minMax"/>
        </c:scaling>
        <c:delete val="0"/>
        <c:axPos val="l"/>
        <c:title>
          <c:tx>
            <c:rich>
              <a:bodyPr rot="-5400000" vert="horz"/>
              <a:lstStyle/>
              <a:p>
                <a:pPr>
                  <a:defRPr/>
                </a:pPr>
                <a:r>
                  <a:rPr lang="en-US" dirty="0" smtClean="0"/>
                  <a:t>Admissions</a:t>
                </a:r>
                <a:r>
                  <a:rPr lang="en-US" baseline="0" dirty="0" smtClean="0"/>
                  <a:t> per 1,000 Members</a:t>
                </a:r>
                <a:endParaRPr lang="en-US" dirty="0"/>
              </a:p>
            </c:rich>
          </c:tx>
          <c:overlay val="0"/>
        </c:title>
        <c:numFmt formatCode="0.00" sourceLinked="1"/>
        <c:majorTickMark val="out"/>
        <c:minorTickMark val="none"/>
        <c:tickLblPos val="nextTo"/>
        <c:crossAx val="35379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85544" y="376387"/>
            <a:ext cx="3043343" cy="465455"/>
          </a:xfrm>
          <a:prstGeom prst="rect">
            <a:avLst/>
          </a:prstGeom>
        </p:spPr>
        <p:txBody>
          <a:bodyPr vert="horz" lIns="93317" tIns="46659" rIns="93317" bIns="46659" rtlCol="0"/>
          <a:lstStyle>
            <a:lvl1pPr algn="l">
              <a:defRPr sz="1300"/>
            </a:lvl1pPr>
          </a:lstStyle>
          <a:p>
            <a:pPr algn="ctr"/>
            <a:r>
              <a:rPr lang="en-US" dirty="0" smtClean="0">
                <a:latin typeface="Times New Roman" panose="02020603050405020304" pitchFamily="18" charset="0"/>
                <a:cs typeface="Times New Roman" panose="02020603050405020304" pitchFamily="18" charset="0"/>
              </a:rPr>
              <a:t>Presentation Title</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1668885" y="8576439"/>
            <a:ext cx="3682445" cy="465455"/>
          </a:xfrm>
          <a:prstGeom prst="rect">
            <a:avLst/>
          </a:prstGeom>
        </p:spPr>
        <p:txBody>
          <a:bodyPr vert="horz" lIns="93317" tIns="46659" rIns="93317" bIns="46659" rtlCol="0" anchor="b"/>
          <a:lstStyle>
            <a:lvl1pPr algn="r">
              <a:defRPr sz="1300"/>
            </a:lvl1pPr>
          </a:lstStyle>
          <a:p>
            <a:pPr algn="ctr"/>
            <a:r>
              <a:rPr lang="en-US" dirty="0" smtClean="0">
                <a:latin typeface="Times New Roman" panose="02020603050405020304" pitchFamily="18" charset="0"/>
                <a:cs typeface="Times New Roman" panose="02020603050405020304" pitchFamily="18" charset="0"/>
              </a:rPr>
              <a:t>Health Services Advisory Group, Inc.</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fld id="{C421F214-65C1-4BD1-A29A-E6049B2E585B}" type="slidenum">
              <a:rPr lang="en-US" smtClean="0">
                <a:latin typeface="Times New Roman" panose="02020603050405020304" pitchFamily="18" charset="0"/>
                <a:cs typeface="Times New Roman" panose="02020603050405020304" pitchFamily="18" charset="0"/>
              </a:rPr>
              <a:pPr algn="ctr"/>
              <a:t>‹#›</a:t>
            </a:fld>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1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0C821E7E-F56A-4A6E-8EBB-DFE43C9C1E83}" type="datetimeFigureOut">
              <a:rPr lang="en-US" smtClean="0"/>
              <a:t>3/23/2018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FB478A91-E263-46B9-A7AE-71D8ABBACD49}" type="slidenum">
              <a:rPr lang="en-US" smtClean="0"/>
              <a:t>‹#›</a:t>
            </a:fld>
            <a:endParaRPr lang="en-US"/>
          </a:p>
        </p:txBody>
      </p:sp>
    </p:spTree>
    <p:extLst>
      <p:ext uri="{BB962C8B-B14F-4D97-AF65-F5344CB8AC3E}">
        <p14:creationId xmlns:p14="http://schemas.microsoft.com/office/powerpoint/2010/main" val="10380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DMAS selected</a:t>
            </a:r>
            <a:r>
              <a:rPr lang="en-US" baseline="0" dirty="0" smtClean="0"/>
              <a:t> PQI #3 for CY 2014. Please note, historical data for Virginia are not available for this measure since this was the first year this measure was calculated as part of the EQRO contract.</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2</a:t>
            </a:fld>
            <a:endParaRPr lang="en-US"/>
          </a:p>
        </p:txBody>
      </p:sp>
    </p:spTree>
    <p:extLst>
      <p:ext uri="{BB962C8B-B14F-4D97-AF65-F5344CB8AC3E}">
        <p14:creationId xmlns:p14="http://schemas.microsoft.com/office/powerpoint/2010/main" val="429185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diabetic</a:t>
            </a:r>
            <a:r>
              <a:rPr lang="en-US" baseline="0" dirty="0" smtClean="0"/>
              <a:t> Medicaid managed care population, the 55 to 64 year olds had a lower rate of admissions due to diabetic complications than the 35 to 44 year olds, and the 45 to 54 year olds. Please note, the number of 18 to 24 year olds with a diabetic complication was less than 11; therefore, the results are not presented. However, the rate for the 18 to 24 year olds is still included in the Virginia total rate.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14</a:t>
            </a:fld>
            <a:endParaRPr lang="en-US"/>
          </a:p>
        </p:txBody>
      </p:sp>
    </p:spTree>
    <p:extLst>
      <p:ext uri="{BB962C8B-B14F-4D97-AF65-F5344CB8AC3E}">
        <p14:creationId xmlns:p14="http://schemas.microsoft.com/office/powerpoint/2010/main" val="384401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 Medicaid managed care members had higher rates of admissions</a:t>
            </a:r>
            <a:r>
              <a:rPr lang="en-US" baseline="0" dirty="0" smtClean="0"/>
              <a:t> due to </a:t>
            </a:r>
            <a:r>
              <a:rPr lang="en-US" dirty="0" smtClean="0"/>
              <a:t>diabetic complications than females.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16</a:t>
            </a:fld>
            <a:endParaRPr lang="en-US"/>
          </a:p>
        </p:txBody>
      </p:sp>
    </p:spTree>
    <p:extLst>
      <p:ext uri="{BB962C8B-B14F-4D97-AF65-F5344CB8AC3E}">
        <p14:creationId xmlns:p14="http://schemas.microsoft.com/office/powerpoint/2010/main" val="339945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a:t>
            </a:r>
            <a:r>
              <a:rPr lang="en-US" baseline="0" dirty="0" smtClean="0"/>
              <a:t> diabetics had higher rates of admissions due to diabetic complications than female diabetics.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17</a:t>
            </a:fld>
            <a:endParaRPr lang="en-US"/>
          </a:p>
        </p:txBody>
      </p:sp>
    </p:spTree>
    <p:extLst>
      <p:ext uri="{BB962C8B-B14F-4D97-AF65-F5344CB8AC3E}">
        <p14:creationId xmlns:p14="http://schemas.microsoft.com/office/powerpoint/2010/main" val="6541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Black/African</a:t>
            </a:r>
            <a:r>
              <a:rPr lang="en-US" baseline="0" dirty="0" smtClean="0"/>
              <a:t> American Medicaid managed care members had a higher rate (1.17 admissions per 1,000 Medicaid managed care members) of admissions due to diabetic complications than White managed care members (.92 admissions per 1,000 Medicaid managed care members). Although several race categories were not reported due to low numerators, the other race categories are included in the Virginia Total rate.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19</a:t>
            </a:fld>
            <a:endParaRPr lang="en-US"/>
          </a:p>
        </p:txBody>
      </p:sp>
    </p:spTree>
    <p:extLst>
      <p:ext uri="{BB962C8B-B14F-4D97-AF65-F5344CB8AC3E}">
        <p14:creationId xmlns:p14="http://schemas.microsoft.com/office/powerpoint/2010/main" val="122535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Black/African</a:t>
            </a:r>
            <a:r>
              <a:rPr lang="en-US" baseline="0" dirty="0" smtClean="0"/>
              <a:t> American Medicaid managed care members had a higher rate (10.36 admissions per 1,000 Medicaid managed care diabetic members) of admissions due to diabetic complications than White managed care members (8.45 admissions per 1,000 Medicaid managed care diabetic members). Although several race categories were not reported due to low numerators, the other race categories are included in the Virginia Total rate. </a:t>
            </a:r>
            <a:endParaRPr lang="en-US" dirty="0" smtClean="0"/>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20</a:t>
            </a:fld>
            <a:endParaRPr lang="en-US"/>
          </a:p>
        </p:txBody>
      </p:sp>
    </p:spTree>
    <p:extLst>
      <p:ext uri="{BB962C8B-B14F-4D97-AF65-F5344CB8AC3E}">
        <p14:creationId xmlns:p14="http://schemas.microsoft.com/office/powerpoint/2010/main" val="25230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HSAG followed the technical specifications</a:t>
            </a:r>
            <a:r>
              <a:rPr lang="en-US" baseline="0" dirty="0" smtClean="0"/>
              <a:t> created by AHRQ. However, DMAS limited the population to Medicaid managed care members as opposed to a general adult population in a metropolitan area or county.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3</a:t>
            </a:fld>
            <a:endParaRPr lang="en-US"/>
          </a:p>
        </p:txBody>
      </p:sp>
    </p:spTree>
    <p:extLst>
      <p:ext uri="{BB962C8B-B14F-4D97-AF65-F5344CB8AC3E}">
        <p14:creationId xmlns:p14="http://schemas.microsoft.com/office/powerpoint/2010/main" val="393701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Administrative data sources</a:t>
            </a:r>
            <a:r>
              <a:rPr lang="en-US" baseline="0" dirty="0" smtClean="0"/>
              <a:t> included </a:t>
            </a:r>
            <a:r>
              <a:rPr lang="en-US" sz="1200" kern="1200" dirty="0" smtClean="0">
                <a:solidFill>
                  <a:schemeClr val="tx1"/>
                </a:solidFill>
                <a:effectLst/>
                <a:latin typeface="+mn-lt"/>
                <a:ea typeface="+mn-ea"/>
                <a:cs typeface="+mn-cs"/>
              </a:rPr>
              <a:t>demographic, enrollment, encounter, and institutional data. In order to achieve the most appropriate and cost-effective analysis of performance measure data, HSAG provided DMAS with a data file extract request in May 2015 including the administrative data time periods, submission deadlines, and submission guidelines. HSAG requested member enrollment and demographic files, and claims and encounter data files for Medicaid managed care eligible individuals. DMAS supplied SAS data sets extracted by claims’ paid dates. The date range for the claims and encounter data (i.e., paid dates) was from January 1, 2013 – June 30, 2015. HSAG received data from DMAS</a:t>
            </a:r>
            <a:r>
              <a:rPr lang="en-US" sz="1200" kern="1200" baseline="0" dirty="0" smtClean="0">
                <a:solidFill>
                  <a:schemeClr val="tx1"/>
                </a:solidFill>
                <a:effectLst/>
                <a:latin typeface="+mn-lt"/>
                <a:ea typeface="+mn-ea"/>
                <a:cs typeface="+mn-cs"/>
              </a:rPr>
              <a:t> in July 2015. </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4</a:t>
            </a:fld>
            <a:endParaRPr lang="en-US"/>
          </a:p>
        </p:txBody>
      </p:sp>
    </p:spTree>
    <p:extLst>
      <p:ext uri="{BB962C8B-B14F-4D97-AF65-F5344CB8AC3E}">
        <p14:creationId xmlns:p14="http://schemas.microsoft.com/office/powerpoint/2010/main" val="33346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HSAG and DMAS elected to calculate the measure for two</a:t>
            </a:r>
            <a:r>
              <a:rPr lang="en-US" baseline="0" dirty="0" smtClean="0"/>
              <a:t> populations (the Medicaid managed care population and the diabetic Medicaid managed care population) in order to provide more meaningful results regarding diabetic complications. AHRQ’s measure specifications for the denominator included any adult over the age of 18. However, HSAG had limited data for members over age 65 (i.e., HSAG did not receive Medicare data). As a result, when HSAG calculated the results for all adult members, </a:t>
            </a:r>
            <a:r>
              <a:rPr lang="en-US" sz="1200" kern="1200" dirty="0" smtClean="0">
                <a:solidFill>
                  <a:schemeClr val="tx1"/>
                </a:solidFill>
                <a:effectLst/>
                <a:latin typeface="+mn-lt"/>
                <a:ea typeface="+mn-ea"/>
                <a:cs typeface="+mn-cs"/>
              </a:rPr>
              <a:t>the data for members age 65+ were artificially driving the overall age 18+ rate downward. In order to accurately present the results, HSAG and DMAS decided</a:t>
            </a:r>
            <a:r>
              <a:rPr lang="en-US" sz="1200" kern="1200" baseline="0" dirty="0" smtClean="0">
                <a:solidFill>
                  <a:schemeClr val="tx1"/>
                </a:solidFill>
                <a:effectLst/>
                <a:latin typeface="+mn-lt"/>
                <a:ea typeface="+mn-ea"/>
                <a:cs typeface="+mn-cs"/>
              </a:rPr>
              <a:t> to limit the rate calculations to members ages 18 to 65.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5</a:t>
            </a:fld>
            <a:endParaRPr lang="en-US"/>
          </a:p>
        </p:txBody>
      </p:sp>
    </p:spTree>
    <p:extLst>
      <p:ext uri="{BB962C8B-B14F-4D97-AF65-F5344CB8AC3E}">
        <p14:creationId xmlns:p14="http://schemas.microsoft.com/office/powerpoint/2010/main" val="60480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numerator was less than 11 for one geographic region (i.e., Halifax), one age stratification (i.e., 18-24), and several race categories (i.e., </a:t>
            </a:r>
            <a:r>
              <a:rPr lang="en-US" sz="1200" i="0" dirty="0" smtClean="0"/>
              <a:t>Asian, Southeast Asian/Pacific Islander, Hispanic, or More than one race/Other/Unknown). Given</a:t>
            </a:r>
            <a:r>
              <a:rPr lang="en-US" sz="1200" i="0" baseline="0" dirty="0" smtClean="0"/>
              <a:t> that the population used for the PQI 3 rate calculation was different than the intended use of the specifications, caution must be used when comparing results to benchmarks. </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6</a:t>
            </a:fld>
            <a:endParaRPr lang="en-US"/>
          </a:p>
        </p:txBody>
      </p:sp>
    </p:spTree>
    <p:extLst>
      <p:ext uri="{BB962C8B-B14F-4D97-AF65-F5344CB8AC3E}">
        <p14:creationId xmlns:p14="http://schemas.microsoft.com/office/powerpoint/2010/main" val="16606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diabetic Medicaid managed care population had a higher rate of admissions due to diabetic complications (9.07 admissions per 1,000 Medicaid managed care diabetic members) in comparison to the general Medicaid managed care population (.98 admissions per 1,000 Medicaid managed care members) in Virginia.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8</a:t>
            </a:fld>
            <a:endParaRPr lang="en-US"/>
          </a:p>
        </p:txBody>
      </p:sp>
    </p:spTree>
    <p:extLst>
      <p:ext uri="{BB962C8B-B14F-4D97-AF65-F5344CB8AC3E}">
        <p14:creationId xmlns:p14="http://schemas.microsoft.com/office/powerpoint/2010/main" val="360661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a:t>
            </a:r>
            <a:r>
              <a:rPr lang="en-US" baseline="0" dirty="0" smtClean="0"/>
              <a:t> Virginia had the highest rate of admissions due to diabetic complications with 1.36 admissions per 1,000 Medicaid managed care members, whereas Far Southwest Virginia had the lowest rate of admissions due to diabetic complications with .75 admissions per 1,000 Medicaid managed care members. Overall the rate of admissions due to diabetic complications for the Medicaid managed care members in Virginia was 0.98 admissions per 1,000 members.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10</a:t>
            </a:fld>
            <a:endParaRPr lang="en-US"/>
          </a:p>
        </p:txBody>
      </p:sp>
    </p:spTree>
    <p:extLst>
      <p:ext uri="{BB962C8B-B14F-4D97-AF65-F5344CB8AC3E}">
        <p14:creationId xmlns:p14="http://schemas.microsoft.com/office/powerpoint/2010/main" val="115444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Medicaid managed care diabetic members,</a:t>
            </a:r>
            <a:r>
              <a:rPr lang="en-US" baseline="0" dirty="0" smtClean="0"/>
              <a:t> Central Virginia had the highest rate of admissions due to diabetic complications (12.64 admissions per 1,000 Medicaid managed care diabetic members), whereas Far Southwest Virginia had the lowest rate of admissions due to diabetic complications (5.46 per 1,000 Medicaid managed care diabetic members). Overall the rate of admissions due to diabetic complications for the diabetic Medicaid managed care members in Virginia was 9.07 admissions per 1,000 members. </a:t>
            </a:r>
            <a:endParaRPr lang="en-US" dirty="0" smtClean="0"/>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11</a:t>
            </a:fld>
            <a:endParaRPr lang="en-US"/>
          </a:p>
        </p:txBody>
      </p:sp>
    </p:spTree>
    <p:extLst>
      <p:ext uri="{BB962C8B-B14F-4D97-AF65-F5344CB8AC3E}">
        <p14:creationId xmlns:p14="http://schemas.microsoft.com/office/powerpoint/2010/main" val="377752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age increases, the incidence of admissions due to diabetic complications increases for the Medicaid managed care population. Please note, the number of 18 to 24 year olds with an admission due to diabetic complications was less than 11; therefore, the results are not presented. However, the rate for the 18 to 24 year olds is still included in the Virginia total rate.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13</a:t>
            </a:fld>
            <a:endParaRPr lang="en-US"/>
          </a:p>
        </p:txBody>
      </p:sp>
    </p:spTree>
    <p:extLst>
      <p:ext uri="{BB962C8B-B14F-4D97-AF65-F5344CB8AC3E}">
        <p14:creationId xmlns:p14="http://schemas.microsoft.com/office/powerpoint/2010/main" val="317260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96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a:p>
        </p:txBody>
      </p:sp>
    </p:spTree>
    <p:extLst>
      <p:ext uri="{BB962C8B-B14F-4D97-AF65-F5344CB8AC3E}">
        <p14:creationId xmlns:p14="http://schemas.microsoft.com/office/powerpoint/2010/main" val="244958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a:p>
        </p:txBody>
      </p:sp>
    </p:spTree>
    <p:extLst>
      <p:ext uri="{BB962C8B-B14F-4D97-AF65-F5344CB8AC3E}">
        <p14:creationId xmlns:p14="http://schemas.microsoft.com/office/powerpoint/2010/main" val="34610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948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20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Autofit/>
          </a:bodyPr>
          <a:lstStyle>
            <a:lvl1pPr>
              <a:defRPr sz="2000">
                <a:solidFill>
                  <a:schemeClr val="tx1">
                    <a:lumMod val="85000"/>
                    <a:lumOff val="1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619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686800" cy="1066800"/>
          </a:xfrm>
        </p:spPr>
        <p:txBody>
          <a:bodyPr lIns="0" tIns="45720" rIns="0" anchor="ctr" anchorCtr="0">
            <a:noAutofit/>
          </a:bodyPr>
          <a:lstStyle>
            <a:lvl1pPr algn="l">
              <a:defRPr sz="3600">
                <a:solidFill>
                  <a:schemeClr val="bg2"/>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99262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223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bwMode="white">
          <a:xfrm>
            <a:off x="228600" y="0"/>
            <a:ext cx="8686800" cy="1066800"/>
          </a:xfrm>
        </p:spPr>
        <p:txBody>
          <a:bodyPr lIns="0" rIns="0" anchor="ctr" anchorCtr="0">
            <a:noAutofit/>
          </a:bodyPr>
          <a:lstStyle>
            <a:lvl1pPr algn="l">
              <a:defRPr sz="36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2281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11" name="Title 1"/>
          <p:cNvSpPr>
            <a:spLocks noGrp="1"/>
          </p:cNvSpPr>
          <p:nvPr>
            <p:ph type="title"/>
          </p:nvPr>
        </p:nvSpPr>
        <p:spPr bwMode="white">
          <a:xfrm>
            <a:off x="228600" y="0"/>
            <a:ext cx="8686800" cy="1066800"/>
          </a:xfrm>
        </p:spPr>
        <p:txBody>
          <a:bodyPr lIns="0" rIns="0" anchor="ctr" anchorCtr="0">
            <a:noAutofit/>
          </a:bodyPr>
          <a:lstStyle>
            <a:lvl1pPr algn="l">
              <a:defRPr sz="36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437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228600" y="0"/>
            <a:ext cx="8686800" cy="1066800"/>
          </a:xfrm>
        </p:spPr>
        <p:txBody>
          <a:bodyPr lIns="0" rIns="0" anchor="ctr" anchorCtr="0">
            <a:noAutofit/>
          </a:bodyPr>
          <a:lstStyle>
            <a:lvl1pPr algn="l">
              <a:defRPr sz="36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42877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4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0"/>
            <a:ext cx="3008313" cy="1676400"/>
          </a:xfrm>
        </p:spPr>
        <p:txBody>
          <a:bodyPr anchor="b">
            <a:noAutofit/>
          </a:bodyPr>
          <a:lstStyle>
            <a:lvl1pPr algn="l">
              <a:defRPr sz="3600" b="0">
                <a:solidFill>
                  <a:schemeClr val="tx1">
                    <a:lumMod val="85000"/>
                    <a:lumOff val="1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19100" y="2971800"/>
            <a:ext cx="3008313" cy="3154363"/>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16181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6132512" cy="566738"/>
          </a:xfrm>
        </p:spPr>
        <p:txBody>
          <a:bodyPr anchor="b">
            <a:noAutofit/>
          </a:bodyPr>
          <a:lstStyle>
            <a:lvl1pPr algn="l">
              <a:defRPr sz="3600" b="0">
                <a:solidFill>
                  <a:schemeClr val="tx1">
                    <a:lumMod val="85000"/>
                    <a:lumOff val="1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47056"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42256" y="5367338"/>
            <a:ext cx="6096000" cy="804862"/>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998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t>3/23/2018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t>‹#›</a:t>
            </a:fld>
            <a:endParaRPr lang="en-US"/>
          </a:p>
        </p:txBody>
      </p:sp>
    </p:spTree>
    <p:extLst>
      <p:ext uri="{BB962C8B-B14F-4D97-AF65-F5344CB8AC3E}">
        <p14:creationId xmlns:p14="http://schemas.microsoft.com/office/powerpoint/2010/main" val="112734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qualityindicators.ahrq.gov/Downloads/Modules/PQI/V50/TechSpecs/PQI_03_Diabetes_Long-term_Complications_Admission_Rat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685800"/>
          </a:xfrm>
        </p:spPr>
        <p:txBody>
          <a:bodyPr>
            <a:noAutofit/>
          </a:bodyPr>
          <a:lstStyle/>
          <a:p>
            <a:r>
              <a:rPr lang="en-US" sz="3600" dirty="0" smtClean="0"/>
              <a:t>Prevention Quality Indicators (PQI) #3:</a:t>
            </a:r>
            <a:r>
              <a:rPr lang="en-US" dirty="0" smtClean="0"/>
              <a:t> </a:t>
            </a:r>
            <a:r>
              <a:rPr lang="en-US" sz="3600" dirty="0" smtClean="0"/>
              <a:t>Diabetes Long-Term Complications Admission Rate</a:t>
            </a:r>
            <a:endParaRPr lang="en-US" sz="3600" dirty="0"/>
          </a:p>
        </p:txBody>
      </p:sp>
      <p:sp>
        <p:nvSpPr>
          <p:cNvPr id="3" name="Subtitle 2"/>
          <p:cNvSpPr>
            <a:spLocks noGrp="1"/>
          </p:cNvSpPr>
          <p:nvPr>
            <p:ph type="subTitle" idx="1"/>
          </p:nvPr>
        </p:nvSpPr>
        <p:spPr>
          <a:xfrm>
            <a:off x="685800" y="4800600"/>
            <a:ext cx="7772400" cy="1447800"/>
          </a:xfrm>
        </p:spPr>
        <p:txBody>
          <a:bodyPr/>
          <a:lstStyle/>
          <a:p>
            <a:r>
              <a:rPr lang="en-US" dirty="0" smtClean="0"/>
              <a:t>October 27</a:t>
            </a:r>
            <a:r>
              <a:rPr lang="en-US" smtClean="0"/>
              <a:t>, 2015</a:t>
            </a:r>
            <a:endParaRPr lang="en-US" dirty="0"/>
          </a:p>
        </p:txBody>
      </p:sp>
    </p:spTree>
    <p:extLst>
      <p:ext uri="{BB962C8B-B14F-4D97-AF65-F5344CB8AC3E}">
        <p14:creationId xmlns:p14="http://schemas.microsoft.com/office/powerpoint/2010/main" val="3335651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by Managed Care Geographic Region</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372" y="1727590"/>
            <a:ext cx="6934510" cy="406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76356" y="4273635"/>
            <a:ext cx="609600" cy="307777"/>
          </a:xfrm>
          <a:prstGeom prst="rect">
            <a:avLst/>
          </a:prstGeom>
          <a:noFill/>
        </p:spPr>
        <p:txBody>
          <a:bodyPr wrap="square" rtlCol="0">
            <a:spAutoFit/>
          </a:bodyPr>
          <a:lstStyle/>
          <a:p>
            <a:r>
              <a:rPr lang="en-US" sz="1400" b="1" dirty="0" smtClean="0"/>
              <a:t>1.36</a:t>
            </a:r>
            <a:endParaRPr lang="en-US" sz="1400" b="1" dirty="0"/>
          </a:p>
        </p:txBody>
      </p:sp>
      <p:sp>
        <p:nvSpPr>
          <p:cNvPr id="10" name="TextBox 9"/>
          <p:cNvSpPr txBox="1"/>
          <p:nvPr/>
        </p:nvSpPr>
        <p:spPr>
          <a:xfrm>
            <a:off x="6599208" y="4654839"/>
            <a:ext cx="609600" cy="307777"/>
          </a:xfrm>
          <a:prstGeom prst="rect">
            <a:avLst/>
          </a:prstGeom>
          <a:noFill/>
        </p:spPr>
        <p:txBody>
          <a:bodyPr wrap="square" rtlCol="0">
            <a:spAutoFit/>
          </a:bodyPr>
          <a:lstStyle/>
          <a:p>
            <a:r>
              <a:rPr lang="en-US" sz="1400" b="1" dirty="0" smtClean="0"/>
              <a:t>0.92</a:t>
            </a:r>
            <a:endParaRPr lang="en-US" sz="1400" b="1" dirty="0"/>
          </a:p>
        </p:txBody>
      </p:sp>
      <p:sp>
        <p:nvSpPr>
          <p:cNvPr id="11" name="TextBox 10"/>
          <p:cNvSpPr txBox="1"/>
          <p:nvPr/>
        </p:nvSpPr>
        <p:spPr>
          <a:xfrm>
            <a:off x="5334000" y="2509643"/>
            <a:ext cx="609600" cy="307777"/>
          </a:xfrm>
          <a:prstGeom prst="rect">
            <a:avLst/>
          </a:prstGeom>
          <a:noFill/>
        </p:spPr>
        <p:txBody>
          <a:bodyPr wrap="square" rtlCol="0">
            <a:spAutoFit/>
          </a:bodyPr>
          <a:lstStyle/>
          <a:p>
            <a:r>
              <a:rPr lang="en-US" sz="1400" b="1" dirty="0" smtClean="0"/>
              <a:t>0.93</a:t>
            </a:r>
            <a:endParaRPr lang="en-US" sz="1400" b="1" dirty="0"/>
          </a:p>
        </p:txBody>
      </p:sp>
      <p:sp>
        <p:nvSpPr>
          <p:cNvPr id="12" name="TextBox 11"/>
          <p:cNvSpPr txBox="1"/>
          <p:nvPr/>
        </p:nvSpPr>
        <p:spPr>
          <a:xfrm>
            <a:off x="4876800" y="3351206"/>
            <a:ext cx="609600" cy="307777"/>
          </a:xfrm>
          <a:prstGeom prst="rect">
            <a:avLst/>
          </a:prstGeom>
          <a:noFill/>
        </p:spPr>
        <p:txBody>
          <a:bodyPr wrap="square" rtlCol="0">
            <a:spAutoFit/>
          </a:bodyPr>
          <a:lstStyle/>
          <a:p>
            <a:r>
              <a:rPr lang="en-US" sz="1400" b="1" dirty="0" smtClean="0"/>
              <a:t>1.27</a:t>
            </a:r>
            <a:endParaRPr lang="en-US" sz="1400" b="1" dirty="0"/>
          </a:p>
        </p:txBody>
      </p:sp>
      <p:sp>
        <p:nvSpPr>
          <p:cNvPr id="13" name="TextBox 12"/>
          <p:cNvSpPr txBox="1"/>
          <p:nvPr/>
        </p:nvSpPr>
        <p:spPr>
          <a:xfrm>
            <a:off x="3810000" y="4131619"/>
            <a:ext cx="609600" cy="307777"/>
          </a:xfrm>
          <a:prstGeom prst="rect">
            <a:avLst/>
          </a:prstGeom>
          <a:noFill/>
        </p:spPr>
        <p:txBody>
          <a:bodyPr wrap="square" rtlCol="0">
            <a:spAutoFit/>
          </a:bodyPr>
          <a:lstStyle/>
          <a:p>
            <a:r>
              <a:rPr lang="en-US" sz="1400" b="1" dirty="0" smtClean="0"/>
              <a:t>0.80</a:t>
            </a:r>
            <a:endParaRPr lang="en-US" sz="1400" b="1" dirty="0"/>
          </a:p>
        </p:txBody>
      </p:sp>
      <p:sp>
        <p:nvSpPr>
          <p:cNvPr id="14" name="TextBox 13"/>
          <p:cNvSpPr txBox="1"/>
          <p:nvPr/>
        </p:nvSpPr>
        <p:spPr>
          <a:xfrm>
            <a:off x="2133600" y="4500951"/>
            <a:ext cx="609600" cy="307777"/>
          </a:xfrm>
          <a:prstGeom prst="rect">
            <a:avLst/>
          </a:prstGeom>
          <a:noFill/>
        </p:spPr>
        <p:txBody>
          <a:bodyPr wrap="square" rtlCol="0">
            <a:spAutoFit/>
          </a:bodyPr>
          <a:lstStyle/>
          <a:p>
            <a:r>
              <a:rPr lang="en-US" sz="1400" b="1" dirty="0" smtClean="0"/>
              <a:t>0.75</a:t>
            </a:r>
            <a:endParaRPr lang="en-US" sz="1400" b="1" dirty="0"/>
          </a:p>
        </p:txBody>
      </p:sp>
      <p:sp>
        <p:nvSpPr>
          <p:cNvPr id="3" name="TextBox 2"/>
          <p:cNvSpPr txBox="1"/>
          <p:nvPr/>
        </p:nvSpPr>
        <p:spPr>
          <a:xfrm>
            <a:off x="952500" y="1066800"/>
            <a:ext cx="7239000" cy="701731"/>
          </a:xfrm>
          <a:prstGeom prst="rect">
            <a:avLst/>
          </a:prstGeom>
          <a:noFill/>
        </p:spPr>
        <p:txBody>
          <a:bodyPr wrap="square" rtlCol="0">
            <a:spAutoFit/>
          </a:bodyPr>
          <a:lstStyle/>
          <a:p>
            <a:pPr algn="ctr"/>
            <a:r>
              <a:rPr lang="en-US" sz="2160" b="1" dirty="0" smtClean="0"/>
              <a:t>PQI #3 Measure Results by Managed Care Geographic Region</a:t>
            </a:r>
          </a:p>
          <a:p>
            <a:pPr algn="ctr"/>
            <a:r>
              <a:rPr lang="en-US" b="1" dirty="0" smtClean="0"/>
              <a:t>(Rates per 1,000 Medicaid Managed Care Members) </a:t>
            </a:r>
            <a:endParaRPr lang="en-US" b="1" dirty="0"/>
          </a:p>
        </p:txBody>
      </p:sp>
      <p:sp>
        <p:nvSpPr>
          <p:cNvPr id="2" name="TextBox 1"/>
          <p:cNvSpPr txBox="1"/>
          <p:nvPr/>
        </p:nvSpPr>
        <p:spPr>
          <a:xfrm>
            <a:off x="4607943" y="4439396"/>
            <a:ext cx="457200" cy="369332"/>
          </a:xfrm>
          <a:prstGeom prst="rect">
            <a:avLst/>
          </a:prstGeom>
          <a:noFill/>
        </p:spPr>
        <p:txBody>
          <a:bodyPr wrap="square" rtlCol="0">
            <a:spAutoFit/>
          </a:bodyPr>
          <a:lstStyle/>
          <a:p>
            <a:r>
              <a:rPr lang="en-US" b="1" dirty="0" smtClean="0"/>
              <a:t>—</a:t>
            </a:r>
          </a:p>
        </p:txBody>
      </p:sp>
      <p:sp>
        <p:nvSpPr>
          <p:cNvPr id="5" name="TextBox 4"/>
          <p:cNvSpPr txBox="1"/>
          <p:nvPr/>
        </p:nvSpPr>
        <p:spPr>
          <a:xfrm>
            <a:off x="968315" y="5791201"/>
            <a:ext cx="7032686" cy="253916"/>
          </a:xfrm>
          <a:prstGeom prst="rect">
            <a:avLst/>
          </a:prstGeom>
          <a:noFill/>
        </p:spPr>
        <p:txBody>
          <a:bodyPr wrap="square" rtlCol="0">
            <a:spAutoFit/>
          </a:bodyPr>
          <a:lstStyle/>
          <a:p>
            <a:r>
              <a:rPr lang="en-US" sz="1050" dirty="0" smtClean="0"/>
              <a:t>— Indicates too few members were in the numerator to be reported for this region. </a:t>
            </a:r>
            <a:endParaRPr lang="en-US" dirty="0"/>
          </a:p>
        </p:txBody>
      </p:sp>
    </p:spTree>
    <p:extLst>
      <p:ext uri="{BB962C8B-B14F-4D97-AF65-F5344CB8AC3E}">
        <p14:creationId xmlns:p14="http://schemas.microsoft.com/office/powerpoint/2010/main" val="364723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by Managed Care Geographic </a:t>
            </a:r>
            <a:r>
              <a:rPr lang="en-US" dirty="0" smtClean="0"/>
              <a:t>Region (Cont’d)</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9428" y="1749623"/>
            <a:ext cx="6904778" cy="4041577"/>
          </a:xfrm>
        </p:spPr>
      </p:pic>
      <p:sp>
        <p:nvSpPr>
          <p:cNvPr id="5" name="TextBox 4"/>
          <p:cNvSpPr txBox="1"/>
          <p:nvPr/>
        </p:nvSpPr>
        <p:spPr>
          <a:xfrm>
            <a:off x="5562600" y="4101941"/>
            <a:ext cx="685800" cy="307777"/>
          </a:xfrm>
          <a:prstGeom prst="rect">
            <a:avLst/>
          </a:prstGeom>
          <a:noFill/>
        </p:spPr>
        <p:txBody>
          <a:bodyPr wrap="square" rtlCol="0">
            <a:spAutoFit/>
          </a:bodyPr>
          <a:lstStyle/>
          <a:p>
            <a:r>
              <a:rPr lang="en-US" sz="1400" b="1" dirty="0" smtClean="0"/>
              <a:t>12.64</a:t>
            </a:r>
            <a:endParaRPr lang="en-US" sz="1400" b="1" dirty="0"/>
          </a:p>
        </p:txBody>
      </p:sp>
      <p:sp>
        <p:nvSpPr>
          <p:cNvPr id="8" name="TextBox 7"/>
          <p:cNvSpPr txBox="1"/>
          <p:nvPr/>
        </p:nvSpPr>
        <p:spPr>
          <a:xfrm>
            <a:off x="6629400" y="4722328"/>
            <a:ext cx="685800" cy="307777"/>
          </a:xfrm>
          <a:prstGeom prst="rect">
            <a:avLst/>
          </a:prstGeom>
          <a:noFill/>
        </p:spPr>
        <p:txBody>
          <a:bodyPr wrap="square" rtlCol="0">
            <a:spAutoFit/>
          </a:bodyPr>
          <a:lstStyle/>
          <a:p>
            <a:r>
              <a:rPr lang="en-US" sz="1400" b="1" dirty="0" smtClean="0"/>
              <a:t>9.26</a:t>
            </a:r>
            <a:endParaRPr lang="en-US" sz="1400" b="1" dirty="0"/>
          </a:p>
        </p:txBody>
      </p:sp>
      <p:sp>
        <p:nvSpPr>
          <p:cNvPr id="11" name="TextBox 10"/>
          <p:cNvSpPr txBox="1"/>
          <p:nvPr/>
        </p:nvSpPr>
        <p:spPr>
          <a:xfrm>
            <a:off x="5334000" y="2587823"/>
            <a:ext cx="685800" cy="307777"/>
          </a:xfrm>
          <a:prstGeom prst="rect">
            <a:avLst/>
          </a:prstGeom>
          <a:noFill/>
        </p:spPr>
        <p:txBody>
          <a:bodyPr wrap="square" rtlCol="0">
            <a:spAutoFit/>
          </a:bodyPr>
          <a:lstStyle/>
          <a:p>
            <a:r>
              <a:rPr lang="en-US" sz="1400" b="1" dirty="0" smtClean="0"/>
              <a:t>8.11</a:t>
            </a:r>
            <a:endParaRPr lang="en-US" sz="1400" b="1" dirty="0"/>
          </a:p>
        </p:txBody>
      </p:sp>
      <p:sp>
        <p:nvSpPr>
          <p:cNvPr id="12" name="TextBox 11"/>
          <p:cNvSpPr txBox="1"/>
          <p:nvPr/>
        </p:nvSpPr>
        <p:spPr>
          <a:xfrm>
            <a:off x="4778829" y="3316665"/>
            <a:ext cx="685800" cy="307777"/>
          </a:xfrm>
          <a:prstGeom prst="rect">
            <a:avLst/>
          </a:prstGeom>
          <a:noFill/>
        </p:spPr>
        <p:txBody>
          <a:bodyPr wrap="square" rtlCol="0">
            <a:spAutoFit/>
          </a:bodyPr>
          <a:lstStyle/>
          <a:p>
            <a:r>
              <a:rPr lang="en-US" sz="1400" b="1" dirty="0" smtClean="0"/>
              <a:t>12.00</a:t>
            </a:r>
            <a:endParaRPr lang="en-US" sz="1400" b="1" dirty="0"/>
          </a:p>
        </p:txBody>
      </p:sp>
      <p:sp>
        <p:nvSpPr>
          <p:cNvPr id="13" name="TextBox 12"/>
          <p:cNvSpPr txBox="1"/>
          <p:nvPr/>
        </p:nvSpPr>
        <p:spPr>
          <a:xfrm>
            <a:off x="3733800" y="4191000"/>
            <a:ext cx="685800" cy="307777"/>
          </a:xfrm>
          <a:prstGeom prst="rect">
            <a:avLst/>
          </a:prstGeom>
          <a:noFill/>
        </p:spPr>
        <p:txBody>
          <a:bodyPr wrap="square" rtlCol="0">
            <a:spAutoFit/>
          </a:bodyPr>
          <a:lstStyle/>
          <a:p>
            <a:r>
              <a:rPr lang="en-US" sz="1400" b="1" dirty="0" smtClean="0"/>
              <a:t>8.76</a:t>
            </a:r>
            <a:endParaRPr lang="en-US" sz="1400" b="1" dirty="0"/>
          </a:p>
        </p:txBody>
      </p:sp>
      <p:sp>
        <p:nvSpPr>
          <p:cNvPr id="14" name="TextBox 13"/>
          <p:cNvSpPr txBox="1"/>
          <p:nvPr/>
        </p:nvSpPr>
        <p:spPr>
          <a:xfrm>
            <a:off x="2133600" y="4563607"/>
            <a:ext cx="685800" cy="307777"/>
          </a:xfrm>
          <a:prstGeom prst="rect">
            <a:avLst/>
          </a:prstGeom>
          <a:noFill/>
        </p:spPr>
        <p:txBody>
          <a:bodyPr wrap="square" rtlCol="0">
            <a:spAutoFit/>
          </a:bodyPr>
          <a:lstStyle/>
          <a:p>
            <a:r>
              <a:rPr lang="en-US" sz="1400" b="1" dirty="0" smtClean="0"/>
              <a:t>5.46</a:t>
            </a:r>
            <a:endParaRPr lang="en-US" sz="1400" b="1" dirty="0"/>
          </a:p>
        </p:txBody>
      </p:sp>
      <p:sp>
        <p:nvSpPr>
          <p:cNvPr id="10" name="TextBox 9"/>
          <p:cNvSpPr txBox="1"/>
          <p:nvPr/>
        </p:nvSpPr>
        <p:spPr>
          <a:xfrm>
            <a:off x="952500" y="1066800"/>
            <a:ext cx="7239000" cy="701731"/>
          </a:xfrm>
          <a:prstGeom prst="rect">
            <a:avLst/>
          </a:prstGeom>
          <a:noFill/>
        </p:spPr>
        <p:txBody>
          <a:bodyPr wrap="square" rtlCol="0">
            <a:spAutoFit/>
          </a:bodyPr>
          <a:lstStyle/>
          <a:p>
            <a:pPr algn="ctr"/>
            <a:r>
              <a:rPr lang="en-US" sz="2160" b="1" dirty="0" smtClean="0"/>
              <a:t>PQI #3 Measure Results by Managed Care Geographic Region</a:t>
            </a:r>
          </a:p>
          <a:p>
            <a:pPr algn="ctr"/>
            <a:r>
              <a:rPr lang="en-US" b="1" dirty="0" smtClean="0"/>
              <a:t>(Rates per 1,000 Medicaid Managed Care Diabetic Members) </a:t>
            </a:r>
            <a:endParaRPr lang="en-US" b="1" dirty="0"/>
          </a:p>
        </p:txBody>
      </p:sp>
      <p:sp>
        <p:nvSpPr>
          <p:cNvPr id="15" name="TextBox 14"/>
          <p:cNvSpPr txBox="1"/>
          <p:nvPr/>
        </p:nvSpPr>
        <p:spPr>
          <a:xfrm>
            <a:off x="4550229" y="4524722"/>
            <a:ext cx="457200" cy="369332"/>
          </a:xfrm>
          <a:prstGeom prst="rect">
            <a:avLst/>
          </a:prstGeom>
          <a:noFill/>
        </p:spPr>
        <p:txBody>
          <a:bodyPr wrap="square" rtlCol="0">
            <a:spAutoFit/>
          </a:bodyPr>
          <a:lstStyle/>
          <a:p>
            <a:r>
              <a:rPr lang="en-US" b="1" dirty="0" smtClean="0"/>
              <a:t>—</a:t>
            </a:r>
          </a:p>
        </p:txBody>
      </p:sp>
      <p:sp>
        <p:nvSpPr>
          <p:cNvPr id="2" name="Rectangle 1"/>
          <p:cNvSpPr/>
          <p:nvPr/>
        </p:nvSpPr>
        <p:spPr>
          <a:xfrm>
            <a:off x="985568" y="5791200"/>
            <a:ext cx="7234687" cy="253916"/>
          </a:xfrm>
          <a:prstGeom prst="rect">
            <a:avLst/>
          </a:prstGeom>
        </p:spPr>
        <p:txBody>
          <a:bodyPr wrap="square">
            <a:spAutoFit/>
          </a:bodyPr>
          <a:lstStyle/>
          <a:p>
            <a:r>
              <a:rPr lang="en-US" sz="1050" dirty="0"/>
              <a:t>— Indicates too few members were in the numerator to be </a:t>
            </a:r>
            <a:r>
              <a:rPr lang="en-US" sz="1050" dirty="0" smtClean="0"/>
              <a:t>reported for this region.</a:t>
            </a:r>
            <a:endParaRPr lang="en-US" sz="1050" dirty="0"/>
          </a:p>
        </p:txBody>
      </p:sp>
    </p:spTree>
    <p:extLst>
      <p:ext uri="{BB962C8B-B14F-4D97-AF65-F5344CB8AC3E}">
        <p14:creationId xmlns:p14="http://schemas.microsoft.com/office/powerpoint/2010/main" val="202227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971800"/>
            <a:ext cx="7772400" cy="762000"/>
          </a:xfrm>
        </p:spPr>
        <p:txBody>
          <a:bodyPr/>
          <a:lstStyle/>
          <a:p>
            <a:r>
              <a:rPr lang="en-US" dirty="0" smtClean="0"/>
              <a:t>Results by Age Group</a:t>
            </a:r>
            <a:endParaRPr lang="en-US" dirty="0"/>
          </a:p>
        </p:txBody>
      </p:sp>
      <p:sp>
        <p:nvSpPr>
          <p:cNvPr id="4" name="Slide Number Placeholder 3"/>
          <p:cNvSpPr>
            <a:spLocks noGrp="1"/>
          </p:cNvSpPr>
          <p:nvPr>
            <p:ph type="sldNum" sz="quarter" idx="4294967295"/>
          </p:nvPr>
        </p:nvSpPr>
        <p:spPr>
          <a:xfrm>
            <a:off x="0" y="6248400"/>
            <a:ext cx="762000" cy="533400"/>
          </a:xfrm>
        </p:spPr>
        <p:txBody>
          <a:bodyPr/>
          <a:lstStyle/>
          <a:p>
            <a:fld id="{F1932CD8-2456-4537-B600-04522923C878}" type="slidenum">
              <a:rPr lang="en-US" smtClean="0"/>
              <a:pPr/>
              <a:t>12</a:t>
            </a:fld>
            <a:endParaRPr lang="en-US" dirty="0"/>
          </a:p>
        </p:txBody>
      </p:sp>
    </p:spTree>
    <p:extLst>
      <p:ext uri="{BB962C8B-B14F-4D97-AF65-F5344CB8AC3E}">
        <p14:creationId xmlns:p14="http://schemas.microsoft.com/office/powerpoint/2010/main" val="130383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by Age Group</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352147"/>
              </p:ext>
            </p:extLst>
          </p:nvPr>
        </p:nvGraphicFramePr>
        <p:xfrm>
          <a:off x="228600" y="1219200"/>
          <a:ext cx="84582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061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by Age </a:t>
            </a:r>
            <a:r>
              <a:rPr lang="en-US" dirty="0" smtClean="0"/>
              <a:t>Group (Cont’d)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434794"/>
              </p:ext>
            </p:extLst>
          </p:nvPr>
        </p:nvGraphicFramePr>
        <p:xfrm>
          <a:off x="228600" y="1219200"/>
          <a:ext cx="84582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947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Results by Gender</a:t>
            </a:r>
            <a:endParaRPr lang="en-US" dirty="0"/>
          </a:p>
        </p:txBody>
      </p:sp>
      <p:sp>
        <p:nvSpPr>
          <p:cNvPr id="4" name="Slide Number Placeholder 3"/>
          <p:cNvSpPr>
            <a:spLocks noGrp="1"/>
          </p:cNvSpPr>
          <p:nvPr>
            <p:ph type="sldNum" sz="quarter" idx="4294967295"/>
          </p:nvPr>
        </p:nvSpPr>
        <p:spPr>
          <a:xfrm>
            <a:off x="0" y="6248400"/>
            <a:ext cx="762000" cy="533400"/>
          </a:xfrm>
        </p:spPr>
        <p:txBody>
          <a:bodyPr/>
          <a:lstStyle/>
          <a:p>
            <a:fld id="{F1932CD8-2456-4537-B600-04522923C878}" type="slidenum">
              <a:rPr lang="en-US" smtClean="0"/>
              <a:pPr/>
              <a:t>15</a:t>
            </a:fld>
            <a:endParaRPr lang="en-US" dirty="0"/>
          </a:p>
        </p:txBody>
      </p:sp>
    </p:spTree>
    <p:extLst>
      <p:ext uri="{BB962C8B-B14F-4D97-AF65-F5344CB8AC3E}">
        <p14:creationId xmlns:p14="http://schemas.microsoft.com/office/powerpoint/2010/main" val="3512210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by </a:t>
            </a:r>
            <a:r>
              <a:rPr lang="en-US" dirty="0" smtClean="0"/>
              <a:t>Gender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1604195"/>
              </p:ext>
            </p:extLst>
          </p:nvPr>
        </p:nvGraphicFramePr>
        <p:xfrm>
          <a:off x="228600" y="1219200"/>
          <a:ext cx="84582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571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by </a:t>
            </a:r>
            <a:r>
              <a:rPr lang="en-US" dirty="0" smtClean="0"/>
              <a:t>Gender (Cont’d)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0396681"/>
              </p:ext>
            </p:extLst>
          </p:nvPr>
        </p:nvGraphicFramePr>
        <p:xfrm>
          <a:off x="228600" y="1219200"/>
          <a:ext cx="84582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092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Results by Race Category</a:t>
            </a:r>
            <a:endParaRPr lang="en-US" dirty="0"/>
          </a:p>
        </p:txBody>
      </p:sp>
      <p:sp>
        <p:nvSpPr>
          <p:cNvPr id="4" name="Slide Number Placeholder 3"/>
          <p:cNvSpPr>
            <a:spLocks noGrp="1"/>
          </p:cNvSpPr>
          <p:nvPr>
            <p:ph type="sldNum" sz="quarter" idx="4294967295"/>
          </p:nvPr>
        </p:nvSpPr>
        <p:spPr>
          <a:xfrm>
            <a:off x="0" y="6248400"/>
            <a:ext cx="762000" cy="533400"/>
          </a:xfrm>
        </p:spPr>
        <p:txBody>
          <a:bodyPr/>
          <a:lstStyle/>
          <a:p>
            <a:fld id="{F1932CD8-2456-4537-B600-04522923C878}" type="slidenum">
              <a:rPr lang="en-US" smtClean="0"/>
              <a:pPr/>
              <a:t>18</a:t>
            </a:fld>
            <a:endParaRPr lang="en-US" dirty="0"/>
          </a:p>
        </p:txBody>
      </p:sp>
    </p:spTree>
    <p:extLst>
      <p:ext uri="{BB962C8B-B14F-4D97-AF65-F5344CB8AC3E}">
        <p14:creationId xmlns:p14="http://schemas.microsoft.com/office/powerpoint/2010/main" val="775441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by </a:t>
            </a:r>
            <a:r>
              <a:rPr lang="en-US" dirty="0" smtClean="0"/>
              <a:t>Race Category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0656084"/>
              </p:ext>
            </p:extLst>
          </p:nvPr>
        </p:nvGraphicFramePr>
        <p:xfrm>
          <a:off x="235789" y="1140767"/>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3400" y="5715000"/>
            <a:ext cx="8153400" cy="461665"/>
          </a:xfrm>
          <a:prstGeom prst="rect">
            <a:avLst/>
          </a:prstGeom>
          <a:noFill/>
        </p:spPr>
        <p:txBody>
          <a:bodyPr wrap="square" rtlCol="0">
            <a:spAutoFit/>
          </a:bodyPr>
          <a:lstStyle/>
          <a:p>
            <a:r>
              <a:rPr lang="en-US" sz="1200" i="1" dirty="0" smtClean="0"/>
              <a:t>*Due to small numerators (i.e., less than 11), the following race categories were not reported: Asian, Southeast Asian/Pacific Islander, Hispanic, or More than one race/Other/Unknown.  </a:t>
            </a:r>
            <a:endParaRPr lang="en-US" sz="1200" i="1" dirty="0"/>
          </a:p>
        </p:txBody>
      </p:sp>
    </p:spTree>
    <p:extLst>
      <p:ext uri="{BB962C8B-B14F-4D97-AF65-F5344CB8AC3E}">
        <p14:creationId xmlns:p14="http://schemas.microsoft.com/office/powerpoint/2010/main" val="185790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Overview</a:t>
            </a:r>
            <a:endParaRPr lang="en-US" dirty="0"/>
          </a:p>
        </p:txBody>
      </p:sp>
      <p:sp>
        <p:nvSpPr>
          <p:cNvPr id="3" name="Content Placeholder 2"/>
          <p:cNvSpPr>
            <a:spLocks noGrp="1"/>
          </p:cNvSpPr>
          <p:nvPr>
            <p:ph idx="1"/>
          </p:nvPr>
        </p:nvSpPr>
        <p:spPr>
          <a:xfrm>
            <a:off x="457200" y="1219201"/>
            <a:ext cx="8229600" cy="4419600"/>
          </a:xfrm>
        </p:spPr>
        <p:txBody>
          <a:bodyPr>
            <a:normAutofit fontScale="92500" lnSpcReduction="10000"/>
          </a:bodyPr>
          <a:lstStyle/>
          <a:p>
            <a:r>
              <a:rPr lang="en-US" dirty="0" smtClean="0"/>
              <a:t>Virginia Department of Medical Assistance Services (DMAS) contracted with Health Services Advisory Group, Inc. (HSAG) to calculate the following performance measure:</a:t>
            </a:r>
          </a:p>
          <a:p>
            <a:pPr lvl="1"/>
            <a:r>
              <a:rPr lang="en-US" dirty="0" smtClean="0"/>
              <a:t>Prevention Quality Indicators (PQI) #3: Diabetes Long-Term Complications Admission Rate (NQF #274)</a:t>
            </a:r>
            <a:endParaRPr lang="en-US" baseline="30000" dirty="0" smtClean="0"/>
          </a:p>
          <a:p>
            <a:r>
              <a:rPr lang="en-US" dirty="0" smtClean="0"/>
              <a:t>Measurement period: January 1 – December 31, 2014</a:t>
            </a:r>
          </a:p>
          <a:p>
            <a:pPr lvl="1"/>
            <a:r>
              <a:rPr lang="en-US" dirty="0"/>
              <a:t>Claims with a first date of service from January 1, 2014 to December 31, 2014 </a:t>
            </a:r>
            <a:r>
              <a:rPr lang="en-US" dirty="0" smtClean="0"/>
              <a:t>were included.</a:t>
            </a:r>
            <a:endParaRPr lang="en-US" dirty="0"/>
          </a:p>
          <a:p>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2</a:t>
            </a:fld>
            <a:endParaRPr lang="en-US" dirty="0"/>
          </a:p>
        </p:txBody>
      </p:sp>
    </p:spTree>
    <p:extLst>
      <p:ext uri="{BB962C8B-B14F-4D97-AF65-F5344CB8AC3E}">
        <p14:creationId xmlns:p14="http://schemas.microsoft.com/office/powerpoint/2010/main" val="2158018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by Race </a:t>
            </a:r>
            <a:r>
              <a:rPr lang="en-US" dirty="0" smtClean="0"/>
              <a:t>Category (Cont’d)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26987973"/>
              </p:ext>
            </p:extLst>
          </p:nvPr>
        </p:nvGraphicFramePr>
        <p:xfrm>
          <a:off x="457200" y="1066800"/>
          <a:ext cx="83058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5715000"/>
            <a:ext cx="8153400" cy="461665"/>
          </a:xfrm>
          <a:prstGeom prst="rect">
            <a:avLst/>
          </a:prstGeom>
          <a:noFill/>
        </p:spPr>
        <p:txBody>
          <a:bodyPr wrap="square" rtlCol="0">
            <a:spAutoFit/>
          </a:bodyPr>
          <a:lstStyle/>
          <a:p>
            <a:r>
              <a:rPr lang="en-US" sz="1200" i="1" dirty="0" smtClean="0"/>
              <a:t>*Due to small numerators (i.e., less than 11), the following race categories were not reported: Asian, Southeast Asian/Pacific Islander, Hispanic, or More than one race/Other/Unknown.  </a:t>
            </a:r>
            <a:endParaRPr lang="en-US" sz="1200" i="1" dirty="0"/>
          </a:p>
        </p:txBody>
      </p:sp>
    </p:spTree>
    <p:extLst>
      <p:ext uri="{BB962C8B-B14F-4D97-AF65-F5344CB8AC3E}">
        <p14:creationId xmlns:p14="http://schemas.microsoft.com/office/powerpoint/2010/main" val="2588528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630721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267200"/>
            <a:ext cx="6400800" cy="1371600"/>
          </a:xfrm>
        </p:spPr>
        <p:txBody>
          <a:bodyPr>
            <a:normAutofit/>
          </a:bodyPr>
          <a:lstStyle/>
          <a:p>
            <a:r>
              <a:rPr lang="en-US" sz="3600" dirty="0" smtClean="0"/>
              <a:t>Thank you!</a:t>
            </a:r>
            <a:endParaRPr lang="en-US" sz="3600" dirty="0"/>
          </a:p>
        </p:txBody>
      </p:sp>
    </p:spTree>
    <p:extLst>
      <p:ext uri="{BB962C8B-B14F-4D97-AF65-F5344CB8AC3E}">
        <p14:creationId xmlns:p14="http://schemas.microsoft.com/office/powerpoint/2010/main" val="3916179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Performance Measure</a:t>
            </a:r>
            <a:endParaRPr lang="en-US" dirty="0"/>
          </a:p>
        </p:txBody>
      </p:sp>
      <p:sp>
        <p:nvSpPr>
          <p:cNvPr id="3" name="Content Placeholder 2"/>
          <p:cNvSpPr>
            <a:spLocks noGrp="1"/>
          </p:cNvSpPr>
          <p:nvPr>
            <p:ph idx="1"/>
          </p:nvPr>
        </p:nvSpPr>
        <p:spPr>
          <a:xfrm>
            <a:off x="457200" y="1219201"/>
            <a:ext cx="8229600" cy="4038600"/>
          </a:xfrm>
        </p:spPr>
        <p:txBody>
          <a:bodyPr>
            <a:normAutofit/>
          </a:bodyPr>
          <a:lstStyle/>
          <a:p>
            <a:r>
              <a:rPr lang="en-US" sz="2400" dirty="0" smtClean="0"/>
              <a:t>PQI </a:t>
            </a:r>
            <a:r>
              <a:rPr lang="en-US" sz="2400" dirty="0"/>
              <a:t>#3 </a:t>
            </a:r>
            <a:r>
              <a:rPr lang="en-US" sz="2400" dirty="0" smtClean="0"/>
              <a:t>assesses the </a:t>
            </a:r>
            <a:r>
              <a:rPr lang="en-US" sz="2400" dirty="0"/>
              <a:t>number of admissions for members ages 18 years and </a:t>
            </a:r>
            <a:r>
              <a:rPr lang="en-US" sz="2400" dirty="0" smtClean="0"/>
              <a:t>older with a </a:t>
            </a:r>
            <a:r>
              <a:rPr lang="en-US" sz="2400" dirty="0"/>
              <a:t>principal diagnosis of diabetes with </a:t>
            </a:r>
            <a:r>
              <a:rPr lang="en-US" sz="2400" dirty="0" smtClean="0"/>
              <a:t>the following long-term complications:</a:t>
            </a:r>
            <a:r>
              <a:rPr lang="en-US" sz="2400" baseline="30000" dirty="0" smtClean="0"/>
              <a:t>1</a:t>
            </a:r>
            <a:endParaRPr lang="en-US" sz="2400" dirty="0" smtClean="0"/>
          </a:p>
          <a:p>
            <a:pPr lvl="1"/>
            <a:r>
              <a:rPr lang="en-US" sz="2000" dirty="0" smtClean="0"/>
              <a:t>Renal</a:t>
            </a:r>
          </a:p>
          <a:p>
            <a:pPr lvl="1"/>
            <a:r>
              <a:rPr lang="en-US" sz="2000" dirty="0" smtClean="0"/>
              <a:t>Eye</a:t>
            </a:r>
          </a:p>
          <a:p>
            <a:pPr lvl="1"/>
            <a:r>
              <a:rPr lang="en-US" sz="2000" dirty="0" smtClean="0"/>
              <a:t>Neurological</a:t>
            </a:r>
          </a:p>
          <a:p>
            <a:pPr lvl="1"/>
            <a:r>
              <a:rPr lang="en-US" sz="2000" dirty="0" smtClean="0"/>
              <a:t>Circulatory</a:t>
            </a:r>
          </a:p>
          <a:p>
            <a:pPr lvl="1"/>
            <a:r>
              <a:rPr lang="en-US" sz="2000" dirty="0" smtClean="0"/>
              <a:t>Complications not otherwise specified</a:t>
            </a:r>
          </a:p>
          <a:p>
            <a:r>
              <a:rPr lang="en-US" sz="2400" dirty="0" smtClean="0"/>
              <a:t>Excludes obstetric admissions and transfers from other institutions.</a:t>
            </a:r>
            <a:endParaRPr lang="en-US" sz="2400" dirty="0"/>
          </a:p>
          <a:p>
            <a:endParaRPr lang="en-US" sz="18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3</a:t>
            </a:fld>
            <a:endParaRPr lang="en-US" dirty="0"/>
          </a:p>
        </p:txBody>
      </p:sp>
      <p:sp>
        <p:nvSpPr>
          <p:cNvPr id="5" name="TextBox 4"/>
          <p:cNvSpPr txBox="1"/>
          <p:nvPr/>
        </p:nvSpPr>
        <p:spPr>
          <a:xfrm>
            <a:off x="228600" y="5486400"/>
            <a:ext cx="8686800" cy="600164"/>
          </a:xfrm>
          <a:prstGeom prst="rect">
            <a:avLst/>
          </a:prstGeom>
          <a:noFill/>
        </p:spPr>
        <p:txBody>
          <a:bodyPr wrap="square" rtlCol="0">
            <a:spAutoFit/>
          </a:bodyPr>
          <a:lstStyle/>
          <a:p>
            <a:pPr marL="119063" indent="-119063"/>
            <a:r>
              <a:rPr lang="en-US" sz="1100" baseline="30000" dirty="0" smtClean="0"/>
              <a:t>1</a:t>
            </a:r>
            <a:r>
              <a:rPr lang="en-US" sz="1100" dirty="0" smtClean="0"/>
              <a:t>	Agency </a:t>
            </a:r>
            <a:r>
              <a:rPr lang="en-US" sz="1100" dirty="0"/>
              <a:t>for Healthcare Quality and Research, </a:t>
            </a:r>
            <a:r>
              <a:rPr lang="en-US" sz="1100" i="1" dirty="0"/>
              <a:t>Quality Indicators</a:t>
            </a:r>
            <a:r>
              <a:rPr lang="en-US" sz="1100" i="1" baseline="30000" dirty="0"/>
              <a:t>™</a:t>
            </a:r>
            <a:r>
              <a:rPr lang="en-US" sz="1100" i="1" dirty="0"/>
              <a:t> Research Version 5.0, Prevention Quality Indicator #3, Technical Specifications, Diabetes Long-Term Complications Admission Rate</a:t>
            </a:r>
            <a:r>
              <a:rPr lang="en-US" sz="1100" dirty="0"/>
              <a:t>, March 2015, Retrieved on June </a:t>
            </a:r>
            <a:r>
              <a:rPr lang="en-US" sz="1100" dirty="0" smtClean="0"/>
              <a:t>4</a:t>
            </a:r>
            <a:r>
              <a:rPr lang="en-US" sz="1100" dirty="0"/>
              <a:t>, </a:t>
            </a:r>
            <a:r>
              <a:rPr lang="en-US" sz="1100" dirty="0" smtClean="0"/>
              <a:t>2015. </a:t>
            </a:r>
            <a:r>
              <a:rPr lang="en-US" sz="1100" u="sng" dirty="0">
                <a:hlinkClick r:id="rId3"/>
              </a:rPr>
              <a:t>http://www.qualityindicators.ahrq.gov/Downloads/Modules/PQI/V50/TechSpecs/PQI_03_Diabetes_Long-term_Complications_Admission_Rate.pdf</a:t>
            </a:r>
            <a:endParaRPr lang="en-US" sz="1100" dirty="0"/>
          </a:p>
        </p:txBody>
      </p:sp>
    </p:spTree>
    <p:extLst>
      <p:ext uri="{BB962C8B-B14F-4D97-AF65-F5344CB8AC3E}">
        <p14:creationId xmlns:p14="http://schemas.microsoft.com/office/powerpoint/2010/main" val="369085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Calculation</a:t>
            </a:r>
            <a:endParaRPr lang="en-US" dirty="0"/>
          </a:p>
        </p:txBody>
      </p:sp>
      <p:sp>
        <p:nvSpPr>
          <p:cNvPr id="3" name="Content Placeholder 2"/>
          <p:cNvSpPr>
            <a:spLocks noGrp="1"/>
          </p:cNvSpPr>
          <p:nvPr>
            <p:ph idx="1"/>
          </p:nvPr>
        </p:nvSpPr>
        <p:spPr/>
        <p:txBody>
          <a:bodyPr>
            <a:noAutofit/>
          </a:bodyPr>
          <a:lstStyle/>
          <a:p>
            <a:r>
              <a:rPr lang="en-US" sz="2400" dirty="0" smtClean="0"/>
              <a:t>Administrative data sources provided by DMAS were used for the rate calculation.</a:t>
            </a:r>
          </a:p>
          <a:p>
            <a:r>
              <a:rPr lang="en-US" sz="2400" dirty="0" smtClean="0"/>
              <a:t>Rates were calculated per 1,000 members.</a:t>
            </a:r>
          </a:p>
          <a:p>
            <a:r>
              <a:rPr lang="en-US" sz="2400" dirty="0" smtClean="0"/>
              <a:t>Each member’s contribution to the denominator was weighted by the number of months the member was enrolled and met the age requirements during the measurement year.</a:t>
            </a:r>
          </a:p>
          <a:p>
            <a:pPr lvl="1"/>
            <a:r>
              <a:rPr lang="en-US" sz="2000" dirty="0" smtClean="0"/>
              <a:t>For example, a member enrolled from January – June 2014 only counted as half a member.  </a:t>
            </a:r>
          </a:p>
          <a:p>
            <a:r>
              <a:rPr lang="en-US" sz="2400" dirty="0" smtClean="0"/>
              <a:t>Age and enrollment was determined on the 15th day of each month.</a:t>
            </a:r>
          </a:p>
          <a:p>
            <a:pPr lvl="1"/>
            <a:r>
              <a:rPr lang="en-US" sz="2000" dirty="0" smtClean="0"/>
              <a:t>Age was calculated every month to ensure each member was weighted by the number of months they were enrolled and eligible.</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4</a:t>
            </a:fld>
            <a:endParaRPr lang="en-US" dirty="0"/>
          </a:p>
        </p:txBody>
      </p:sp>
    </p:spTree>
    <p:extLst>
      <p:ext uri="{BB962C8B-B14F-4D97-AF65-F5344CB8AC3E}">
        <p14:creationId xmlns:p14="http://schemas.microsoft.com/office/powerpoint/2010/main" val="119961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Calculation (Cont’d)</a:t>
            </a:r>
            <a:endParaRPr lang="en-US" dirty="0"/>
          </a:p>
        </p:txBody>
      </p:sp>
      <p:sp>
        <p:nvSpPr>
          <p:cNvPr id="3" name="Content Placeholder 2"/>
          <p:cNvSpPr>
            <a:spLocks noGrp="1"/>
          </p:cNvSpPr>
          <p:nvPr>
            <p:ph idx="1"/>
          </p:nvPr>
        </p:nvSpPr>
        <p:spPr>
          <a:xfrm>
            <a:off x="457200" y="1219201"/>
            <a:ext cx="8229600" cy="4114799"/>
          </a:xfrm>
        </p:spPr>
        <p:txBody>
          <a:bodyPr>
            <a:noAutofit/>
          </a:bodyPr>
          <a:lstStyle/>
          <a:p>
            <a:r>
              <a:rPr lang="en-US" sz="2800" dirty="0" smtClean="0"/>
              <a:t>Results were calculated for </a:t>
            </a:r>
            <a:r>
              <a:rPr lang="en-US" sz="2800" dirty="0"/>
              <a:t>the overall Medicaid managed care population and for a subset of Medicaid managed care members with diabetes.</a:t>
            </a:r>
            <a:r>
              <a:rPr lang="en-US" sz="2400" baseline="30000" dirty="0"/>
              <a:t>2</a:t>
            </a:r>
          </a:p>
          <a:p>
            <a:r>
              <a:rPr lang="en-US" sz="2800" dirty="0"/>
              <a:t>Due to limited availability of data for members over age </a:t>
            </a:r>
            <a:r>
              <a:rPr lang="en-US" sz="2800" dirty="0" smtClean="0"/>
              <a:t>65 (i.e., Medicare claims), </a:t>
            </a:r>
            <a:r>
              <a:rPr lang="en-US" sz="2800" dirty="0"/>
              <a:t>results </a:t>
            </a:r>
            <a:r>
              <a:rPr lang="en-US" sz="2800" dirty="0" smtClean="0"/>
              <a:t>presented only include members under </a:t>
            </a:r>
            <a:r>
              <a:rPr lang="en-US" sz="2800" dirty="0"/>
              <a:t>age 65.</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5</a:t>
            </a:fld>
            <a:endParaRPr lang="en-US" dirty="0"/>
          </a:p>
        </p:txBody>
      </p:sp>
      <p:sp>
        <p:nvSpPr>
          <p:cNvPr id="5" name="TextBox 4"/>
          <p:cNvSpPr txBox="1"/>
          <p:nvPr/>
        </p:nvSpPr>
        <p:spPr>
          <a:xfrm>
            <a:off x="228600" y="5486400"/>
            <a:ext cx="8686800" cy="600164"/>
          </a:xfrm>
          <a:prstGeom prst="rect">
            <a:avLst/>
          </a:prstGeom>
          <a:noFill/>
        </p:spPr>
        <p:txBody>
          <a:bodyPr wrap="square" rtlCol="0">
            <a:spAutoFit/>
          </a:bodyPr>
          <a:lstStyle/>
          <a:p>
            <a:pPr marL="119063" indent="-119063">
              <a:spcAft>
                <a:spcPts val="600"/>
              </a:spcAft>
            </a:pPr>
            <a:r>
              <a:rPr lang="en-US" sz="1100" baseline="30000" dirty="0" smtClean="0"/>
              <a:t>2	</a:t>
            </a:r>
            <a:r>
              <a:rPr lang="en-US" sz="1100" dirty="0" smtClean="0"/>
              <a:t>The </a:t>
            </a:r>
            <a:r>
              <a:rPr lang="en-US" sz="1100" dirty="0"/>
              <a:t>diabetic Medicaid managed care population was defined according to the Comprehensive Diabetes Care measure from the 2015 Health Care Effectiveness Data and Information Set (HEDIS®) Technical Specifications, Volume 2. </a:t>
            </a:r>
            <a:r>
              <a:rPr lang="en-US" sz="1100" dirty="0" smtClean="0"/>
              <a:t>HEDIS</a:t>
            </a:r>
            <a:r>
              <a:rPr lang="en-US" sz="1100" dirty="0"/>
              <a:t>® is a registered trademark of the National Committee for Quality Assurance (NCQA</a:t>
            </a:r>
            <a:r>
              <a:rPr lang="en-US" sz="1100" dirty="0" smtClean="0"/>
              <a:t>).</a:t>
            </a:r>
          </a:p>
        </p:txBody>
      </p:sp>
    </p:spTree>
    <p:extLst>
      <p:ext uri="{BB962C8B-B14F-4D97-AF65-F5344CB8AC3E}">
        <p14:creationId xmlns:p14="http://schemas.microsoft.com/office/powerpoint/2010/main" val="281697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Reviewing and Interpreting Results</a:t>
            </a:r>
            <a:endParaRPr lang="en-US" dirty="0"/>
          </a:p>
        </p:txBody>
      </p:sp>
      <p:sp>
        <p:nvSpPr>
          <p:cNvPr id="5" name="Content Placeholder 4"/>
          <p:cNvSpPr>
            <a:spLocks noGrp="1"/>
          </p:cNvSpPr>
          <p:nvPr>
            <p:ph idx="1"/>
          </p:nvPr>
        </p:nvSpPr>
        <p:spPr>
          <a:xfrm>
            <a:off x="457200" y="1219201"/>
            <a:ext cx="8229600" cy="4876799"/>
          </a:xfrm>
        </p:spPr>
        <p:txBody>
          <a:bodyPr>
            <a:normAutofit fontScale="92500" lnSpcReduction="10000"/>
          </a:bodyPr>
          <a:lstStyle/>
          <a:p>
            <a:r>
              <a:rPr lang="en-US" sz="2800" dirty="0" smtClean="0"/>
              <a:t>Measure results with numerators fewer than 11 were not presented.</a:t>
            </a:r>
          </a:p>
          <a:p>
            <a:r>
              <a:rPr lang="en-US" sz="2800" b="1" dirty="0" smtClean="0"/>
              <a:t>Caution should be used when </a:t>
            </a:r>
            <a:r>
              <a:rPr lang="en-US" sz="2800" b="1" dirty="0"/>
              <a:t>comparing </a:t>
            </a:r>
            <a:r>
              <a:rPr lang="en-US" sz="2800" b="1" dirty="0" smtClean="0"/>
              <a:t>these results </a:t>
            </a:r>
            <a:r>
              <a:rPr lang="en-US" sz="2800" b="1" dirty="0"/>
              <a:t>to </a:t>
            </a:r>
            <a:r>
              <a:rPr lang="en-US" sz="2800" b="1" dirty="0" smtClean="0"/>
              <a:t>publicly available benchmarks</a:t>
            </a:r>
            <a:r>
              <a:rPr lang="en-US" sz="2800" b="1" dirty="0"/>
              <a:t>. </a:t>
            </a:r>
          </a:p>
          <a:p>
            <a:pPr lvl="1"/>
            <a:r>
              <a:rPr lang="en-US" sz="2400" dirty="0" smtClean="0"/>
              <a:t>Benchmarks </a:t>
            </a:r>
            <a:r>
              <a:rPr lang="en-US" sz="2400" dirty="0"/>
              <a:t>released by the Agency for Healthcare Research and Quality (AHRQ) use Healthcare Cost and Utilization Project (HCUP) State Inpatient Databases (SID) </a:t>
            </a:r>
            <a:r>
              <a:rPr lang="en-US" sz="2400" dirty="0" smtClean="0"/>
              <a:t>data to </a:t>
            </a:r>
            <a:r>
              <a:rPr lang="en-US" sz="2400" dirty="0"/>
              <a:t>produce benchmarks for PQI #3 for the overall population and the diabetic population. </a:t>
            </a:r>
          </a:p>
          <a:p>
            <a:pPr lvl="2"/>
            <a:r>
              <a:rPr lang="en-US" sz="2000" dirty="0" smtClean="0"/>
              <a:t>HCUP SID data contain </a:t>
            </a:r>
            <a:r>
              <a:rPr lang="en-US" sz="2000" dirty="0"/>
              <a:t>all-payer (i.e., not limited to a Medicaid population), encounter-level </a:t>
            </a:r>
            <a:r>
              <a:rPr lang="en-US" sz="2000" dirty="0" smtClean="0"/>
              <a:t>information.</a:t>
            </a:r>
          </a:p>
          <a:p>
            <a:pPr lvl="2"/>
            <a:r>
              <a:rPr lang="en-US" sz="2000" dirty="0" smtClean="0"/>
              <a:t>HCUP SID data denominators are derived from members in the metropolitan area or county. </a:t>
            </a:r>
          </a:p>
          <a:p>
            <a:pPr lvl="2"/>
            <a:r>
              <a:rPr lang="en-US" sz="2000" dirty="0" smtClean="0"/>
              <a:t>HSAG’s results were calculated using only Medicaid data. </a:t>
            </a:r>
            <a:endParaRPr lang="en-US" sz="2000" dirty="0"/>
          </a:p>
        </p:txBody>
      </p:sp>
    </p:spTree>
    <p:extLst>
      <p:ext uri="{BB962C8B-B14F-4D97-AF65-F5344CB8AC3E}">
        <p14:creationId xmlns:p14="http://schemas.microsoft.com/office/powerpoint/2010/main" val="3034236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PQI #3 Performance Measure Results</a:t>
            </a:r>
            <a:endParaRPr lang="en-US" dirty="0"/>
          </a:p>
        </p:txBody>
      </p:sp>
      <p:sp>
        <p:nvSpPr>
          <p:cNvPr id="4" name="Slide Number Placeholder 3"/>
          <p:cNvSpPr>
            <a:spLocks noGrp="1"/>
          </p:cNvSpPr>
          <p:nvPr>
            <p:ph type="sldNum" sz="quarter" idx="4294967295"/>
          </p:nvPr>
        </p:nvSpPr>
        <p:spPr>
          <a:xfrm>
            <a:off x="0" y="6248400"/>
            <a:ext cx="762000" cy="533400"/>
          </a:xfrm>
        </p:spPr>
        <p:txBody>
          <a:bodyPr/>
          <a:lstStyle/>
          <a:p>
            <a:fld id="{F1932CD8-2456-4537-B600-04522923C878}" type="slidenum">
              <a:rPr lang="en-US" smtClean="0"/>
              <a:pPr/>
              <a:t>7</a:t>
            </a:fld>
            <a:endParaRPr lang="en-US" dirty="0"/>
          </a:p>
        </p:txBody>
      </p:sp>
    </p:spTree>
    <p:extLst>
      <p:ext uri="{BB962C8B-B14F-4D97-AF65-F5344CB8AC3E}">
        <p14:creationId xmlns:p14="http://schemas.microsoft.com/office/powerpoint/2010/main" val="1085066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Measure Results</a:t>
            </a:r>
            <a:endParaRPr lang="en-US" dirty="0"/>
          </a:p>
        </p:txBody>
      </p:sp>
      <p:sp>
        <p:nvSpPr>
          <p:cNvPr id="5" name="Content Placeholder 4"/>
          <p:cNvSpPr>
            <a:spLocks noGrp="1"/>
          </p:cNvSpPr>
          <p:nvPr>
            <p:ph idx="1"/>
          </p:nvPr>
        </p:nvSpPr>
        <p:spPr>
          <a:xfrm>
            <a:off x="457200" y="1219201"/>
            <a:ext cx="8229600" cy="4038599"/>
          </a:xfrm>
        </p:spPr>
        <p:txBody>
          <a:bodyPr>
            <a:noAutofit/>
          </a:bodyPr>
          <a:lstStyle/>
          <a:p>
            <a:r>
              <a:rPr lang="en-US" sz="2800" dirty="0" smtClean="0"/>
              <a:t>Virginia total PQI #3 measure </a:t>
            </a:r>
            <a:r>
              <a:rPr lang="en-US" sz="2800" dirty="0"/>
              <a:t>r</a:t>
            </a:r>
            <a:r>
              <a:rPr lang="en-US" sz="2800" dirty="0" smtClean="0"/>
              <a:t>esults</a:t>
            </a:r>
          </a:p>
          <a:p>
            <a:pPr lvl="1"/>
            <a:r>
              <a:rPr lang="en-US" sz="2400" dirty="0" smtClean="0"/>
              <a:t>Medicaid Managed Care: </a:t>
            </a:r>
          </a:p>
          <a:p>
            <a:pPr lvl="2"/>
            <a:r>
              <a:rPr lang="en-US" sz="2000" dirty="0" smtClean="0"/>
              <a:t>0.98 admissions per 1,000 members</a:t>
            </a:r>
          </a:p>
          <a:p>
            <a:pPr lvl="1"/>
            <a:r>
              <a:rPr lang="en-US" sz="2400" dirty="0" smtClean="0"/>
              <a:t>Medicaid Managed Care—Diabetic Population: </a:t>
            </a:r>
          </a:p>
          <a:p>
            <a:pPr lvl="2"/>
            <a:r>
              <a:rPr lang="en-US" sz="2000" dirty="0" smtClean="0"/>
              <a:t>9.07 admissions per 1,000 members with diabetes</a:t>
            </a:r>
          </a:p>
          <a:p>
            <a:r>
              <a:rPr lang="en-US" sz="2800" dirty="0" smtClean="0"/>
              <a:t>Above results were stratified by the following:</a:t>
            </a:r>
          </a:p>
          <a:p>
            <a:pPr lvl="1"/>
            <a:r>
              <a:rPr lang="en-US" sz="2400" dirty="0" smtClean="0"/>
              <a:t>Managed care geographic regions (using Federal Information Processing Standards [FIPS] codes) </a:t>
            </a:r>
            <a:endParaRPr lang="en-US" sz="2400" baseline="30000" dirty="0" smtClean="0"/>
          </a:p>
          <a:p>
            <a:pPr lvl="1"/>
            <a:r>
              <a:rPr lang="en-US" sz="2400" dirty="0" smtClean="0"/>
              <a:t>Age group</a:t>
            </a:r>
          </a:p>
          <a:p>
            <a:pPr lvl="1"/>
            <a:r>
              <a:rPr lang="en-US" sz="2400" dirty="0" smtClean="0"/>
              <a:t>Gender</a:t>
            </a:r>
          </a:p>
          <a:p>
            <a:pPr lvl="1"/>
            <a:r>
              <a:rPr lang="en-US" sz="2400" dirty="0" smtClean="0"/>
              <a:t>Race category</a:t>
            </a:r>
          </a:p>
        </p:txBody>
      </p:sp>
    </p:spTree>
    <p:extLst>
      <p:ext uri="{BB962C8B-B14F-4D97-AF65-F5344CB8AC3E}">
        <p14:creationId xmlns:p14="http://schemas.microsoft.com/office/powerpoint/2010/main" val="63326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971800"/>
            <a:ext cx="7772400" cy="1447800"/>
          </a:xfrm>
        </p:spPr>
        <p:txBody>
          <a:bodyPr/>
          <a:lstStyle/>
          <a:p>
            <a:r>
              <a:rPr lang="en-US" dirty="0" smtClean="0"/>
              <a:t>Results by Managed Care Geographic Region</a:t>
            </a:r>
            <a:endParaRPr lang="en-US" dirty="0"/>
          </a:p>
        </p:txBody>
      </p:sp>
      <p:sp>
        <p:nvSpPr>
          <p:cNvPr id="4" name="Slide Number Placeholder 3"/>
          <p:cNvSpPr>
            <a:spLocks noGrp="1"/>
          </p:cNvSpPr>
          <p:nvPr>
            <p:ph type="sldNum" sz="quarter" idx="4294967295"/>
          </p:nvPr>
        </p:nvSpPr>
        <p:spPr>
          <a:xfrm>
            <a:off x="0" y="6248400"/>
            <a:ext cx="762000" cy="533400"/>
          </a:xfrm>
        </p:spPr>
        <p:txBody>
          <a:bodyPr/>
          <a:lstStyle/>
          <a:p>
            <a:fld id="{F1932CD8-2456-4537-B600-04522923C878}" type="slidenum">
              <a:rPr lang="en-US" smtClean="0"/>
              <a:pPr/>
              <a:t>9</a:t>
            </a:fld>
            <a:endParaRPr lang="en-US" dirty="0"/>
          </a:p>
        </p:txBody>
      </p:sp>
    </p:spTree>
    <p:extLst>
      <p:ext uri="{BB962C8B-B14F-4D97-AF65-F5344CB8AC3E}">
        <p14:creationId xmlns:p14="http://schemas.microsoft.com/office/powerpoint/2010/main" val="3066356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HSAG_PPT_Template_Blocks">
  <a:themeElements>
    <a:clrScheme name="HSAG">
      <a:dk1>
        <a:sysClr val="windowText" lastClr="000000"/>
      </a:dk1>
      <a:lt1>
        <a:sysClr val="window" lastClr="FFFFFF"/>
      </a:lt1>
      <a:dk2>
        <a:srgbClr val="00549E"/>
      </a:dk2>
      <a:lt2>
        <a:srgbClr val="FFFFFF"/>
      </a:lt2>
      <a:accent1>
        <a:srgbClr val="61A2D8"/>
      </a:accent1>
      <a:accent2>
        <a:srgbClr val="F79548"/>
      </a:accent2>
      <a:accent3>
        <a:srgbClr val="50B848"/>
      </a:accent3>
      <a:accent4>
        <a:srgbClr val="C02640"/>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ABBE890E97E94AB4337D7504C903A2" ma:contentTypeVersion="19" ma:contentTypeDescription="Create a new document." ma:contentTypeScope="" ma:versionID="9ca869409e72be627ded17b42f186531">
  <xsd:schema xmlns:xsd="http://www.w3.org/2001/XMLSchema" xmlns:xs="http://www.w3.org/2001/XMLSchema" xmlns:p="http://schemas.microsoft.com/office/2006/metadata/properties" xmlns:ns2="345cdd96-4f4c-4499-88ec-a878addd2abe" xmlns:ns3="00ca7ec5-bf54-4716-ae96-f6d2d93e0af7" targetNamespace="http://schemas.microsoft.com/office/2006/metadata/properties" ma:root="true" ma:fieldsID="9d1efacdb9dfaf9eab30e6f84de9ea85" ns2:_="" ns3:_="">
    <xsd:import namespace="345cdd96-4f4c-4499-88ec-a878addd2abe"/>
    <xsd:import namespace="00ca7ec5-bf54-4716-ae96-f6d2d93e0af7"/>
    <xsd:element name="properties">
      <xsd:complexType>
        <xsd:sequence>
          <xsd:element name="documentManagement">
            <xsd:complexType>
              <xsd:all>
                <xsd:element ref="ns2:Tasks" minOccurs="0"/>
                <xsd:element ref="ns2:Subtasks" minOccurs="0"/>
                <xsd:element ref="ns2:m0f818b6235f4eebbe2ad08454ccd34f" minOccurs="0"/>
                <xsd:element ref="ns3:TaxCatchAll" minOccurs="0"/>
                <xsd:element ref="ns2:Assigned_x0020_To0" minOccurs="0"/>
                <xsd:element ref="ns2:Document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5cdd96-4f4c-4499-88ec-a878addd2abe" elementFormDefault="qualified">
    <xsd:import namespace="http://schemas.microsoft.com/office/2006/documentManagement/types"/>
    <xsd:import namespace="http://schemas.microsoft.com/office/infopath/2007/PartnerControls"/>
    <xsd:element name="Tasks" ma:index="8" nillable="true" ma:displayName="Tasks" ma:format="Dropdown" ma:internalName="Tasks">
      <xsd:simpleType>
        <xsd:restriction base="dms:Choice">
          <xsd:enumeration value="Task A - Contract Start-Up and Planning"/>
          <xsd:enumeration value="Task B - Operations Preparedness"/>
          <xsd:enumeration value="Task C.1 - Consumer Decision Support Tool"/>
          <xsd:enumeration value="Task C.2 - PIP for Commonwealth Coordinated Care (CCC)"/>
          <xsd:enumeration value="Task D.1 - CCC Annual Technical Report"/>
          <xsd:enumeration value="Task D.2 - CCC PIPs Validation"/>
          <xsd:enumeration value="Task D.4 - Comprehensive Onsite Operational Systems Review (OSR)"/>
          <xsd:enumeration value="Task D.5 - CCC EDV"/>
          <xsd:enumeration value="Task E - Validate Medicaid MCO PIPs"/>
          <xsd:enumeration value="Task F.1 - Birth Outcomes FS"/>
          <xsd:enumeration value="Task F.2 - Foster Care FS"/>
          <xsd:enumeration value="Task F.3 - HAP FS"/>
          <xsd:enumeration value="Task G.1 - Quality Measure Set Validation"/>
          <xsd:enumeration value="Task G.2 - Performance Incentive Measures Validation"/>
          <xsd:enumeration value="Task H - Independent Review of FAMIS Appeals"/>
          <xsd:enumeration value="Task I - Calculate Measure for (PQI)#3Diabetes Long-Term Complications Admission Rate"/>
          <xsd:enumeration value="Task J - Performance Measure Incentive"/>
          <xsd:enumeration value="Task L - Annual Technical Report"/>
          <xsd:enumeration value="Task M - FAMIS CAHPS Survey"/>
          <xsd:enumeration value="Task N - Encounter Data Validation"/>
        </xsd:restriction>
      </xsd:simpleType>
    </xsd:element>
    <xsd:element name="Subtasks" ma:index="9" nillable="true" ma:displayName="Subtasks" ma:format="Dropdown" ma:internalName="Subtasks">
      <xsd:simpleType>
        <xsd:restriction base="dms:Choice">
          <xsd:enumeration value="Project Management"/>
          <xsd:enumeration value="Methodology"/>
          <xsd:enumeration value="Information Packet"/>
          <xsd:enumeration value="Comprehensive Review Tools"/>
          <xsd:enumeration value="File Review Tools"/>
          <xsd:enumeration value="Data Collection"/>
          <xsd:enumeration value="Deliverables"/>
          <xsd:enumeration value="Reference"/>
        </xsd:restriction>
      </xsd:simpleType>
    </xsd:element>
    <xsd:element name="m0f818b6235f4eebbe2ad08454ccd34f" ma:index="11" nillable="true" ma:taxonomy="true" ma:internalName="m0f818b6235f4eebbe2ad08454ccd34f" ma:taxonomyFieldName="Document_x0020_Type" ma:displayName="Document Type" ma:readOnly="false" ma:default="" ma:fieldId="{60f818b6-235f-4eeb-be2a-d08454ccd34f}" ma:sspId="8a084c8a-e30c-4924-bb14-68d4c64a2dff" ma:termSetId="d4873262-94d5-4c33-952e-909b07deef6a" ma:anchorId="00000000-0000-0000-0000-000000000000" ma:open="false" ma:isKeyword="false">
      <xsd:complexType>
        <xsd:sequence>
          <xsd:element ref="pc:Terms" minOccurs="0" maxOccurs="1"/>
        </xsd:sequence>
      </xsd:complexType>
    </xsd:element>
    <xsd:element name="Assigned_x0020_To0" ma:index="13" nillable="true" ma:displayName="Assigned To" ma:list="UserInfo" ma:SearchPeopleOnly="false" ma:SharePointGroup="0"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14" nillable="true" ma:displayName="Document Status" ma:format="Dropdown" ma:internalName="Document_x0020_Status">
      <xsd:simpleType>
        <xsd:restriction base="dms:Choice">
          <xsd:enumeration value="Draft"/>
          <xsd:enumeration value="Editing"/>
          <xsd:enumeration value="Internal Review"/>
          <xsd:enumeration value="External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00ca7ec5-bf54-4716-ae96-f6d2d93e0af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4964d2-b37e-4178-b215-682012c37c76}" ma:internalName="TaxCatchAll" ma:showField="CatchAllData" ma:web="dd0d649b-a9dd-4a1f-9bb1-75f6d5cc7242">
      <xsd:complexType>
        <xsd:complexContent>
          <xsd:extension base="dms:MultiChoiceLookup">
            <xsd:sequence>
              <xsd:element name="Value" type="dms:Lookup" maxOccurs="unbounded" minOccurs="0" nillable="true"/>
            </xsd:sequence>
          </xsd:extension>
        </xsd:complexContent>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_dlc_DocId xmlns="00ca7ec5-bf54-4716-ae96-f6d2d93e0af7" xsi:nil="true"/>
    <_dlc_DocIdUrl xmlns="00ca7ec5-bf54-4716-ae96-f6d2d93e0af7">
      <Url xsi:nil="true"/>
      <Description xsi:nil="true"/>
    </_dlc_DocIdUrl>
    <Document_x0020_Status xmlns="345cdd96-4f4c-4499-88ec-a878addd2abe">Final</Document_x0020_Status>
    <TaxCatchAll xmlns="00ca7ec5-bf54-4716-ae96-f6d2d93e0af7"/>
    <Assigned_x0020_To0 xmlns="345cdd96-4f4c-4499-88ec-a878addd2abe">
      <UserInfo>
        <DisplayName/>
        <AccountId xsi:nil="true"/>
        <AccountType/>
      </UserInfo>
    </Assigned_x0020_To0>
    <Tasks xmlns="345cdd96-4f4c-4499-88ec-a878addd2abe">Task I - Calculate Measure for (PQI)#3Diabetes Long-Term Complications Admission Rate</Tasks>
    <m0f818b6235f4eebbe2ad08454ccd34f xmlns="345cdd96-4f4c-4499-88ec-a878addd2abe">
      <Terms xmlns="http://schemas.microsoft.com/office/infopath/2007/PartnerControls"/>
    </m0f818b6235f4eebbe2ad08454ccd34f>
    <Subtasks xmlns="345cdd96-4f4c-4499-88ec-a878addd2abe" xsi:nil="true"/>
  </documentManagement>
</p:properties>
</file>

<file path=customXml/itemProps1.xml><?xml version="1.0" encoding="utf-8"?>
<ds:datastoreItem xmlns:ds="http://schemas.openxmlformats.org/officeDocument/2006/customXml" ds:itemID="{A1CAC101-D4D1-44A4-9717-F9365D2F2C39}">
  <ds:schemaRefs>
    <ds:schemaRef ds:uri="ESRI.ArcGIS.Mapping.OfficeIntegration.PowerPointInfo"/>
  </ds:schemaRefs>
</ds:datastoreItem>
</file>

<file path=customXml/itemProps2.xml><?xml version="1.0" encoding="utf-8"?>
<ds:datastoreItem xmlns:ds="http://schemas.openxmlformats.org/officeDocument/2006/customXml" ds:itemID="{3A768C8C-F32F-4BB6-82D8-1692AC211073}">
  <ds:schemaRefs>
    <ds:schemaRef ds:uri="http://schemas.microsoft.com/sharepoint/v3/contenttype/forms"/>
  </ds:schemaRefs>
</ds:datastoreItem>
</file>

<file path=customXml/itemProps3.xml><?xml version="1.0" encoding="utf-8"?>
<ds:datastoreItem xmlns:ds="http://schemas.openxmlformats.org/officeDocument/2006/customXml" ds:itemID="{ECFAB823-901F-4876-BBD0-0AAED7A48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5cdd96-4f4c-4499-88ec-a878addd2abe"/>
    <ds:schemaRef ds:uri="00ca7ec5-bf54-4716-ae96-f6d2d93e0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BB1E99-1692-4CD5-A1BB-5CCCE0DB4D88}">
  <ds:schemaRefs>
    <ds:schemaRef ds:uri="http://schemas.microsoft.com/sharepoint/events"/>
  </ds:schemaRefs>
</ds:datastoreItem>
</file>

<file path=customXml/itemProps5.xml><?xml version="1.0" encoding="utf-8"?>
<ds:datastoreItem xmlns:ds="http://schemas.openxmlformats.org/officeDocument/2006/customXml" ds:itemID="{E62D5AD0-688B-433E-AFB4-535C2EA4BA9C}">
  <ds:schemaRefs>
    <ds:schemaRef ds:uri="http://schemas.microsoft.com/office/2006/documentManagement/types"/>
    <ds:schemaRef ds:uri="00ca7ec5-bf54-4716-ae96-f6d2d93e0af7"/>
    <ds:schemaRef ds:uri="345cdd96-4f4c-4499-88ec-a878addd2ab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HSAG_PPT_Template_Blocks</Template>
  <TotalTime>1914</TotalTime>
  <Words>1756</Words>
  <Application>Microsoft Office PowerPoint</Application>
  <PresentationFormat>On-screen Show (4:3)</PresentationFormat>
  <Paragraphs>139</Paragraphs>
  <Slides>22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Times New Roman</vt:lpstr>
      <vt:lpstr>HSAG_PPT_Template_Blocks</vt:lpstr>
      <vt:lpstr>Prevention Quality Indicators (PQI) #3: Diabetes Long-Term Complications Admission Rate</vt:lpstr>
      <vt:lpstr>Activity Overview</vt:lpstr>
      <vt:lpstr>Review of Performance Measure</vt:lpstr>
      <vt:lpstr>Measure Calculation</vt:lpstr>
      <vt:lpstr>Measure Calculation (Cont’d)</vt:lpstr>
      <vt:lpstr>Reviewing and Interpreting Results</vt:lpstr>
      <vt:lpstr>PQI #3 Performance Measure Results</vt:lpstr>
      <vt:lpstr>Performance Measure Results</vt:lpstr>
      <vt:lpstr>Results by Managed Care Geographic Region</vt:lpstr>
      <vt:lpstr>Results by Managed Care Geographic Region</vt:lpstr>
      <vt:lpstr>Results by Managed Care Geographic Region (Cont’d)</vt:lpstr>
      <vt:lpstr>Results by Age Group</vt:lpstr>
      <vt:lpstr>Results by Age Group</vt:lpstr>
      <vt:lpstr>Results by Age Group (Cont’d)</vt:lpstr>
      <vt:lpstr>Results by Gender</vt:lpstr>
      <vt:lpstr>Results by Gender</vt:lpstr>
      <vt:lpstr>Results by Gender (Cont’d)</vt:lpstr>
      <vt:lpstr>Results by Race Category</vt:lpstr>
      <vt:lpstr>Results by Race Category</vt:lpstr>
      <vt:lpstr>Results by Race Category (Cont’d)</vt:lpstr>
      <vt:lpstr>Questions?</vt:lpstr>
      <vt:lpstr>PowerPoint Presentation</vt:lpstr>
    </vt:vector>
  </TitlesOfParts>
  <Company>Health Services Advisory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HSAG PowerPoint Template</dc:title>
  <dc:creator>Melissa Gerke</dc:creator>
  <cp:keywords>Health Services Advisory Group, HSAG, Corporate Template</cp:keywords>
  <cp:lastModifiedBy>Hendler, Jonathan (DMAS)</cp:lastModifiedBy>
  <cp:revision>162</cp:revision>
  <cp:lastPrinted>2015-09-23T22:26:50Z</cp:lastPrinted>
  <dcterms:created xsi:type="dcterms:W3CDTF">2014-01-27T21:55:26Z</dcterms:created>
  <dcterms:modified xsi:type="dcterms:W3CDTF">2018-03-23T17:30:24Z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0x01010087ABBE890E97E94AB4337D7504C903A2</vt:lpwstr>
  </property>
  <property fmtid="{D5CDD505-2E9C-101B-9397-08002B2CF9AE}" pid="3" name="_dlc_DocIdItemGuid">
    <vt:lpwstr>de0d4391-89a5-4db7-85cd-37a8fb5b51d0</vt:lpwstr>
  </property>
</Properties>
</file>