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7.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ppt/revisionInfo.xml" ContentType="application/vnd.ms-powerpoint.revision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67" r:id="rId2"/>
    <p:sldId id="268" r:id="rId3"/>
    <p:sldId id="259" r:id="rId4"/>
    <p:sldId id="269" r:id="rId5"/>
    <p:sldId id="261" r:id="rId6"/>
    <p:sldId id="260" r:id="rId7"/>
    <p:sldId id="262" r:id="rId8"/>
    <p:sldId id="263" r:id="rId9"/>
    <p:sldId id="266" r:id="rId10"/>
    <p:sldId id="2134804413" r:id="rId11"/>
    <p:sldId id="310" r:id="rId12"/>
  </p:sldIdLst>
  <p:sldSz cx="12192000" cy="6858000"/>
  <p:notesSz cx="7023100" cy="93091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83D2EC-17AB-411B-8B29-EEED6BBD0744}" v="13" dt="2026-06-08T12:17:08.6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11" d="100"/>
          <a:sy n="111" d="100"/>
        </p:scale>
        <p:origin x="55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2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94473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AA908-D782-2C10-75C4-F14DC50D8B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10CDDB-0262-1F29-F67C-F3BD62A372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6FBFAF-EAA5-846C-AF0A-CBE1EDC69C4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1AAB0C5-6B6B-61F2-2AAC-4328B8B79E65}"/>
              </a:ext>
            </a:extLst>
          </p:cNvPr>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3629880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02996-006F-892C-198D-9A0B41F601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A43303-129D-D7B1-367A-CA0666DA42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750793-4DC8-0A4C-92E3-990B65543FB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9C6C61-8B65-CD8E-5DD9-AEE383693294}"/>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32744321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pic>
        <p:nvPicPr>
          <p:cNvPr id="7" name="Picture 6" descr="Hands held up high during a conference">
            <a:extLst>
              <a:ext uri="{FF2B5EF4-FFF2-40B4-BE49-F238E27FC236}">
                <a16:creationId xmlns:a16="http://schemas.microsoft.com/office/drawing/2014/main" id="{00446869-9ABF-43D2-9C5F-249F86BA7F0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207240" cy="6858000"/>
          </a:xfrm>
          <a:prstGeom prst="rect">
            <a:avLst/>
          </a:prstGeom>
        </p:spPr>
      </p:pic>
      <p:sp>
        <p:nvSpPr>
          <p:cNvPr id="2" name="Title 1">
            <a:extLst>
              <a:ext uri="{FF2B5EF4-FFF2-40B4-BE49-F238E27FC236}">
                <a16:creationId xmlns:a16="http://schemas.microsoft.com/office/drawing/2014/main" id="{CFC6099E-97C8-A548-B2C0-661F978B74F9}"/>
              </a:ext>
            </a:extLst>
          </p:cNvPr>
          <p:cNvSpPr>
            <a:spLocks noGrp="1"/>
          </p:cNvSpPr>
          <p:nvPr>
            <p:ph type="title" hasCustomPrompt="1"/>
          </p:nvPr>
        </p:nvSpPr>
        <p:spPr/>
        <p:txBody>
          <a:bodyPr/>
          <a:lstStyle/>
          <a:p>
            <a:r>
              <a:rPr lang="en-US" dirty="0"/>
              <a:t>[Slide title]</a:t>
            </a:r>
          </a:p>
        </p:txBody>
      </p:sp>
      <p:sp>
        <p:nvSpPr>
          <p:cNvPr id="4" name="Footer Placeholder 2">
            <a:extLst>
              <a:ext uri="{FF2B5EF4-FFF2-40B4-BE49-F238E27FC236}">
                <a16:creationId xmlns:a16="http://schemas.microsoft.com/office/drawing/2014/main" id="{690E5072-36EC-1D4C-BC7D-D46FFFED7EA9}"/>
              </a:ext>
            </a:extLst>
          </p:cNvPr>
          <p:cNvSpPr>
            <a:spLocks noGrp="1"/>
          </p:cNvSpPr>
          <p:nvPr>
            <p:ph type="ftr" sz="quarter" idx="11"/>
          </p:nvPr>
        </p:nvSpPr>
        <p:spPr/>
        <p:txBody>
          <a:bodyPr/>
          <a:lstStyle/>
          <a:p>
            <a:r>
              <a:rPr lang="en-US"/>
              <a:t>[Presentation title]</a:t>
            </a:r>
            <a:endParaRPr lang="en-US" dirty="0"/>
          </a:p>
        </p:txBody>
      </p:sp>
      <p:sp>
        <p:nvSpPr>
          <p:cNvPr id="3" name="Date Placeholder 3">
            <a:extLst>
              <a:ext uri="{FF2B5EF4-FFF2-40B4-BE49-F238E27FC236}">
                <a16:creationId xmlns:a16="http://schemas.microsoft.com/office/drawing/2014/main" id="{0FBCE5CC-A31C-8043-9412-AABFEFA71861}"/>
              </a:ext>
            </a:extLst>
          </p:cNvPr>
          <p:cNvSpPr>
            <a:spLocks noGrp="1"/>
          </p:cNvSpPr>
          <p:nvPr>
            <p:ph type="dt" sz="half" idx="10"/>
          </p:nvPr>
        </p:nvSpPr>
        <p:spPr/>
        <p:txBody>
          <a:bodyPr/>
          <a:lstStyle/>
          <a:p>
            <a:r>
              <a:rPr lang="en-US"/>
              <a:t>[Month 00, 0000]</a:t>
            </a:r>
          </a:p>
        </p:txBody>
      </p:sp>
      <p:sp>
        <p:nvSpPr>
          <p:cNvPr id="5" name="Slide Number Placeholder 4">
            <a:extLst>
              <a:ext uri="{FF2B5EF4-FFF2-40B4-BE49-F238E27FC236}">
                <a16:creationId xmlns:a16="http://schemas.microsoft.com/office/drawing/2014/main" id="{630BF4CC-C7F4-134F-9D4E-39D382DAF6DB}"/>
              </a:ext>
            </a:extLst>
          </p:cNvPr>
          <p:cNvSpPr>
            <a:spLocks noGrp="1"/>
          </p:cNvSpPr>
          <p:nvPr>
            <p:ph type="sldNum" sz="quarter" idx="12"/>
          </p:nvPr>
        </p:nvSpPr>
        <p:spPr/>
        <p:txBody>
          <a:bodyPr/>
          <a:lstStyle/>
          <a:p>
            <a:fld id="{42038AD7-C3D9-6141-BEF0-6BD01642C74E}" type="slidenum">
              <a:rPr lang="en-US" smtClean="0"/>
              <a:t>‹#›</a:t>
            </a:fld>
            <a:endParaRPr lang="en-US"/>
          </a:p>
        </p:txBody>
      </p:sp>
    </p:spTree>
    <p:extLst>
      <p:ext uri="{BB962C8B-B14F-4D97-AF65-F5344CB8AC3E}">
        <p14:creationId xmlns:p14="http://schemas.microsoft.com/office/powerpoint/2010/main" val="3154436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296">
          <p15:clr>
            <a:srgbClr val="FBAE40"/>
          </p15:clr>
        </p15:guide>
        <p15:guide id="2" orient="horz" pos="394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End Slide">
    <p:bg>
      <p:bgPr>
        <a:solidFill>
          <a:srgbClr val="5A6978"/>
        </a:solidFill>
        <a:effectLst/>
      </p:bgPr>
    </p:bg>
    <p:spTree>
      <p:nvGrpSpPr>
        <p:cNvPr id="1" name=""/>
        <p:cNvGrpSpPr/>
        <p:nvPr/>
      </p:nvGrpSpPr>
      <p:grpSpPr>
        <a:xfrm>
          <a:off x="0" y="0"/>
          <a:ext cx="0" cy="0"/>
          <a:chOff x="0" y="0"/>
          <a:chExt cx="0" cy="0"/>
        </a:xfrm>
      </p:grpSpPr>
      <p:sp>
        <p:nvSpPr>
          <p:cNvPr id="5" name="TextBox 1">
            <a:extLst>
              <a:ext uri="{FF2B5EF4-FFF2-40B4-BE49-F238E27FC236}">
                <a16:creationId xmlns:a16="http://schemas.microsoft.com/office/drawing/2014/main" id="{D94549FF-0AAD-5F4F-8AB4-53D19F7F294B}"/>
              </a:ext>
            </a:extLst>
          </p:cNvPr>
          <p:cNvSpPr txBox="1"/>
          <p:nvPr userDrawn="1"/>
        </p:nvSpPr>
        <p:spPr>
          <a:xfrm>
            <a:off x="457198" y="2057398"/>
            <a:ext cx="7416801" cy="1374775"/>
          </a:xfrm>
          <a:prstGeom prst="rect">
            <a:avLst/>
          </a:prstGeom>
          <a:noFill/>
        </p:spPr>
        <p:txBody>
          <a:bodyPr wrap="square" lIns="0" tIns="0" rIns="0" bIns="0" rtlCol="0" anchor="t" anchorCtr="0">
            <a:noAutofit/>
          </a:bodyPr>
          <a:lstStyle/>
          <a:p>
            <a:pPr marL="0" indent="0">
              <a:lnSpc>
                <a:spcPct val="90000"/>
              </a:lnSpc>
              <a:spcBef>
                <a:spcPts val="0"/>
              </a:spcBef>
              <a:buSzPct val="100000"/>
              <a:buFontTx/>
              <a:buNone/>
            </a:pPr>
            <a:r>
              <a:rPr lang="en-US" sz="3200" b="1" spc="0" baseline="0" dirty="0"/>
              <a:t>Thank you</a:t>
            </a:r>
          </a:p>
        </p:txBody>
      </p:sp>
    </p:spTree>
    <p:extLst>
      <p:ext uri="{BB962C8B-B14F-4D97-AF65-F5344CB8AC3E}">
        <p14:creationId xmlns:p14="http://schemas.microsoft.com/office/powerpoint/2010/main" val="383893873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4960">
          <p15:clr>
            <a:srgbClr val="FBAE40"/>
          </p15:clr>
        </p15:guide>
        <p15:guide id="2" pos="2712">
          <p15:clr>
            <a:srgbClr val="FBAE40"/>
          </p15:clr>
        </p15:guide>
        <p15:guide id="3" pos="2536">
          <p15:clr>
            <a:srgbClr val="FBAE40"/>
          </p15:clr>
        </p15:guide>
        <p15:guide id="4" pos="5144">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hyperlink" Target="mailto:VAMedicaidProviderEnrollment@gainwelltechnologies.com"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hyperlink" Target="https://vamedicaid.dmas.virginia.gov/sites/default/files/2024-10/Primary_Account_Holder_Request_Form_V9_Oct24.pdf" TargetMode="External"/><Relationship Id="rId5" Type="http://schemas.openxmlformats.org/officeDocument/2006/relationships/hyperlink" Target="https://vamedicaid.dmas.virginia.gov/sites/default/files/2024-10/how-to-complete-the-pah-form_%20V5-Oct24.pdf" TargetMode="External"/><Relationship Id="rId4" Type="http://schemas.openxmlformats.org/officeDocument/2006/relationships/hyperlink" Target="https://vamedicaid.dmas.virginia.gov/sites/default/files/2026-06/Enrolled%20Provider%20Extract%205-29-26.xlsb"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hyperlink" Target="https://www.dmas.virginia.gov/for-providers/benefits-services-for-providers/school-based-services/" TargetMode="External"/><Relationship Id="rId4" Type="http://schemas.openxmlformats.org/officeDocument/2006/relationships/hyperlink" Target="https://vamedicaid.dmas.virginia.gov/sites/default/files/2026-06/Enrolled%20Provider%20Extract%205-29-26.xlsb"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vamedicaid.dmas.virginia.gov/sites/default/files/2026-04/Provider_Portal_User_Guide_R30.21_APR26.pdf"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hyperlink" Target="https://vamedicaid.dmas.virginia.gov/provider/mco" TargetMode="External"/><Relationship Id="rId5" Type="http://schemas.openxmlformats.org/officeDocument/2006/relationships/hyperlink" Target="https://vamedicaid.dmas.virginia.gov/sites/default/files/2022-04/MES-105_Requesting_Access_External_Users.pdf" TargetMode="External"/><Relationship Id="rId4" Type="http://schemas.openxmlformats.org/officeDocument/2006/relationships/hyperlink" Target="https://vamedicaid.dmas.virginia.gov/sites/default/files/2026-05/Provider_Enrollment_User_Guide_R30.21_May26.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wide_clean_vector_illustration_style_corporate_ed_batch_1.png"/>
          <p:cNvPicPr>
            <a:picLocks noChangeAspect="1"/>
          </p:cNvPicPr>
          <p:nvPr/>
        </p:nvPicPr>
        <p:blipFill>
          <a:blip r:embed="rId3"/>
          <a:srcRect r="-51"/>
          <a:stretch/>
        </p:blipFill>
        <p:spPr>
          <a:xfrm>
            <a:off x="0" y="0"/>
            <a:ext cx="12191695" cy="6858000"/>
          </a:xfrm>
          <a:prstGeom prst="rect">
            <a:avLst/>
          </a:prstGeom>
        </p:spPr>
      </p:pic>
      <p:sp>
        <p:nvSpPr>
          <p:cNvPr id="3" name="Shape 0"/>
          <p:cNvSpPr/>
          <p:nvPr/>
        </p:nvSpPr>
        <p:spPr>
          <a:xfrm>
            <a:off x="0" y="0"/>
            <a:ext cx="5989320" cy="6858000"/>
          </a:xfrm>
          <a:prstGeom prst="rect">
            <a:avLst/>
          </a:prstGeom>
          <a:solidFill>
            <a:srgbClr val="FFFFFF">
              <a:alpha val="92000"/>
            </a:srgbClr>
          </a:solidFill>
          <a:ln w="12700">
            <a:solidFill>
              <a:srgbClr val="FFFFFF">
                <a:alpha val="0"/>
              </a:srgbClr>
            </a:solidFill>
            <a:prstDash val="solid"/>
          </a:ln>
        </p:spPr>
        <p:txBody>
          <a:bodyPr/>
          <a:lstStyle/>
          <a:p>
            <a:endParaRPr lang="en-US"/>
          </a:p>
        </p:txBody>
      </p:sp>
      <p:sp>
        <p:nvSpPr>
          <p:cNvPr id="4" name="Shape 1"/>
          <p:cNvSpPr/>
          <p:nvPr/>
        </p:nvSpPr>
        <p:spPr>
          <a:xfrm>
            <a:off x="0" y="0"/>
            <a:ext cx="201168" cy="6858000"/>
          </a:xfrm>
          <a:prstGeom prst="rect">
            <a:avLst/>
          </a:prstGeom>
          <a:solidFill>
            <a:srgbClr val="16848C"/>
          </a:solidFill>
          <a:ln w="12700">
            <a:solidFill>
              <a:srgbClr val="16848C">
                <a:alpha val="0"/>
              </a:srgbClr>
            </a:solidFill>
            <a:prstDash val="solid"/>
          </a:ln>
        </p:spPr>
        <p:txBody>
          <a:bodyPr/>
          <a:lstStyle/>
          <a:p>
            <a:endParaRPr lang="en-US"/>
          </a:p>
        </p:txBody>
      </p:sp>
      <p:sp>
        <p:nvSpPr>
          <p:cNvPr id="6" name="Text 3"/>
          <p:cNvSpPr/>
          <p:nvPr/>
        </p:nvSpPr>
        <p:spPr>
          <a:xfrm>
            <a:off x="749808" y="1133856"/>
            <a:ext cx="4892040" cy="1463040"/>
          </a:xfrm>
          <a:prstGeom prst="rect">
            <a:avLst/>
          </a:prstGeom>
          <a:noFill/>
          <a:ln/>
        </p:spPr>
        <p:txBody>
          <a:bodyPr wrap="square" lIns="0" tIns="0" rIns="0" bIns="0" rtlCol="0" anchor="ctr">
            <a:normAutofit/>
          </a:bodyPr>
          <a:lstStyle/>
          <a:p>
            <a:r>
              <a:rPr lang="en-US" sz="4300" b="1" dirty="0">
                <a:solidFill>
                  <a:srgbClr val="113A5C"/>
                </a:solidFill>
                <a:latin typeface="Aptos Display" pitchFamily="34" charset="0"/>
                <a:ea typeface="Aptos Display" pitchFamily="34" charset="-122"/>
                <a:cs typeface="Aptos Display" pitchFamily="34" charset="-120"/>
              </a:rPr>
              <a:t>Virginia - SBS Concierge Meeting</a:t>
            </a:r>
            <a:endParaRPr lang="en-US" sz="4300" dirty="0"/>
          </a:p>
        </p:txBody>
      </p:sp>
      <p:sp>
        <p:nvSpPr>
          <p:cNvPr id="7" name="Shape 4"/>
          <p:cNvSpPr/>
          <p:nvPr/>
        </p:nvSpPr>
        <p:spPr>
          <a:xfrm>
            <a:off x="777240" y="2834640"/>
            <a:ext cx="1143000" cy="0"/>
          </a:xfrm>
          <a:prstGeom prst="line">
            <a:avLst/>
          </a:prstGeom>
          <a:noFill/>
          <a:ln w="38100">
            <a:solidFill>
              <a:srgbClr val="16848C"/>
            </a:solidFill>
            <a:prstDash val="solid"/>
          </a:ln>
        </p:spPr>
        <p:txBody>
          <a:bodyPr/>
          <a:lstStyle/>
          <a:p>
            <a:endParaRPr lang="en-US"/>
          </a:p>
        </p:txBody>
      </p:sp>
      <p:sp>
        <p:nvSpPr>
          <p:cNvPr id="8" name="Text 5"/>
          <p:cNvSpPr/>
          <p:nvPr/>
        </p:nvSpPr>
        <p:spPr>
          <a:xfrm>
            <a:off x="768096" y="3127248"/>
            <a:ext cx="4892040" cy="457200"/>
          </a:xfrm>
          <a:prstGeom prst="rect">
            <a:avLst/>
          </a:prstGeom>
          <a:noFill/>
          <a:ln/>
        </p:spPr>
        <p:txBody>
          <a:bodyPr wrap="square" lIns="0" tIns="0" rIns="0" bIns="0" rtlCol="0" anchor="ctr"/>
          <a:lstStyle/>
          <a:p>
            <a:pPr marL="0" indent="0">
              <a:buNone/>
            </a:pPr>
            <a:r>
              <a:rPr lang="en-US" sz="1850" dirty="0">
                <a:solidFill>
                  <a:srgbClr val="1F2937"/>
                </a:solidFill>
                <a:latin typeface="Aptos" pitchFamily="34" charset="0"/>
                <a:ea typeface="Aptos" pitchFamily="34" charset="-122"/>
                <a:cs typeface="Aptos" pitchFamily="34" charset="-120"/>
              </a:rPr>
              <a:t>School-Based Services</a:t>
            </a:r>
            <a:endParaRPr lang="en-US" sz="1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hidden="1">
            <a:extLst>
              <a:ext uri="{FF2B5EF4-FFF2-40B4-BE49-F238E27FC236}">
                <a16:creationId xmlns:a16="http://schemas.microsoft.com/office/drawing/2014/main" id="{2D7C7E4D-2D7D-445A-B11B-5405A8830E21}"/>
              </a:ext>
            </a:extLst>
          </p:cNvPr>
          <p:cNvSpPr>
            <a:spLocks noGrp="1"/>
          </p:cNvSpPr>
          <p:nvPr>
            <p:ph type="sldNum" sz="quarter" idx="12"/>
          </p:nvPr>
        </p:nvSpPr>
        <p:spPr/>
        <p:txBody>
          <a:bodyPr/>
          <a:lstStyle/>
          <a:p>
            <a:pPr>
              <a:spcAft>
                <a:spcPts val="600"/>
              </a:spcAft>
            </a:pPr>
            <a:fld id="{42038AD7-C3D9-6141-BEF0-6BD01642C74E}" type="slidenum">
              <a:rPr lang="en-US" smtClean="0"/>
              <a:pPr>
                <a:spcAft>
                  <a:spcPts val="600"/>
                </a:spcAft>
              </a:pPr>
              <a:t>10</a:t>
            </a:fld>
            <a:endParaRPr lang="en-US"/>
          </a:p>
        </p:txBody>
      </p:sp>
      <p:sp>
        <p:nvSpPr>
          <p:cNvPr id="2" name="Rectangle 1">
            <a:extLst>
              <a:ext uri="{FF2B5EF4-FFF2-40B4-BE49-F238E27FC236}">
                <a16:creationId xmlns:a16="http://schemas.microsoft.com/office/drawing/2014/main" id="{8DE01E4F-C16C-4C5A-4D5B-74578163CFF5}"/>
              </a:ext>
            </a:extLst>
          </p:cNvPr>
          <p:cNvSpPr/>
          <p:nvPr/>
        </p:nvSpPr>
        <p:spPr>
          <a:xfrm>
            <a:off x="0" y="-23150"/>
            <a:ext cx="12281743" cy="1152462"/>
          </a:xfrm>
          <a:prstGeom prst="rect">
            <a:avLst/>
          </a:prstGeom>
          <a:solidFill>
            <a:srgbClr val="EBEDF5">
              <a:alpha val="42000"/>
            </a:srgbClr>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lnSpc>
                <a:spcPct val="100000"/>
              </a:lnSpc>
            </a:pPr>
            <a:endParaRPr lang="en-US" sz="1800"/>
          </a:p>
        </p:txBody>
      </p:sp>
      <p:sp>
        <p:nvSpPr>
          <p:cNvPr id="5" name="Title 1">
            <a:extLst>
              <a:ext uri="{FF2B5EF4-FFF2-40B4-BE49-F238E27FC236}">
                <a16:creationId xmlns:a16="http://schemas.microsoft.com/office/drawing/2014/main" id="{DEF36F44-4B4D-534F-A3AB-D6C63D5D4329}"/>
              </a:ext>
            </a:extLst>
          </p:cNvPr>
          <p:cNvSpPr txBox="1">
            <a:spLocks/>
          </p:cNvSpPr>
          <p:nvPr/>
        </p:nvSpPr>
        <p:spPr>
          <a:xfrm>
            <a:off x="1" y="336056"/>
            <a:ext cx="4826642" cy="914400"/>
          </a:xfrm>
          <a:prstGeom prst="rect">
            <a:avLst/>
          </a:prstGeom>
        </p:spPr>
        <p:txBody>
          <a:bodyPr vert="horz" lIns="0" tIns="0" rIns="0" bIns="0" rtlCol="0" anchor="t" anchorCtr="0">
            <a:normAutofit/>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pPr algn="ctr"/>
            <a:r>
              <a:rPr lang="en-US" sz="4400" dirty="0"/>
              <a:t>Questions?</a:t>
            </a:r>
            <a:endParaRPr lang="en-US" sz="4400" i="1" dirty="0"/>
          </a:p>
        </p:txBody>
      </p:sp>
      <p:sp>
        <p:nvSpPr>
          <p:cNvPr id="8" name="Rectangle 7">
            <a:extLst>
              <a:ext uri="{FF2B5EF4-FFF2-40B4-BE49-F238E27FC236}">
                <a16:creationId xmlns:a16="http://schemas.microsoft.com/office/drawing/2014/main" id="{BA0E9DEA-1FEA-66F7-7509-928EB089C98C}"/>
              </a:ext>
            </a:extLst>
          </p:cNvPr>
          <p:cNvSpPr/>
          <p:nvPr/>
        </p:nvSpPr>
        <p:spPr>
          <a:xfrm>
            <a:off x="0" y="5797296"/>
            <a:ext cx="12326112" cy="1152462"/>
          </a:xfrm>
          <a:prstGeom prst="rect">
            <a:avLst/>
          </a:prstGeom>
          <a:solidFill>
            <a:schemeClr val="bg1">
              <a:lumMod val="95000"/>
              <a:alpha val="71000"/>
            </a:schemeClr>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lnSpc>
                <a:spcPct val="100000"/>
              </a:lnSpc>
            </a:pPr>
            <a:endParaRPr lang="en-US" sz="1800" dirty="0"/>
          </a:p>
        </p:txBody>
      </p:sp>
      <p:pic>
        <p:nvPicPr>
          <p:cNvPr id="10" name="Picture 9">
            <a:extLst>
              <a:ext uri="{FF2B5EF4-FFF2-40B4-BE49-F238E27FC236}">
                <a16:creationId xmlns:a16="http://schemas.microsoft.com/office/drawing/2014/main" id="{CBA4DDD0-A827-2A1F-9643-BE68EC682DB0}"/>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9173379" y="6133746"/>
            <a:ext cx="2561419" cy="367638"/>
          </a:xfrm>
          <a:prstGeom prst="rect">
            <a:avLst/>
          </a:prstGeom>
        </p:spPr>
      </p:pic>
      <p:pic>
        <p:nvPicPr>
          <p:cNvPr id="11" name="Picture 10">
            <a:extLst>
              <a:ext uri="{FF2B5EF4-FFF2-40B4-BE49-F238E27FC236}">
                <a16:creationId xmlns:a16="http://schemas.microsoft.com/office/drawing/2014/main" id="{92041153-0A77-006C-91E3-0E3B67A934C0}"/>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364600" y="6164235"/>
            <a:ext cx="1370640" cy="337149"/>
          </a:xfrm>
          <a:prstGeom prst="rect">
            <a:avLst/>
          </a:prstGeom>
        </p:spPr>
      </p:pic>
    </p:spTree>
    <p:extLst>
      <p:ext uri="{BB962C8B-B14F-4D97-AF65-F5344CB8AC3E}">
        <p14:creationId xmlns:p14="http://schemas.microsoft.com/office/powerpoint/2010/main" val="259681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8C6C57D-BA8F-E59B-DC32-901207879959}"/>
              </a:ext>
            </a:extLst>
          </p:cNvPr>
          <p:cNvSpPr txBox="1">
            <a:spLocks/>
          </p:cNvSpPr>
          <p:nvPr/>
        </p:nvSpPr>
        <p:spPr>
          <a:xfrm>
            <a:off x="1" y="2971800"/>
            <a:ext cx="12192000" cy="914400"/>
          </a:xfrm>
          <a:prstGeom prst="rect">
            <a:avLst/>
          </a:prstGeom>
        </p:spPr>
        <p:txBody>
          <a:bodyPr vert="horz" lIns="0" tIns="0" rIns="0" bIns="0" rtlCol="0" anchor="t" anchorCtr="0">
            <a:normAutofit/>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pPr algn="ctr"/>
            <a:r>
              <a:rPr lang="en-US" sz="4400" dirty="0"/>
              <a:t>Thank you!</a:t>
            </a:r>
            <a:endParaRPr lang="en-US" sz="4400" i="1" dirty="0"/>
          </a:p>
        </p:txBody>
      </p:sp>
      <p:sp>
        <p:nvSpPr>
          <p:cNvPr id="7" name="Rectangle 6">
            <a:extLst>
              <a:ext uri="{FF2B5EF4-FFF2-40B4-BE49-F238E27FC236}">
                <a16:creationId xmlns:a16="http://schemas.microsoft.com/office/drawing/2014/main" id="{0CD3558A-FBB8-7401-AC46-B28B7CF4EEFF}"/>
              </a:ext>
            </a:extLst>
          </p:cNvPr>
          <p:cNvSpPr/>
          <p:nvPr/>
        </p:nvSpPr>
        <p:spPr>
          <a:xfrm>
            <a:off x="0" y="5797296"/>
            <a:ext cx="12192000" cy="1060704"/>
          </a:xfrm>
          <a:prstGeom prst="rect">
            <a:avLst/>
          </a:prstGeom>
          <a:solidFill>
            <a:schemeClr val="tx1">
              <a:lumMod val="85000"/>
              <a:alpha val="90000"/>
            </a:schemeClr>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lnSpc>
                <a:spcPct val="100000"/>
              </a:lnSpc>
            </a:pPr>
            <a:endParaRPr lang="en-US" sz="1800"/>
          </a:p>
        </p:txBody>
      </p:sp>
      <p:pic>
        <p:nvPicPr>
          <p:cNvPr id="8" name="Picture 7">
            <a:extLst>
              <a:ext uri="{FF2B5EF4-FFF2-40B4-BE49-F238E27FC236}">
                <a16:creationId xmlns:a16="http://schemas.microsoft.com/office/drawing/2014/main" id="{9B09C673-DA71-8FCF-3E80-1B8F7EE5690B}"/>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9173379" y="6133746"/>
            <a:ext cx="2561419" cy="367638"/>
          </a:xfrm>
          <a:prstGeom prst="rect">
            <a:avLst/>
          </a:prstGeom>
        </p:spPr>
      </p:pic>
      <p:pic>
        <p:nvPicPr>
          <p:cNvPr id="9" name="Picture 8">
            <a:extLst>
              <a:ext uri="{FF2B5EF4-FFF2-40B4-BE49-F238E27FC236}">
                <a16:creationId xmlns:a16="http://schemas.microsoft.com/office/drawing/2014/main" id="{7CECAD79-8C71-6B07-CF3B-37D60EBDB8AC}"/>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457200" y="6164235"/>
            <a:ext cx="1370640" cy="337149"/>
          </a:xfrm>
          <a:prstGeom prst="rect">
            <a:avLst/>
          </a:prstGeom>
        </p:spPr>
      </p:pic>
    </p:spTree>
    <p:extLst>
      <p:ext uri="{BB962C8B-B14F-4D97-AF65-F5344CB8AC3E}">
        <p14:creationId xmlns:p14="http://schemas.microsoft.com/office/powerpoint/2010/main" val="3861105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8EAB8B83-1193-3517-9BC1-ABFEDF9C8E02}"/>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A64AF315-21AD-7ABD-5A27-215E384F951C}"/>
              </a:ext>
            </a:extLst>
          </p:cNvPr>
          <p:cNvSpPr/>
          <p:nvPr/>
        </p:nvSpPr>
        <p:spPr>
          <a:xfrm>
            <a:off x="0" y="0"/>
            <a:ext cx="164592" cy="6858000"/>
          </a:xfrm>
          <a:prstGeom prst="rect">
            <a:avLst/>
          </a:prstGeom>
          <a:solidFill>
            <a:srgbClr val="16848C"/>
          </a:solidFill>
          <a:ln w="12700">
            <a:solidFill>
              <a:srgbClr val="16848C">
                <a:alpha val="0"/>
              </a:srgbClr>
            </a:solidFill>
            <a:prstDash val="solid"/>
          </a:ln>
        </p:spPr>
        <p:txBody>
          <a:bodyPr/>
          <a:lstStyle/>
          <a:p>
            <a:endParaRPr lang="en-US"/>
          </a:p>
        </p:txBody>
      </p:sp>
      <p:sp>
        <p:nvSpPr>
          <p:cNvPr id="3" name="Shape 1">
            <a:extLst>
              <a:ext uri="{FF2B5EF4-FFF2-40B4-BE49-F238E27FC236}">
                <a16:creationId xmlns:a16="http://schemas.microsoft.com/office/drawing/2014/main" id="{42725B01-0400-B2B2-4F8E-CD640535114C}"/>
              </a:ext>
            </a:extLst>
          </p:cNvPr>
          <p:cNvSpPr/>
          <p:nvPr/>
        </p:nvSpPr>
        <p:spPr>
          <a:xfrm>
            <a:off x="164592" y="0"/>
            <a:ext cx="45720" cy="6858000"/>
          </a:xfrm>
          <a:prstGeom prst="rect">
            <a:avLst/>
          </a:prstGeom>
          <a:solidFill>
            <a:srgbClr val="113A5C"/>
          </a:solidFill>
          <a:ln w="12700">
            <a:solidFill>
              <a:srgbClr val="113A5C">
                <a:alpha val="0"/>
              </a:srgbClr>
            </a:solidFill>
            <a:prstDash val="solid"/>
          </a:ln>
        </p:spPr>
        <p:txBody>
          <a:bodyPr/>
          <a:lstStyle/>
          <a:p>
            <a:endParaRPr lang="en-US"/>
          </a:p>
        </p:txBody>
      </p:sp>
      <p:sp>
        <p:nvSpPr>
          <p:cNvPr id="4" name="Text 2">
            <a:extLst>
              <a:ext uri="{FF2B5EF4-FFF2-40B4-BE49-F238E27FC236}">
                <a16:creationId xmlns:a16="http://schemas.microsoft.com/office/drawing/2014/main" id="{9C8228CD-4F70-8478-A8C2-2CE10FDA7BE4}"/>
              </a:ext>
            </a:extLst>
          </p:cNvPr>
          <p:cNvSpPr/>
          <p:nvPr/>
        </p:nvSpPr>
        <p:spPr>
          <a:xfrm>
            <a:off x="685800" y="384048"/>
            <a:ext cx="2926080" cy="219456"/>
          </a:xfrm>
          <a:prstGeom prst="rect">
            <a:avLst/>
          </a:prstGeom>
          <a:noFill/>
          <a:ln/>
        </p:spPr>
        <p:txBody>
          <a:bodyPr wrap="square" lIns="0" tIns="0" rIns="0" bIns="0" rtlCol="0" anchor="ctr"/>
          <a:lstStyle/>
          <a:p>
            <a:pPr marL="0" indent="0">
              <a:buNone/>
            </a:pPr>
            <a:r>
              <a:rPr lang="en-US" sz="900" b="1" dirty="0">
                <a:solidFill>
                  <a:srgbClr val="16848C"/>
                </a:solidFill>
                <a:latin typeface="Aptos" pitchFamily="34" charset="0"/>
                <a:ea typeface="Aptos" pitchFamily="34" charset="-122"/>
                <a:cs typeface="Aptos" pitchFamily="34" charset="-120"/>
              </a:rPr>
              <a:t>AGENDA OVERVIEW</a:t>
            </a:r>
            <a:endParaRPr lang="en-US" sz="900" dirty="0"/>
          </a:p>
        </p:txBody>
      </p:sp>
      <p:sp>
        <p:nvSpPr>
          <p:cNvPr id="5" name="Text 3">
            <a:extLst>
              <a:ext uri="{FF2B5EF4-FFF2-40B4-BE49-F238E27FC236}">
                <a16:creationId xmlns:a16="http://schemas.microsoft.com/office/drawing/2014/main" id="{A3B9E93C-1496-5083-3F6E-D2521B61DE3B}"/>
              </a:ext>
            </a:extLst>
          </p:cNvPr>
          <p:cNvSpPr/>
          <p:nvPr/>
        </p:nvSpPr>
        <p:spPr>
          <a:xfrm>
            <a:off x="685800" y="713232"/>
            <a:ext cx="7772400" cy="502920"/>
          </a:xfrm>
          <a:prstGeom prst="rect">
            <a:avLst/>
          </a:prstGeom>
          <a:noFill/>
          <a:ln/>
        </p:spPr>
        <p:txBody>
          <a:bodyPr wrap="square" lIns="0" tIns="0" rIns="0" bIns="0" rtlCol="0" anchor="ctr">
            <a:normAutofit/>
          </a:bodyPr>
          <a:lstStyle/>
          <a:p>
            <a:pPr marL="0" indent="0">
              <a:buNone/>
            </a:pPr>
            <a:r>
              <a:rPr lang="en-US" sz="3100" b="1" dirty="0">
                <a:solidFill>
                  <a:srgbClr val="113A5C"/>
                </a:solidFill>
                <a:latin typeface="Aptos Display" pitchFamily="34" charset="0"/>
                <a:ea typeface="Aptos Display" pitchFamily="34" charset="-122"/>
                <a:cs typeface="Aptos Display" pitchFamily="34" charset="-120"/>
              </a:rPr>
              <a:t>Agenda Items</a:t>
            </a:r>
            <a:endParaRPr lang="en-US" sz="3100" dirty="0"/>
          </a:p>
        </p:txBody>
      </p:sp>
      <p:sp>
        <p:nvSpPr>
          <p:cNvPr id="7" name="Shape 5">
            <a:extLst>
              <a:ext uri="{FF2B5EF4-FFF2-40B4-BE49-F238E27FC236}">
                <a16:creationId xmlns:a16="http://schemas.microsoft.com/office/drawing/2014/main" id="{71A7407D-657F-0BB1-FA73-56D833BECDA1}"/>
              </a:ext>
            </a:extLst>
          </p:cNvPr>
          <p:cNvSpPr/>
          <p:nvPr/>
        </p:nvSpPr>
        <p:spPr>
          <a:xfrm>
            <a:off x="777240" y="1682496"/>
            <a:ext cx="475488" cy="475488"/>
          </a:xfrm>
          <a:prstGeom prst="ellipse">
            <a:avLst/>
          </a:prstGeom>
          <a:solidFill>
            <a:srgbClr val="16848C"/>
          </a:solidFill>
          <a:ln w="12700">
            <a:solidFill>
              <a:srgbClr val="16848C">
                <a:alpha val="0"/>
              </a:srgbClr>
            </a:solidFill>
            <a:prstDash val="solid"/>
          </a:ln>
        </p:spPr>
        <p:txBody>
          <a:bodyPr/>
          <a:lstStyle/>
          <a:p>
            <a:endParaRPr lang="en-US"/>
          </a:p>
        </p:txBody>
      </p:sp>
      <p:sp>
        <p:nvSpPr>
          <p:cNvPr id="8" name="Text 6">
            <a:extLst>
              <a:ext uri="{FF2B5EF4-FFF2-40B4-BE49-F238E27FC236}">
                <a16:creationId xmlns:a16="http://schemas.microsoft.com/office/drawing/2014/main" id="{4BBA44B9-4B55-09A6-333B-3D0120ED5BE4}"/>
              </a:ext>
            </a:extLst>
          </p:cNvPr>
          <p:cNvSpPr/>
          <p:nvPr/>
        </p:nvSpPr>
        <p:spPr>
          <a:xfrm>
            <a:off x="777240" y="1783080"/>
            <a:ext cx="475488" cy="164592"/>
          </a:xfrm>
          <a:prstGeom prst="rect">
            <a:avLst/>
          </a:prstGeom>
          <a:noFill/>
          <a:ln/>
        </p:spPr>
        <p:txBody>
          <a:bodyPr wrap="square" lIns="0" tIns="0" rIns="0" bIns="0" rtlCol="0" anchor="ctr"/>
          <a:lstStyle/>
          <a:p>
            <a:pPr marL="0" indent="0" algn="ctr">
              <a:buNone/>
            </a:pPr>
            <a:r>
              <a:rPr lang="en-US" sz="1250" b="1" dirty="0">
                <a:solidFill>
                  <a:srgbClr val="FFFFFF"/>
                </a:solidFill>
                <a:latin typeface="Aptos" pitchFamily="34" charset="0"/>
                <a:ea typeface="Aptos" pitchFamily="34" charset="-122"/>
                <a:cs typeface="Aptos" pitchFamily="34" charset="-120"/>
              </a:rPr>
              <a:t>1</a:t>
            </a:r>
            <a:endParaRPr lang="en-US" sz="1250" dirty="0"/>
          </a:p>
        </p:txBody>
      </p:sp>
      <p:sp>
        <p:nvSpPr>
          <p:cNvPr id="9" name="Text 7">
            <a:extLst>
              <a:ext uri="{FF2B5EF4-FFF2-40B4-BE49-F238E27FC236}">
                <a16:creationId xmlns:a16="http://schemas.microsoft.com/office/drawing/2014/main" id="{EB38F6F7-C2C3-16D8-34F4-7A4CA9635E62}"/>
              </a:ext>
            </a:extLst>
          </p:cNvPr>
          <p:cNvSpPr/>
          <p:nvPr/>
        </p:nvSpPr>
        <p:spPr>
          <a:xfrm>
            <a:off x="1463040" y="1645920"/>
            <a:ext cx="6720840" cy="256032"/>
          </a:xfrm>
          <a:prstGeom prst="rect">
            <a:avLst/>
          </a:prstGeom>
          <a:noFill/>
          <a:ln/>
        </p:spPr>
        <p:txBody>
          <a:bodyPr wrap="square" lIns="0" tIns="0" rIns="0" bIns="0" rtlCol="0" anchor="ctr">
            <a:normAutofit lnSpcReduction="10000"/>
          </a:bodyPr>
          <a:lstStyle/>
          <a:p>
            <a:pPr marL="0" indent="0">
              <a:buNone/>
            </a:pPr>
            <a:r>
              <a:rPr lang="en-US" sz="1750" b="1" dirty="0">
                <a:solidFill>
                  <a:srgbClr val="113A5C"/>
                </a:solidFill>
                <a:latin typeface="Aptos Display" pitchFamily="34" charset="0"/>
                <a:ea typeface="Aptos Display" pitchFamily="34" charset="-122"/>
                <a:cs typeface="Aptos Display" pitchFamily="34" charset="-120"/>
              </a:rPr>
              <a:t>Delegate access assigned by PAH</a:t>
            </a:r>
            <a:endParaRPr lang="en-US" sz="1750" dirty="0"/>
          </a:p>
        </p:txBody>
      </p:sp>
      <p:sp>
        <p:nvSpPr>
          <p:cNvPr id="10" name="Text 8">
            <a:extLst>
              <a:ext uri="{FF2B5EF4-FFF2-40B4-BE49-F238E27FC236}">
                <a16:creationId xmlns:a16="http://schemas.microsoft.com/office/drawing/2014/main" id="{F3E9F3BB-3991-6108-517F-5772F18BA052}"/>
              </a:ext>
            </a:extLst>
          </p:cNvPr>
          <p:cNvSpPr/>
          <p:nvPr/>
        </p:nvSpPr>
        <p:spPr>
          <a:xfrm>
            <a:off x="1463040" y="1947672"/>
            <a:ext cx="6812280" cy="256032"/>
          </a:xfrm>
          <a:prstGeom prst="rect">
            <a:avLst/>
          </a:prstGeom>
          <a:noFill/>
          <a:ln/>
        </p:spPr>
        <p:txBody>
          <a:bodyPr wrap="square" lIns="0" tIns="0" rIns="0" bIns="0" rtlCol="0" anchor="ctr">
            <a:normAutofit/>
          </a:bodyPr>
          <a:lstStyle/>
          <a:p>
            <a:pPr marL="0" indent="0">
              <a:buNone/>
            </a:pPr>
            <a:r>
              <a:rPr lang="en-US" sz="1280" dirty="0">
                <a:solidFill>
                  <a:srgbClr val="627386"/>
                </a:solidFill>
                <a:latin typeface="Aptos" pitchFamily="34" charset="0"/>
                <a:ea typeface="Aptos" pitchFamily="34" charset="-122"/>
                <a:cs typeface="Aptos" pitchFamily="34" charset="-120"/>
              </a:rPr>
              <a:t>Can delegate access be limited, such as remittance only access?</a:t>
            </a:r>
            <a:endParaRPr lang="en-US" sz="1280" dirty="0"/>
          </a:p>
        </p:txBody>
      </p:sp>
      <p:sp>
        <p:nvSpPr>
          <p:cNvPr id="11" name="Shape 9">
            <a:extLst>
              <a:ext uri="{FF2B5EF4-FFF2-40B4-BE49-F238E27FC236}">
                <a16:creationId xmlns:a16="http://schemas.microsoft.com/office/drawing/2014/main" id="{B28D1C93-712C-7DFE-ED4C-3AD69A3D06E2}"/>
              </a:ext>
            </a:extLst>
          </p:cNvPr>
          <p:cNvSpPr/>
          <p:nvPr/>
        </p:nvSpPr>
        <p:spPr>
          <a:xfrm>
            <a:off x="1463040" y="2350008"/>
            <a:ext cx="9948672" cy="0"/>
          </a:xfrm>
          <a:prstGeom prst="line">
            <a:avLst/>
          </a:prstGeom>
          <a:noFill/>
          <a:ln w="8890">
            <a:solidFill>
              <a:srgbClr val="D7E4EA"/>
            </a:solidFill>
            <a:prstDash val="solid"/>
          </a:ln>
        </p:spPr>
        <p:txBody>
          <a:bodyPr/>
          <a:lstStyle/>
          <a:p>
            <a:endParaRPr lang="en-US"/>
          </a:p>
        </p:txBody>
      </p:sp>
      <p:sp>
        <p:nvSpPr>
          <p:cNvPr id="12" name="Shape 10">
            <a:extLst>
              <a:ext uri="{FF2B5EF4-FFF2-40B4-BE49-F238E27FC236}">
                <a16:creationId xmlns:a16="http://schemas.microsoft.com/office/drawing/2014/main" id="{F07B63B7-3B44-C101-FA27-41879371118B}"/>
              </a:ext>
            </a:extLst>
          </p:cNvPr>
          <p:cNvSpPr/>
          <p:nvPr/>
        </p:nvSpPr>
        <p:spPr>
          <a:xfrm>
            <a:off x="777240" y="2551176"/>
            <a:ext cx="475488" cy="475488"/>
          </a:xfrm>
          <a:prstGeom prst="ellipse">
            <a:avLst/>
          </a:prstGeom>
          <a:solidFill>
            <a:srgbClr val="113A5C"/>
          </a:solidFill>
          <a:ln w="12700">
            <a:solidFill>
              <a:srgbClr val="113A5C">
                <a:alpha val="0"/>
              </a:srgbClr>
            </a:solidFill>
            <a:prstDash val="solid"/>
          </a:ln>
        </p:spPr>
        <p:txBody>
          <a:bodyPr/>
          <a:lstStyle/>
          <a:p>
            <a:endParaRPr lang="en-US"/>
          </a:p>
        </p:txBody>
      </p:sp>
      <p:sp>
        <p:nvSpPr>
          <p:cNvPr id="13" name="Text 11">
            <a:extLst>
              <a:ext uri="{FF2B5EF4-FFF2-40B4-BE49-F238E27FC236}">
                <a16:creationId xmlns:a16="http://schemas.microsoft.com/office/drawing/2014/main" id="{4F6B6979-6282-E320-7B15-DAA3C8E01057}"/>
              </a:ext>
            </a:extLst>
          </p:cNvPr>
          <p:cNvSpPr/>
          <p:nvPr/>
        </p:nvSpPr>
        <p:spPr>
          <a:xfrm>
            <a:off x="777240" y="2651760"/>
            <a:ext cx="475488" cy="164592"/>
          </a:xfrm>
          <a:prstGeom prst="rect">
            <a:avLst/>
          </a:prstGeom>
          <a:noFill/>
          <a:ln/>
        </p:spPr>
        <p:txBody>
          <a:bodyPr wrap="square" lIns="0" tIns="0" rIns="0" bIns="0" rtlCol="0" anchor="ctr"/>
          <a:lstStyle/>
          <a:p>
            <a:pPr marL="0" indent="0" algn="ctr">
              <a:buNone/>
            </a:pPr>
            <a:r>
              <a:rPr lang="en-US" sz="1250" b="1" dirty="0">
                <a:solidFill>
                  <a:srgbClr val="FFFFFF"/>
                </a:solidFill>
                <a:latin typeface="Aptos" pitchFamily="34" charset="0"/>
                <a:ea typeface="Aptos" pitchFamily="34" charset="-122"/>
                <a:cs typeface="Aptos" pitchFamily="34" charset="-120"/>
              </a:rPr>
              <a:t>2</a:t>
            </a:r>
            <a:endParaRPr lang="en-US" sz="1250" dirty="0"/>
          </a:p>
        </p:txBody>
      </p:sp>
      <p:sp>
        <p:nvSpPr>
          <p:cNvPr id="16" name="Shape 14">
            <a:extLst>
              <a:ext uri="{FF2B5EF4-FFF2-40B4-BE49-F238E27FC236}">
                <a16:creationId xmlns:a16="http://schemas.microsoft.com/office/drawing/2014/main" id="{00C403F1-DD4A-3FCC-9D0C-3EFE7956268B}"/>
              </a:ext>
            </a:extLst>
          </p:cNvPr>
          <p:cNvSpPr/>
          <p:nvPr/>
        </p:nvSpPr>
        <p:spPr>
          <a:xfrm>
            <a:off x="1463040" y="3218688"/>
            <a:ext cx="9948672" cy="0"/>
          </a:xfrm>
          <a:prstGeom prst="line">
            <a:avLst/>
          </a:prstGeom>
          <a:noFill/>
          <a:ln w="8890">
            <a:solidFill>
              <a:srgbClr val="D7E4EA"/>
            </a:solidFill>
            <a:prstDash val="solid"/>
          </a:ln>
        </p:spPr>
        <p:txBody>
          <a:bodyPr/>
          <a:lstStyle/>
          <a:p>
            <a:endParaRPr lang="en-US"/>
          </a:p>
        </p:txBody>
      </p:sp>
      <p:sp>
        <p:nvSpPr>
          <p:cNvPr id="17" name="Shape 15">
            <a:extLst>
              <a:ext uri="{FF2B5EF4-FFF2-40B4-BE49-F238E27FC236}">
                <a16:creationId xmlns:a16="http://schemas.microsoft.com/office/drawing/2014/main" id="{182CDA4B-7566-D284-E45C-5429EEA23A52}"/>
              </a:ext>
            </a:extLst>
          </p:cNvPr>
          <p:cNvSpPr/>
          <p:nvPr/>
        </p:nvSpPr>
        <p:spPr>
          <a:xfrm>
            <a:off x="777240" y="3419856"/>
            <a:ext cx="475488" cy="475488"/>
          </a:xfrm>
          <a:prstGeom prst="ellipse">
            <a:avLst/>
          </a:prstGeom>
          <a:solidFill>
            <a:srgbClr val="16848C"/>
          </a:solidFill>
          <a:ln w="12700">
            <a:solidFill>
              <a:srgbClr val="16848C">
                <a:alpha val="0"/>
              </a:srgbClr>
            </a:solidFill>
            <a:prstDash val="solid"/>
          </a:ln>
        </p:spPr>
        <p:txBody>
          <a:bodyPr/>
          <a:lstStyle/>
          <a:p>
            <a:endParaRPr lang="en-US"/>
          </a:p>
        </p:txBody>
      </p:sp>
      <p:sp>
        <p:nvSpPr>
          <p:cNvPr id="18" name="Text 16">
            <a:extLst>
              <a:ext uri="{FF2B5EF4-FFF2-40B4-BE49-F238E27FC236}">
                <a16:creationId xmlns:a16="http://schemas.microsoft.com/office/drawing/2014/main" id="{F7FE963F-A06C-610A-A49D-E880A895D76A}"/>
              </a:ext>
            </a:extLst>
          </p:cNvPr>
          <p:cNvSpPr/>
          <p:nvPr/>
        </p:nvSpPr>
        <p:spPr>
          <a:xfrm>
            <a:off x="777240" y="3520440"/>
            <a:ext cx="475488" cy="164592"/>
          </a:xfrm>
          <a:prstGeom prst="rect">
            <a:avLst/>
          </a:prstGeom>
          <a:noFill/>
          <a:ln/>
        </p:spPr>
        <p:txBody>
          <a:bodyPr wrap="square" lIns="0" tIns="0" rIns="0" bIns="0" rtlCol="0" anchor="ctr"/>
          <a:lstStyle/>
          <a:p>
            <a:pPr marL="0" indent="0" algn="ctr">
              <a:buNone/>
            </a:pPr>
            <a:r>
              <a:rPr lang="en-US" sz="1250" b="1" dirty="0">
                <a:solidFill>
                  <a:srgbClr val="FFFFFF"/>
                </a:solidFill>
                <a:latin typeface="Aptos" pitchFamily="34" charset="0"/>
                <a:ea typeface="Aptos" pitchFamily="34" charset="-122"/>
                <a:cs typeface="Aptos" pitchFamily="34" charset="-120"/>
              </a:rPr>
              <a:t>3</a:t>
            </a:r>
            <a:endParaRPr lang="en-US" sz="1250" dirty="0"/>
          </a:p>
        </p:txBody>
      </p:sp>
      <p:sp>
        <p:nvSpPr>
          <p:cNvPr id="21" name="Shape 19">
            <a:extLst>
              <a:ext uri="{FF2B5EF4-FFF2-40B4-BE49-F238E27FC236}">
                <a16:creationId xmlns:a16="http://schemas.microsoft.com/office/drawing/2014/main" id="{04F71839-2495-42AC-A7AF-A2B9E60F1170}"/>
              </a:ext>
            </a:extLst>
          </p:cNvPr>
          <p:cNvSpPr/>
          <p:nvPr/>
        </p:nvSpPr>
        <p:spPr>
          <a:xfrm>
            <a:off x="1463040" y="4087368"/>
            <a:ext cx="9948672" cy="0"/>
          </a:xfrm>
          <a:prstGeom prst="line">
            <a:avLst/>
          </a:prstGeom>
          <a:noFill/>
          <a:ln w="8890">
            <a:solidFill>
              <a:srgbClr val="D7E4EA"/>
            </a:solidFill>
            <a:prstDash val="solid"/>
          </a:ln>
        </p:spPr>
        <p:txBody>
          <a:bodyPr/>
          <a:lstStyle/>
          <a:p>
            <a:endParaRPr lang="en-US"/>
          </a:p>
        </p:txBody>
      </p:sp>
      <p:sp>
        <p:nvSpPr>
          <p:cNvPr id="22" name="Shape 20">
            <a:extLst>
              <a:ext uri="{FF2B5EF4-FFF2-40B4-BE49-F238E27FC236}">
                <a16:creationId xmlns:a16="http://schemas.microsoft.com/office/drawing/2014/main" id="{9F1769DA-F710-186F-8F3B-98CB8D06EA9A}"/>
              </a:ext>
            </a:extLst>
          </p:cNvPr>
          <p:cNvSpPr/>
          <p:nvPr/>
        </p:nvSpPr>
        <p:spPr>
          <a:xfrm>
            <a:off x="777240" y="4288536"/>
            <a:ext cx="475488" cy="475488"/>
          </a:xfrm>
          <a:prstGeom prst="ellipse">
            <a:avLst/>
          </a:prstGeom>
          <a:solidFill>
            <a:srgbClr val="113A5C"/>
          </a:solidFill>
          <a:ln w="12700">
            <a:solidFill>
              <a:srgbClr val="113A5C">
                <a:alpha val="0"/>
              </a:srgbClr>
            </a:solidFill>
            <a:prstDash val="solid"/>
          </a:ln>
        </p:spPr>
        <p:txBody>
          <a:bodyPr/>
          <a:lstStyle/>
          <a:p>
            <a:endParaRPr lang="en-US"/>
          </a:p>
        </p:txBody>
      </p:sp>
      <p:sp>
        <p:nvSpPr>
          <p:cNvPr id="23" name="Text 21">
            <a:extLst>
              <a:ext uri="{FF2B5EF4-FFF2-40B4-BE49-F238E27FC236}">
                <a16:creationId xmlns:a16="http://schemas.microsoft.com/office/drawing/2014/main" id="{815F14F2-045F-3FFE-7F8E-A41DDE77D585}"/>
              </a:ext>
            </a:extLst>
          </p:cNvPr>
          <p:cNvSpPr/>
          <p:nvPr/>
        </p:nvSpPr>
        <p:spPr>
          <a:xfrm>
            <a:off x="777240" y="4389120"/>
            <a:ext cx="475488" cy="164592"/>
          </a:xfrm>
          <a:prstGeom prst="rect">
            <a:avLst/>
          </a:prstGeom>
          <a:noFill/>
          <a:ln/>
        </p:spPr>
        <p:txBody>
          <a:bodyPr wrap="square" lIns="0" tIns="0" rIns="0" bIns="0" rtlCol="0" anchor="ctr"/>
          <a:lstStyle/>
          <a:p>
            <a:pPr marL="0" indent="0" algn="ctr">
              <a:buNone/>
            </a:pPr>
            <a:r>
              <a:rPr lang="en-US" sz="1250" b="1" dirty="0">
                <a:solidFill>
                  <a:srgbClr val="FFFFFF"/>
                </a:solidFill>
                <a:latin typeface="Aptos" pitchFamily="34" charset="0"/>
                <a:ea typeface="Aptos" pitchFamily="34" charset="-122"/>
                <a:cs typeface="Aptos" pitchFamily="34" charset="-120"/>
              </a:rPr>
              <a:t>4</a:t>
            </a:r>
            <a:endParaRPr lang="en-US" sz="1250" dirty="0"/>
          </a:p>
        </p:txBody>
      </p:sp>
      <p:sp>
        <p:nvSpPr>
          <p:cNvPr id="24" name="Text 22">
            <a:extLst>
              <a:ext uri="{FF2B5EF4-FFF2-40B4-BE49-F238E27FC236}">
                <a16:creationId xmlns:a16="http://schemas.microsoft.com/office/drawing/2014/main" id="{97E593C8-2991-0EA6-6FCB-43E2E2742AFF}"/>
              </a:ext>
            </a:extLst>
          </p:cNvPr>
          <p:cNvSpPr/>
          <p:nvPr/>
        </p:nvSpPr>
        <p:spPr>
          <a:xfrm>
            <a:off x="1463040" y="4251960"/>
            <a:ext cx="6720840" cy="256032"/>
          </a:xfrm>
          <a:prstGeom prst="rect">
            <a:avLst/>
          </a:prstGeom>
          <a:noFill/>
          <a:ln/>
        </p:spPr>
        <p:txBody>
          <a:bodyPr wrap="square" lIns="0" tIns="0" rIns="0" bIns="0" rtlCol="0" anchor="ctr">
            <a:normAutofit lnSpcReduction="10000"/>
          </a:bodyPr>
          <a:lstStyle/>
          <a:p>
            <a:pPr marL="0" indent="0">
              <a:buNone/>
            </a:pPr>
            <a:r>
              <a:rPr lang="en-US" sz="1750" b="1" dirty="0">
                <a:solidFill>
                  <a:srgbClr val="113A5C"/>
                </a:solidFill>
                <a:latin typeface="Aptos Display" pitchFamily="34" charset="0"/>
                <a:ea typeface="Aptos Display" pitchFamily="34" charset="-122"/>
                <a:cs typeface="Aptos Display" pitchFamily="34" charset="-120"/>
              </a:rPr>
              <a:t>School social worker license-type correction</a:t>
            </a:r>
            <a:endParaRPr lang="en-US" sz="1750" dirty="0"/>
          </a:p>
        </p:txBody>
      </p:sp>
      <p:sp>
        <p:nvSpPr>
          <p:cNvPr id="25" name="Text 23">
            <a:extLst>
              <a:ext uri="{FF2B5EF4-FFF2-40B4-BE49-F238E27FC236}">
                <a16:creationId xmlns:a16="http://schemas.microsoft.com/office/drawing/2014/main" id="{79654E35-A266-25C7-2A7E-99EE2AC3875B}"/>
              </a:ext>
            </a:extLst>
          </p:cNvPr>
          <p:cNvSpPr/>
          <p:nvPr/>
        </p:nvSpPr>
        <p:spPr>
          <a:xfrm>
            <a:off x="1463040" y="4553712"/>
            <a:ext cx="6812280" cy="256032"/>
          </a:xfrm>
          <a:prstGeom prst="rect">
            <a:avLst/>
          </a:prstGeom>
          <a:noFill/>
          <a:ln/>
        </p:spPr>
        <p:txBody>
          <a:bodyPr wrap="square" lIns="0" tIns="0" rIns="0" bIns="0" rtlCol="0" anchor="ctr">
            <a:normAutofit/>
          </a:bodyPr>
          <a:lstStyle/>
          <a:p>
            <a:pPr marL="0" indent="0">
              <a:buNone/>
            </a:pPr>
            <a:r>
              <a:rPr lang="en-US" sz="1280" dirty="0">
                <a:solidFill>
                  <a:srgbClr val="627386"/>
                </a:solidFill>
                <a:latin typeface="Aptos" pitchFamily="34" charset="0"/>
                <a:ea typeface="Aptos" pitchFamily="34" charset="-122"/>
                <a:cs typeface="Aptos" pitchFamily="34" charset="-120"/>
              </a:rPr>
              <a:t>How should divisions correct prior LCSW mapping issues that trigger ORP denial?</a:t>
            </a:r>
            <a:endParaRPr lang="en-US" sz="1280" dirty="0"/>
          </a:p>
        </p:txBody>
      </p:sp>
      <p:sp>
        <p:nvSpPr>
          <p:cNvPr id="26" name="Shape 24">
            <a:extLst>
              <a:ext uri="{FF2B5EF4-FFF2-40B4-BE49-F238E27FC236}">
                <a16:creationId xmlns:a16="http://schemas.microsoft.com/office/drawing/2014/main" id="{675A01AD-F54C-3C93-9763-3EC735534F09}"/>
              </a:ext>
            </a:extLst>
          </p:cNvPr>
          <p:cNvSpPr/>
          <p:nvPr/>
        </p:nvSpPr>
        <p:spPr>
          <a:xfrm>
            <a:off x="1463040" y="4956048"/>
            <a:ext cx="9948672" cy="0"/>
          </a:xfrm>
          <a:prstGeom prst="line">
            <a:avLst/>
          </a:prstGeom>
          <a:noFill/>
          <a:ln w="8890">
            <a:solidFill>
              <a:srgbClr val="D7E4EA"/>
            </a:solidFill>
            <a:prstDash val="solid"/>
          </a:ln>
        </p:spPr>
        <p:txBody>
          <a:bodyPr/>
          <a:lstStyle/>
          <a:p>
            <a:endParaRPr lang="en-US"/>
          </a:p>
        </p:txBody>
      </p:sp>
      <p:sp>
        <p:nvSpPr>
          <p:cNvPr id="27" name="Shape 25">
            <a:extLst>
              <a:ext uri="{FF2B5EF4-FFF2-40B4-BE49-F238E27FC236}">
                <a16:creationId xmlns:a16="http://schemas.microsoft.com/office/drawing/2014/main" id="{C153D972-8E1E-07A3-6C45-273F68DB302A}"/>
              </a:ext>
            </a:extLst>
          </p:cNvPr>
          <p:cNvSpPr/>
          <p:nvPr/>
        </p:nvSpPr>
        <p:spPr>
          <a:xfrm>
            <a:off x="777240" y="5157216"/>
            <a:ext cx="475488" cy="475488"/>
          </a:xfrm>
          <a:prstGeom prst="ellipse">
            <a:avLst/>
          </a:prstGeom>
          <a:solidFill>
            <a:srgbClr val="16848C"/>
          </a:solidFill>
          <a:ln w="12700">
            <a:solidFill>
              <a:srgbClr val="16848C">
                <a:alpha val="0"/>
              </a:srgbClr>
            </a:solidFill>
            <a:prstDash val="solid"/>
          </a:ln>
        </p:spPr>
        <p:txBody>
          <a:bodyPr/>
          <a:lstStyle/>
          <a:p>
            <a:endParaRPr lang="en-US"/>
          </a:p>
        </p:txBody>
      </p:sp>
      <p:sp>
        <p:nvSpPr>
          <p:cNvPr id="28" name="Text 26">
            <a:extLst>
              <a:ext uri="{FF2B5EF4-FFF2-40B4-BE49-F238E27FC236}">
                <a16:creationId xmlns:a16="http://schemas.microsoft.com/office/drawing/2014/main" id="{B7E1E8DB-38AC-62F4-0BB3-D0716E9B9F5A}"/>
              </a:ext>
            </a:extLst>
          </p:cNvPr>
          <p:cNvSpPr/>
          <p:nvPr/>
        </p:nvSpPr>
        <p:spPr>
          <a:xfrm>
            <a:off x="777240" y="5257800"/>
            <a:ext cx="475488" cy="164592"/>
          </a:xfrm>
          <a:prstGeom prst="rect">
            <a:avLst/>
          </a:prstGeom>
          <a:noFill/>
          <a:ln/>
        </p:spPr>
        <p:txBody>
          <a:bodyPr wrap="square" lIns="0" tIns="0" rIns="0" bIns="0" rtlCol="0" anchor="ctr"/>
          <a:lstStyle/>
          <a:p>
            <a:pPr marL="0" indent="0" algn="ctr">
              <a:buNone/>
            </a:pPr>
            <a:r>
              <a:rPr lang="en-US" sz="1250" b="1" dirty="0">
                <a:solidFill>
                  <a:srgbClr val="FFFFFF"/>
                </a:solidFill>
                <a:latin typeface="Aptos" pitchFamily="34" charset="0"/>
                <a:ea typeface="Aptos" pitchFamily="34" charset="-122"/>
                <a:cs typeface="Aptos" pitchFamily="34" charset="-120"/>
              </a:rPr>
              <a:t>5</a:t>
            </a:r>
            <a:endParaRPr lang="en-US" sz="1250" dirty="0"/>
          </a:p>
        </p:txBody>
      </p:sp>
      <p:sp>
        <p:nvSpPr>
          <p:cNvPr id="29" name="Text 27">
            <a:extLst>
              <a:ext uri="{FF2B5EF4-FFF2-40B4-BE49-F238E27FC236}">
                <a16:creationId xmlns:a16="http://schemas.microsoft.com/office/drawing/2014/main" id="{405CE3F0-3EF4-B981-E6AB-20C8F74C79BD}"/>
              </a:ext>
            </a:extLst>
          </p:cNvPr>
          <p:cNvSpPr/>
          <p:nvPr/>
        </p:nvSpPr>
        <p:spPr>
          <a:xfrm>
            <a:off x="1463040" y="5120640"/>
            <a:ext cx="6720840" cy="256032"/>
          </a:xfrm>
          <a:prstGeom prst="rect">
            <a:avLst/>
          </a:prstGeom>
          <a:noFill/>
          <a:ln/>
        </p:spPr>
        <p:txBody>
          <a:bodyPr wrap="square" lIns="0" tIns="0" rIns="0" bIns="0" rtlCol="0" anchor="ctr">
            <a:normAutofit lnSpcReduction="10000"/>
          </a:bodyPr>
          <a:lstStyle/>
          <a:p>
            <a:pPr marL="0" indent="0">
              <a:buNone/>
            </a:pPr>
            <a:r>
              <a:rPr lang="en-US" sz="1750" b="1" dirty="0">
                <a:solidFill>
                  <a:srgbClr val="113A5C"/>
                </a:solidFill>
                <a:latin typeface="Aptos Display" pitchFamily="34" charset="0"/>
                <a:ea typeface="Aptos Display" pitchFamily="34" charset="-122"/>
                <a:cs typeface="Aptos Display" pitchFamily="34" charset="-120"/>
              </a:rPr>
              <a:t>Updated ORP enrollment instructions</a:t>
            </a:r>
            <a:endParaRPr lang="en-US" sz="1750" dirty="0"/>
          </a:p>
        </p:txBody>
      </p:sp>
      <p:sp>
        <p:nvSpPr>
          <p:cNvPr id="30" name="Text 28">
            <a:extLst>
              <a:ext uri="{FF2B5EF4-FFF2-40B4-BE49-F238E27FC236}">
                <a16:creationId xmlns:a16="http://schemas.microsoft.com/office/drawing/2014/main" id="{D4A1EF17-2A5E-9085-8D26-818A946F243F}"/>
              </a:ext>
            </a:extLst>
          </p:cNvPr>
          <p:cNvSpPr/>
          <p:nvPr/>
        </p:nvSpPr>
        <p:spPr>
          <a:xfrm>
            <a:off x="1463040" y="5422392"/>
            <a:ext cx="6812280" cy="256032"/>
          </a:xfrm>
          <a:prstGeom prst="rect">
            <a:avLst/>
          </a:prstGeom>
          <a:noFill/>
          <a:ln/>
        </p:spPr>
        <p:txBody>
          <a:bodyPr wrap="square" lIns="0" tIns="0" rIns="0" bIns="0" rtlCol="0" anchor="ctr">
            <a:normAutofit/>
          </a:bodyPr>
          <a:lstStyle/>
          <a:p>
            <a:pPr marL="0" indent="0">
              <a:buNone/>
            </a:pPr>
            <a:r>
              <a:rPr lang="en-US" sz="1280" dirty="0">
                <a:solidFill>
                  <a:srgbClr val="627386"/>
                </a:solidFill>
                <a:latin typeface="Aptos" pitchFamily="34" charset="0"/>
                <a:ea typeface="Aptos" pitchFamily="34" charset="-122"/>
                <a:cs typeface="Aptos" pitchFamily="34" charset="-120"/>
              </a:rPr>
              <a:t>Can school divisions receive a new screenshot-based job aid for recent updates?</a:t>
            </a:r>
            <a:endParaRPr lang="en-US" sz="1280" dirty="0"/>
          </a:p>
        </p:txBody>
      </p:sp>
      <p:sp>
        <p:nvSpPr>
          <p:cNvPr id="36" name="Text 34">
            <a:extLst>
              <a:ext uri="{FF2B5EF4-FFF2-40B4-BE49-F238E27FC236}">
                <a16:creationId xmlns:a16="http://schemas.microsoft.com/office/drawing/2014/main" id="{CB6F0C19-9680-24BC-9DF0-C2E134E50F85}"/>
              </a:ext>
            </a:extLst>
          </p:cNvPr>
          <p:cNvSpPr/>
          <p:nvPr/>
        </p:nvSpPr>
        <p:spPr>
          <a:xfrm>
            <a:off x="640080" y="6446520"/>
            <a:ext cx="7132320" cy="201168"/>
          </a:xfrm>
          <a:prstGeom prst="rect">
            <a:avLst/>
          </a:prstGeom>
          <a:noFill/>
          <a:ln/>
        </p:spPr>
        <p:txBody>
          <a:bodyPr wrap="square" lIns="0" tIns="0" rIns="0" bIns="0" rtlCol="0" anchor="ctr"/>
          <a:lstStyle/>
          <a:p>
            <a:pPr marL="0" indent="0">
              <a:buNone/>
            </a:pPr>
            <a:r>
              <a:rPr lang="en-US" sz="750" dirty="0">
                <a:solidFill>
                  <a:srgbClr val="627386"/>
                </a:solidFill>
                <a:latin typeface="Aptos" pitchFamily="34" charset="0"/>
                <a:ea typeface="Aptos" pitchFamily="34" charset="-122"/>
                <a:cs typeface="Aptos" pitchFamily="34" charset="-120"/>
              </a:rPr>
              <a:t>DMAS / Gainwell ORP Enrollment Discussion</a:t>
            </a:r>
            <a:endParaRPr lang="en-US" sz="750" dirty="0"/>
          </a:p>
        </p:txBody>
      </p:sp>
      <p:sp>
        <p:nvSpPr>
          <p:cNvPr id="37" name="Text 35">
            <a:extLst>
              <a:ext uri="{FF2B5EF4-FFF2-40B4-BE49-F238E27FC236}">
                <a16:creationId xmlns:a16="http://schemas.microsoft.com/office/drawing/2014/main" id="{2850C0F3-C0F5-4F92-44AF-012BA8E6B4FD}"/>
              </a:ext>
            </a:extLst>
          </p:cNvPr>
          <p:cNvSpPr/>
          <p:nvPr/>
        </p:nvSpPr>
        <p:spPr>
          <a:xfrm>
            <a:off x="11311128" y="6428232"/>
            <a:ext cx="411480" cy="219456"/>
          </a:xfrm>
          <a:prstGeom prst="rect">
            <a:avLst/>
          </a:prstGeom>
          <a:noFill/>
          <a:ln/>
        </p:spPr>
        <p:txBody>
          <a:bodyPr wrap="square" lIns="0" tIns="0" rIns="0" bIns="0" rtlCol="0" anchor="ctr"/>
          <a:lstStyle/>
          <a:p>
            <a:pPr marL="0" indent="0" algn="r">
              <a:buNone/>
            </a:pPr>
            <a:r>
              <a:rPr lang="en-US" sz="800" b="1" dirty="0">
                <a:solidFill>
                  <a:srgbClr val="627386"/>
                </a:solidFill>
                <a:latin typeface="Aptos" pitchFamily="34" charset="0"/>
                <a:ea typeface="Aptos" pitchFamily="34" charset="-122"/>
                <a:cs typeface="Aptos" pitchFamily="34" charset="-120"/>
              </a:rPr>
              <a:t>03</a:t>
            </a:r>
            <a:endParaRPr lang="en-US" sz="800" dirty="0"/>
          </a:p>
        </p:txBody>
      </p:sp>
      <p:sp>
        <p:nvSpPr>
          <p:cNvPr id="38" name="Shape 36">
            <a:extLst>
              <a:ext uri="{FF2B5EF4-FFF2-40B4-BE49-F238E27FC236}">
                <a16:creationId xmlns:a16="http://schemas.microsoft.com/office/drawing/2014/main" id="{63CF9C58-76EE-9189-0051-1F99867C338F}"/>
              </a:ext>
            </a:extLst>
          </p:cNvPr>
          <p:cNvSpPr/>
          <p:nvPr/>
        </p:nvSpPr>
        <p:spPr>
          <a:xfrm>
            <a:off x="640080" y="6291072"/>
            <a:ext cx="10927080" cy="0"/>
          </a:xfrm>
          <a:prstGeom prst="line">
            <a:avLst/>
          </a:prstGeom>
          <a:noFill/>
          <a:ln w="7620">
            <a:solidFill>
              <a:srgbClr val="D7E4EA"/>
            </a:solidFill>
            <a:prstDash val="solid"/>
          </a:ln>
        </p:spPr>
        <p:txBody>
          <a:bodyPr/>
          <a:lstStyle/>
          <a:p>
            <a:endParaRPr lang="en-US"/>
          </a:p>
        </p:txBody>
      </p:sp>
      <p:sp>
        <p:nvSpPr>
          <p:cNvPr id="32" name="Text 17">
            <a:extLst>
              <a:ext uri="{FF2B5EF4-FFF2-40B4-BE49-F238E27FC236}">
                <a16:creationId xmlns:a16="http://schemas.microsoft.com/office/drawing/2014/main" id="{B2F7EDB9-CD85-7D88-FF29-CB86A8339420}"/>
              </a:ext>
            </a:extLst>
          </p:cNvPr>
          <p:cNvSpPr/>
          <p:nvPr/>
        </p:nvSpPr>
        <p:spPr>
          <a:xfrm>
            <a:off x="1463040" y="2523116"/>
            <a:ext cx="6720840" cy="256032"/>
          </a:xfrm>
          <a:prstGeom prst="rect">
            <a:avLst/>
          </a:prstGeom>
          <a:noFill/>
          <a:ln/>
        </p:spPr>
        <p:txBody>
          <a:bodyPr wrap="square" lIns="0" tIns="0" rIns="0" bIns="0" rtlCol="0" anchor="ctr">
            <a:normAutofit lnSpcReduction="10000"/>
          </a:bodyPr>
          <a:lstStyle/>
          <a:p>
            <a:pPr marL="0" indent="0">
              <a:buNone/>
            </a:pPr>
            <a:r>
              <a:rPr lang="en-US" sz="1750" b="1" dirty="0">
                <a:solidFill>
                  <a:srgbClr val="113A5C"/>
                </a:solidFill>
                <a:latin typeface="Aptos Display" pitchFamily="34" charset="0"/>
                <a:ea typeface="Aptos Display" pitchFamily="34" charset="-122"/>
                <a:cs typeface="Aptos Display" pitchFamily="34" charset="-120"/>
              </a:rPr>
              <a:t>New PAH access when prior PAH leaves</a:t>
            </a:r>
            <a:endParaRPr lang="en-US" sz="1750" dirty="0"/>
          </a:p>
        </p:txBody>
      </p:sp>
      <p:sp>
        <p:nvSpPr>
          <p:cNvPr id="33" name="Text 18">
            <a:extLst>
              <a:ext uri="{FF2B5EF4-FFF2-40B4-BE49-F238E27FC236}">
                <a16:creationId xmlns:a16="http://schemas.microsoft.com/office/drawing/2014/main" id="{601F156C-3F9D-C907-5FAB-F58A376CF2F5}"/>
              </a:ext>
            </a:extLst>
          </p:cNvPr>
          <p:cNvSpPr/>
          <p:nvPr/>
        </p:nvSpPr>
        <p:spPr>
          <a:xfrm>
            <a:off x="1463040" y="2824868"/>
            <a:ext cx="6812280" cy="256032"/>
          </a:xfrm>
          <a:prstGeom prst="rect">
            <a:avLst/>
          </a:prstGeom>
          <a:noFill/>
          <a:ln/>
        </p:spPr>
        <p:txBody>
          <a:bodyPr wrap="square" lIns="0" tIns="0" rIns="0" bIns="0" rtlCol="0" anchor="ctr">
            <a:normAutofit/>
          </a:bodyPr>
          <a:lstStyle/>
          <a:p>
            <a:pPr marL="0" indent="0">
              <a:buNone/>
            </a:pPr>
            <a:r>
              <a:rPr lang="en-US" sz="1280" dirty="0">
                <a:solidFill>
                  <a:srgbClr val="627386"/>
                </a:solidFill>
                <a:latin typeface="Aptos" pitchFamily="34" charset="0"/>
                <a:ea typeface="Aptos" pitchFamily="34" charset="-122"/>
                <a:cs typeface="Aptos" pitchFamily="34" charset="-120"/>
              </a:rPr>
              <a:t>What process assigns a new PAH if access was not reassigned?</a:t>
            </a:r>
            <a:endParaRPr lang="en-US" sz="1280" dirty="0"/>
          </a:p>
        </p:txBody>
      </p:sp>
      <p:sp>
        <p:nvSpPr>
          <p:cNvPr id="34" name="Text 12">
            <a:extLst>
              <a:ext uri="{FF2B5EF4-FFF2-40B4-BE49-F238E27FC236}">
                <a16:creationId xmlns:a16="http://schemas.microsoft.com/office/drawing/2014/main" id="{41A0898E-B5BA-89F5-EACA-2E4C08A6798F}"/>
              </a:ext>
            </a:extLst>
          </p:cNvPr>
          <p:cNvSpPr/>
          <p:nvPr/>
        </p:nvSpPr>
        <p:spPr>
          <a:xfrm>
            <a:off x="1463040" y="3429000"/>
            <a:ext cx="6720840" cy="256032"/>
          </a:xfrm>
          <a:prstGeom prst="rect">
            <a:avLst/>
          </a:prstGeom>
          <a:noFill/>
          <a:ln/>
        </p:spPr>
        <p:txBody>
          <a:bodyPr wrap="square" lIns="0" tIns="0" rIns="0" bIns="0" rtlCol="0" anchor="ctr">
            <a:normAutofit lnSpcReduction="10000"/>
          </a:bodyPr>
          <a:lstStyle/>
          <a:p>
            <a:pPr marL="0" indent="0">
              <a:buNone/>
            </a:pPr>
            <a:r>
              <a:rPr lang="en-US" sz="1750" b="1" dirty="0">
                <a:solidFill>
                  <a:srgbClr val="113A5C"/>
                </a:solidFill>
                <a:latin typeface="Aptos Display" pitchFamily="34" charset="0"/>
                <a:ea typeface="Aptos Display" pitchFamily="34" charset="-122"/>
                <a:cs typeface="Aptos Display" pitchFamily="34" charset="-120"/>
              </a:rPr>
              <a:t>DOE license renewal and ORP revalidation timing</a:t>
            </a:r>
            <a:endParaRPr lang="en-US" sz="1750" dirty="0"/>
          </a:p>
        </p:txBody>
      </p:sp>
      <p:sp>
        <p:nvSpPr>
          <p:cNvPr id="35" name="Text 13">
            <a:extLst>
              <a:ext uri="{FF2B5EF4-FFF2-40B4-BE49-F238E27FC236}">
                <a16:creationId xmlns:a16="http://schemas.microsoft.com/office/drawing/2014/main" id="{63830AA1-256B-DD38-1FD0-CA05BAEB8497}"/>
              </a:ext>
            </a:extLst>
          </p:cNvPr>
          <p:cNvSpPr/>
          <p:nvPr/>
        </p:nvSpPr>
        <p:spPr>
          <a:xfrm>
            <a:off x="1463040" y="3730752"/>
            <a:ext cx="6812280" cy="256032"/>
          </a:xfrm>
          <a:prstGeom prst="rect">
            <a:avLst/>
          </a:prstGeom>
          <a:noFill/>
          <a:ln/>
        </p:spPr>
        <p:txBody>
          <a:bodyPr wrap="square" lIns="0" tIns="0" rIns="0" bIns="0" rtlCol="0" anchor="ctr">
            <a:normAutofit/>
          </a:bodyPr>
          <a:lstStyle/>
          <a:p>
            <a:pPr marL="0" indent="0">
              <a:buNone/>
            </a:pPr>
            <a:r>
              <a:rPr lang="en-US" sz="1280" dirty="0">
                <a:solidFill>
                  <a:srgbClr val="627386"/>
                </a:solidFill>
                <a:latin typeface="Aptos" pitchFamily="34" charset="0"/>
                <a:ea typeface="Aptos" pitchFamily="34" charset="-122"/>
                <a:cs typeface="Aptos" pitchFamily="34" charset="-120"/>
              </a:rPr>
              <a:t>How far in advance must renewals and revalidations be submitted?</a:t>
            </a:r>
            <a:endParaRPr lang="en-US" sz="1280" dirty="0"/>
          </a:p>
        </p:txBody>
      </p:sp>
    </p:spTree>
    <p:extLst>
      <p:ext uri="{BB962C8B-B14F-4D97-AF65-F5344CB8AC3E}">
        <p14:creationId xmlns:p14="http://schemas.microsoft.com/office/powerpoint/2010/main" val="6113287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64592" cy="6858000"/>
          </a:xfrm>
          <a:prstGeom prst="rect">
            <a:avLst/>
          </a:prstGeom>
          <a:solidFill>
            <a:srgbClr val="16848C"/>
          </a:solidFill>
          <a:ln w="12700">
            <a:solidFill>
              <a:srgbClr val="16848C">
                <a:alpha val="0"/>
              </a:srgbClr>
            </a:solidFill>
            <a:prstDash val="solid"/>
          </a:ln>
        </p:spPr>
        <p:txBody>
          <a:bodyPr/>
          <a:lstStyle/>
          <a:p>
            <a:endParaRPr lang="en-US"/>
          </a:p>
        </p:txBody>
      </p:sp>
      <p:sp>
        <p:nvSpPr>
          <p:cNvPr id="3" name="Shape 1"/>
          <p:cNvSpPr/>
          <p:nvPr/>
        </p:nvSpPr>
        <p:spPr>
          <a:xfrm>
            <a:off x="164592" y="0"/>
            <a:ext cx="45720" cy="6858000"/>
          </a:xfrm>
          <a:prstGeom prst="rect">
            <a:avLst/>
          </a:prstGeom>
          <a:solidFill>
            <a:srgbClr val="113A5C"/>
          </a:solidFill>
          <a:ln w="12700">
            <a:solidFill>
              <a:srgbClr val="113A5C">
                <a:alpha val="0"/>
              </a:srgbClr>
            </a:solidFill>
            <a:prstDash val="solid"/>
          </a:ln>
        </p:spPr>
        <p:txBody>
          <a:bodyPr/>
          <a:lstStyle/>
          <a:p>
            <a:endParaRPr lang="en-US"/>
          </a:p>
        </p:txBody>
      </p:sp>
      <p:sp>
        <p:nvSpPr>
          <p:cNvPr id="4" name="Text 2"/>
          <p:cNvSpPr/>
          <p:nvPr/>
        </p:nvSpPr>
        <p:spPr>
          <a:xfrm>
            <a:off x="685800" y="384048"/>
            <a:ext cx="2926080" cy="219456"/>
          </a:xfrm>
          <a:prstGeom prst="rect">
            <a:avLst/>
          </a:prstGeom>
          <a:noFill/>
          <a:ln/>
        </p:spPr>
        <p:txBody>
          <a:bodyPr wrap="square" lIns="0" tIns="0" rIns="0" bIns="0" rtlCol="0" anchor="ctr"/>
          <a:lstStyle/>
          <a:p>
            <a:pPr marL="0" indent="0">
              <a:buNone/>
            </a:pPr>
            <a:r>
              <a:rPr lang="en-US" sz="900" b="1" dirty="0">
                <a:solidFill>
                  <a:srgbClr val="16848C"/>
                </a:solidFill>
                <a:latin typeface="Aptos" pitchFamily="34" charset="0"/>
                <a:ea typeface="Aptos" pitchFamily="34" charset="-122"/>
                <a:cs typeface="Aptos" pitchFamily="34" charset="-120"/>
              </a:rPr>
              <a:t>AGENDA ITEM 1</a:t>
            </a:r>
            <a:endParaRPr lang="en-US" sz="900" dirty="0"/>
          </a:p>
        </p:txBody>
      </p:sp>
      <p:sp>
        <p:nvSpPr>
          <p:cNvPr id="5" name="Shape 3"/>
          <p:cNvSpPr/>
          <p:nvPr/>
        </p:nvSpPr>
        <p:spPr>
          <a:xfrm>
            <a:off x="8549640" y="475488"/>
            <a:ext cx="2423160" cy="365760"/>
          </a:xfrm>
          <a:prstGeom prst="roundRect">
            <a:avLst>
              <a:gd name="adj" fmla="val 20000"/>
            </a:avLst>
          </a:prstGeom>
          <a:solidFill>
            <a:srgbClr val="EEF8FC"/>
          </a:solidFill>
          <a:ln w="12700">
            <a:solidFill>
              <a:srgbClr val="D7E4EA">
                <a:alpha val="0"/>
              </a:srgbClr>
            </a:solidFill>
            <a:prstDash val="solid"/>
          </a:ln>
        </p:spPr>
        <p:txBody>
          <a:bodyPr/>
          <a:lstStyle/>
          <a:p>
            <a:endParaRPr lang="en-US"/>
          </a:p>
        </p:txBody>
      </p:sp>
      <p:sp>
        <p:nvSpPr>
          <p:cNvPr id="6" name="Text 4"/>
          <p:cNvSpPr/>
          <p:nvPr/>
        </p:nvSpPr>
        <p:spPr>
          <a:xfrm>
            <a:off x="8686800" y="576072"/>
            <a:ext cx="228600" cy="128016"/>
          </a:xfrm>
          <a:prstGeom prst="rect">
            <a:avLst/>
          </a:prstGeom>
          <a:noFill/>
          <a:ln/>
        </p:spPr>
        <p:txBody>
          <a:bodyPr wrap="square" lIns="0" tIns="0" rIns="0" bIns="0" rtlCol="0" anchor="ctr"/>
          <a:lstStyle/>
          <a:p>
            <a:pPr marL="0" indent="0" algn="ctr">
              <a:buNone/>
            </a:pPr>
            <a:r>
              <a:rPr lang="en-US" sz="800" b="1" dirty="0">
                <a:solidFill>
                  <a:srgbClr val="16848C"/>
                </a:solidFill>
                <a:latin typeface="Aptos" pitchFamily="34" charset="0"/>
                <a:ea typeface="Aptos" pitchFamily="34" charset="-122"/>
                <a:cs typeface="Aptos" pitchFamily="34" charset="-120"/>
              </a:rPr>
              <a:t>1</a:t>
            </a:r>
            <a:endParaRPr lang="en-US" sz="800" dirty="0"/>
          </a:p>
        </p:txBody>
      </p:sp>
      <p:sp>
        <p:nvSpPr>
          <p:cNvPr id="7" name="Text 5"/>
          <p:cNvSpPr/>
          <p:nvPr/>
        </p:nvSpPr>
        <p:spPr>
          <a:xfrm>
            <a:off x="9006840" y="566928"/>
            <a:ext cx="1691640" cy="146304"/>
          </a:xfrm>
          <a:prstGeom prst="rect">
            <a:avLst/>
          </a:prstGeom>
          <a:noFill/>
          <a:ln/>
        </p:spPr>
        <p:txBody>
          <a:bodyPr wrap="square" lIns="0" tIns="0" rIns="0" bIns="0" rtlCol="0" anchor="ctr"/>
          <a:lstStyle/>
          <a:p>
            <a:pPr marL="0" indent="0">
              <a:buNone/>
            </a:pPr>
            <a:r>
              <a:rPr lang="en-US" sz="730" b="1" dirty="0">
                <a:solidFill>
                  <a:srgbClr val="627386"/>
                </a:solidFill>
                <a:latin typeface="Aptos" pitchFamily="34" charset="0"/>
                <a:ea typeface="Aptos" pitchFamily="34" charset="-122"/>
                <a:cs typeface="Aptos" pitchFamily="34" charset="-120"/>
              </a:rPr>
              <a:t>ACCESS</a:t>
            </a:r>
            <a:endParaRPr lang="en-US" sz="730" dirty="0"/>
          </a:p>
        </p:txBody>
      </p:sp>
      <p:sp>
        <p:nvSpPr>
          <p:cNvPr id="8" name="Text 6"/>
          <p:cNvSpPr/>
          <p:nvPr/>
        </p:nvSpPr>
        <p:spPr>
          <a:xfrm>
            <a:off x="685800" y="713232"/>
            <a:ext cx="7772400" cy="502920"/>
          </a:xfrm>
          <a:prstGeom prst="rect">
            <a:avLst/>
          </a:prstGeom>
          <a:noFill/>
          <a:ln/>
        </p:spPr>
        <p:txBody>
          <a:bodyPr wrap="square" lIns="0" tIns="0" rIns="0" bIns="0" rtlCol="0" anchor="ctr">
            <a:normAutofit/>
          </a:bodyPr>
          <a:lstStyle/>
          <a:p>
            <a:pPr marL="0" indent="0">
              <a:buNone/>
            </a:pPr>
            <a:r>
              <a:rPr lang="en-US" sz="3100" b="1" dirty="0">
                <a:solidFill>
                  <a:srgbClr val="113A5C"/>
                </a:solidFill>
                <a:latin typeface="Aptos Display" pitchFamily="34" charset="0"/>
                <a:ea typeface="Aptos Display" pitchFamily="34" charset="-122"/>
                <a:cs typeface="Aptos Display" pitchFamily="34" charset="-120"/>
              </a:rPr>
              <a:t>Delegate access assigned by PAH</a:t>
            </a:r>
            <a:endParaRPr lang="en-US" sz="3100" dirty="0"/>
          </a:p>
        </p:txBody>
      </p:sp>
      <p:sp>
        <p:nvSpPr>
          <p:cNvPr id="10" name="Shape 8"/>
          <p:cNvSpPr/>
          <p:nvPr/>
        </p:nvSpPr>
        <p:spPr>
          <a:xfrm>
            <a:off x="685800" y="1216152"/>
            <a:ext cx="6172200" cy="0"/>
          </a:xfrm>
          <a:prstGeom prst="line">
            <a:avLst/>
          </a:prstGeom>
          <a:noFill/>
          <a:ln w="25400">
            <a:solidFill>
              <a:srgbClr val="16848C"/>
            </a:solidFill>
            <a:prstDash val="solid"/>
          </a:ln>
        </p:spPr>
        <p:txBody>
          <a:bodyPr/>
          <a:lstStyle/>
          <a:p>
            <a:endParaRPr lang="en-US"/>
          </a:p>
        </p:txBody>
      </p:sp>
      <p:sp>
        <p:nvSpPr>
          <p:cNvPr id="11" name="Text 9"/>
          <p:cNvSpPr/>
          <p:nvPr/>
        </p:nvSpPr>
        <p:spPr>
          <a:xfrm>
            <a:off x="685800" y="1481328"/>
            <a:ext cx="6126480" cy="201168"/>
          </a:xfrm>
          <a:prstGeom prst="rect">
            <a:avLst/>
          </a:prstGeom>
          <a:noFill/>
          <a:ln/>
        </p:spPr>
        <p:txBody>
          <a:bodyPr wrap="square" lIns="0" tIns="0" rIns="0" bIns="0" rtlCol="0" anchor="ctr"/>
          <a:lstStyle/>
          <a:p>
            <a:pPr marL="0" indent="0">
              <a:buNone/>
            </a:pPr>
            <a:r>
              <a:rPr lang="en-US" sz="850" b="1" dirty="0">
                <a:solidFill>
                  <a:srgbClr val="16848C"/>
                </a:solidFill>
                <a:latin typeface="Aptos" pitchFamily="34" charset="0"/>
                <a:ea typeface="Aptos" pitchFamily="34" charset="-122"/>
                <a:cs typeface="Aptos" pitchFamily="34" charset="-120"/>
              </a:rPr>
              <a:t>QUESTION</a:t>
            </a:r>
            <a:endParaRPr lang="en-US" sz="850" dirty="0"/>
          </a:p>
        </p:txBody>
      </p:sp>
      <p:sp>
        <p:nvSpPr>
          <p:cNvPr id="12" name="Text 10"/>
          <p:cNvSpPr/>
          <p:nvPr/>
        </p:nvSpPr>
        <p:spPr>
          <a:xfrm>
            <a:off x="685800" y="1737360"/>
            <a:ext cx="6126480" cy="969264"/>
          </a:xfrm>
          <a:prstGeom prst="rect">
            <a:avLst/>
          </a:prstGeom>
          <a:noFill/>
          <a:ln/>
        </p:spPr>
        <p:txBody>
          <a:bodyPr wrap="square" lIns="0" tIns="0" rIns="0" bIns="0" rtlCol="0" anchor="t">
            <a:normAutofit/>
          </a:bodyPr>
          <a:lstStyle/>
          <a:p>
            <a:pPr marL="0" indent="0">
              <a:buNone/>
            </a:pPr>
            <a:r>
              <a:rPr lang="en-US" sz="1950" b="1" dirty="0">
                <a:solidFill>
                  <a:srgbClr val="113A5C"/>
                </a:solidFill>
                <a:latin typeface="Aptos" pitchFamily="34" charset="0"/>
                <a:ea typeface="Aptos" pitchFamily="34" charset="-122"/>
                <a:cs typeface="Aptos" pitchFamily="34" charset="-120"/>
              </a:rPr>
              <a:t>Can a PAH assign limited delegate access, such as remittance only access?</a:t>
            </a:r>
            <a:endParaRPr lang="en-US" sz="1950" dirty="0"/>
          </a:p>
        </p:txBody>
      </p:sp>
      <p:pic>
        <p:nvPicPr>
          <p:cNvPr id="19" name="Image 0" descr="/mnt/data/a_clean_flat_vector_illustration_on_a_white_backgr_batch_2.png"/>
          <p:cNvPicPr>
            <a:picLocks noChangeAspect="1"/>
          </p:cNvPicPr>
          <p:nvPr/>
        </p:nvPicPr>
        <p:blipFill>
          <a:blip r:embed="rId3"/>
          <a:stretch>
            <a:fillRect/>
          </a:stretch>
        </p:blipFill>
        <p:spPr>
          <a:xfrm>
            <a:off x="8220456" y="1325880"/>
            <a:ext cx="3749040" cy="3749040"/>
          </a:xfrm>
          <a:prstGeom prst="rect">
            <a:avLst/>
          </a:prstGeom>
        </p:spPr>
      </p:pic>
      <p:sp>
        <p:nvSpPr>
          <p:cNvPr id="20" name="Text 17"/>
          <p:cNvSpPr/>
          <p:nvPr/>
        </p:nvSpPr>
        <p:spPr>
          <a:xfrm>
            <a:off x="640080" y="6446520"/>
            <a:ext cx="7132320" cy="201168"/>
          </a:xfrm>
          <a:prstGeom prst="rect">
            <a:avLst/>
          </a:prstGeom>
          <a:noFill/>
          <a:ln/>
        </p:spPr>
        <p:txBody>
          <a:bodyPr wrap="square" lIns="0" tIns="0" rIns="0" bIns="0" rtlCol="0" anchor="ctr"/>
          <a:lstStyle/>
          <a:p>
            <a:pPr marL="0" indent="0">
              <a:buNone/>
            </a:pPr>
            <a:r>
              <a:rPr lang="en-US" sz="750" dirty="0">
                <a:solidFill>
                  <a:srgbClr val="627386"/>
                </a:solidFill>
                <a:latin typeface="Aptos" pitchFamily="34" charset="0"/>
                <a:ea typeface="Aptos" pitchFamily="34" charset="-122"/>
                <a:cs typeface="Aptos" pitchFamily="34" charset="-120"/>
              </a:rPr>
              <a:t>DMAS / Gainwell ORP Enrollment Discussion</a:t>
            </a:r>
            <a:endParaRPr lang="en-US" sz="750" dirty="0"/>
          </a:p>
        </p:txBody>
      </p:sp>
      <p:sp>
        <p:nvSpPr>
          <p:cNvPr id="21" name="Text 18"/>
          <p:cNvSpPr/>
          <p:nvPr/>
        </p:nvSpPr>
        <p:spPr>
          <a:xfrm>
            <a:off x="11311128" y="6428232"/>
            <a:ext cx="411480" cy="219456"/>
          </a:xfrm>
          <a:prstGeom prst="rect">
            <a:avLst/>
          </a:prstGeom>
          <a:noFill/>
          <a:ln/>
        </p:spPr>
        <p:txBody>
          <a:bodyPr wrap="square" lIns="0" tIns="0" rIns="0" bIns="0" rtlCol="0" anchor="ctr"/>
          <a:lstStyle/>
          <a:p>
            <a:pPr marL="0" indent="0" algn="r">
              <a:buNone/>
            </a:pPr>
            <a:r>
              <a:rPr lang="en-US" sz="800" b="1" dirty="0">
                <a:solidFill>
                  <a:srgbClr val="627386"/>
                </a:solidFill>
                <a:latin typeface="Aptos" pitchFamily="34" charset="0"/>
                <a:ea typeface="Aptos" pitchFamily="34" charset="-122"/>
                <a:cs typeface="Aptos" pitchFamily="34" charset="-120"/>
              </a:rPr>
              <a:t>04</a:t>
            </a:r>
            <a:endParaRPr lang="en-US" sz="800" dirty="0"/>
          </a:p>
        </p:txBody>
      </p:sp>
      <p:sp>
        <p:nvSpPr>
          <p:cNvPr id="22" name="Shape 19"/>
          <p:cNvSpPr/>
          <p:nvPr/>
        </p:nvSpPr>
        <p:spPr>
          <a:xfrm>
            <a:off x="640080" y="6291072"/>
            <a:ext cx="10927080" cy="0"/>
          </a:xfrm>
          <a:prstGeom prst="line">
            <a:avLst/>
          </a:prstGeom>
          <a:noFill/>
          <a:ln w="7620">
            <a:solidFill>
              <a:srgbClr val="D7E4EA"/>
            </a:solidFill>
            <a:prstDash val="solid"/>
          </a:ln>
        </p:spPr>
        <p:txBody>
          <a:bodyPr/>
          <a:lstStyle/>
          <a:p>
            <a:endParaRPr lang="en-US"/>
          </a:p>
        </p:txBody>
      </p:sp>
      <p:sp>
        <p:nvSpPr>
          <p:cNvPr id="23" name="Shape 9">
            <a:extLst>
              <a:ext uri="{FF2B5EF4-FFF2-40B4-BE49-F238E27FC236}">
                <a16:creationId xmlns:a16="http://schemas.microsoft.com/office/drawing/2014/main" id="{1257BA7F-6921-31DF-7C12-FDDEE345C4DE}"/>
              </a:ext>
            </a:extLst>
          </p:cNvPr>
          <p:cNvSpPr/>
          <p:nvPr/>
        </p:nvSpPr>
        <p:spPr>
          <a:xfrm>
            <a:off x="640080" y="2464308"/>
            <a:ext cx="3794760" cy="2802636"/>
          </a:xfrm>
          <a:prstGeom prst="roundRect">
            <a:avLst>
              <a:gd name="adj" fmla="val 4407"/>
            </a:avLst>
          </a:prstGeom>
          <a:solidFill>
            <a:srgbClr val="EEF8FC"/>
          </a:solidFill>
          <a:ln w="11430">
            <a:solidFill>
              <a:srgbClr val="D7E4EA"/>
            </a:solidFill>
            <a:prstDash val="solid"/>
          </a:ln>
        </p:spPr>
        <p:txBody>
          <a:bodyPr/>
          <a:lstStyle/>
          <a:p>
            <a:endParaRPr lang="en-US"/>
          </a:p>
        </p:txBody>
      </p:sp>
      <p:sp>
        <p:nvSpPr>
          <p:cNvPr id="24" name="Shape 10">
            <a:extLst>
              <a:ext uri="{FF2B5EF4-FFF2-40B4-BE49-F238E27FC236}">
                <a16:creationId xmlns:a16="http://schemas.microsoft.com/office/drawing/2014/main" id="{A57D34EC-D60C-871E-C0CC-2FD245985873}"/>
              </a:ext>
            </a:extLst>
          </p:cNvPr>
          <p:cNvSpPr/>
          <p:nvPr/>
        </p:nvSpPr>
        <p:spPr>
          <a:xfrm>
            <a:off x="640080" y="2464308"/>
            <a:ext cx="3794760" cy="118872"/>
          </a:xfrm>
          <a:prstGeom prst="rect">
            <a:avLst/>
          </a:prstGeom>
          <a:solidFill>
            <a:srgbClr val="16848C"/>
          </a:solidFill>
          <a:ln w="12700">
            <a:solidFill>
              <a:srgbClr val="16848C">
                <a:alpha val="0"/>
              </a:srgbClr>
            </a:solidFill>
            <a:prstDash val="solid"/>
          </a:ln>
        </p:spPr>
        <p:txBody>
          <a:bodyPr/>
          <a:lstStyle/>
          <a:p>
            <a:endParaRPr lang="en-US"/>
          </a:p>
        </p:txBody>
      </p:sp>
      <p:sp>
        <p:nvSpPr>
          <p:cNvPr id="25" name="Text 11">
            <a:extLst>
              <a:ext uri="{FF2B5EF4-FFF2-40B4-BE49-F238E27FC236}">
                <a16:creationId xmlns:a16="http://schemas.microsoft.com/office/drawing/2014/main" id="{8F3C46BD-3ACE-51AC-20F7-A27A0D676B5B}"/>
              </a:ext>
            </a:extLst>
          </p:cNvPr>
          <p:cNvSpPr/>
          <p:nvPr/>
        </p:nvSpPr>
        <p:spPr>
          <a:xfrm>
            <a:off x="859536" y="2729484"/>
            <a:ext cx="3355848" cy="201168"/>
          </a:xfrm>
          <a:prstGeom prst="rect">
            <a:avLst/>
          </a:prstGeom>
          <a:noFill/>
          <a:ln/>
        </p:spPr>
        <p:txBody>
          <a:bodyPr wrap="square" lIns="0" tIns="0" rIns="0" bIns="0" rtlCol="0" anchor="ctr">
            <a:normAutofit fontScale="85000" lnSpcReduction="10000"/>
          </a:bodyPr>
          <a:lstStyle/>
          <a:p>
            <a:pPr marL="0" indent="0">
              <a:buNone/>
            </a:pPr>
            <a:r>
              <a:rPr lang="en-US" sz="1700" b="1" dirty="0">
                <a:solidFill>
                  <a:srgbClr val="113A5C"/>
                </a:solidFill>
                <a:latin typeface="Aptos Display" pitchFamily="34" charset="0"/>
                <a:ea typeface="Aptos Display" pitchFamily="34" charset="-122"/>
                <a:cs typeface="Aptos Display" pitchFamily="34" charset="-120"/>
              </a:rPr>
              <a:t>Answer</a:t>
            </a:r>
            <a:endParaRPr lang="en-US" sz="1700" dirty="0"/>
          </a:p>
        </p:txBody>
      </p:sp>
      <p:sp>
        <p:nvSpPr>
          <p:cNvPr id="26" name="Text 12">
            <a:extLst>
              <a:ext uri="{FF2B5EF4-FFF2-40B4-BE49-F238E27FC236}">
                <a16:creationId xmlns:a16="http://schemas.microsoft.com/office/drawing/2014/main" id="{D0956FC3-0CA1-A8DF-543C-AE30093DE0D9}"/>
              </a:ext>
            </a:extLst>
          </p:cNvPr>
          <p:cNvSpPr/>
          <p:nvPr/>
        </p:nvSpPr>
        <p:spPr>
          <a:xfrm>
            <a:off x="859535" y="3287268"/>
            <a:ext cx="3443523" cy="1892808"/>
          </a:xfrm>
          <a:prstGeom prst="rect">
            <a:avLst/>
          </a:prstGeom>
          <a:noFill/>
          <a:ln/>
        </p:spPr>
        <p:txBody>
          <a:bodyPr wrap="square" lIns="254" tIns="254" rIns="254" bIns="254" rtlCol="0" anchor="t">
            <a:normAutofit/>
          </a:bodyPr>
          <a:lstStyle/>
          <a:p>
            <a:pPr marL="0" indent="0">
              <a:buNone/>
            </a:pPr>
            <a:r>
              <a:rPr lang="en-US" sz="1000" dirty="0">
                <a:solidFill>
                  <a:srgbClr val="1F2937"/>
                </a:solidFill>
                <a:latin typeface="Aptos" pitchFamily="34" charset="0"/>
                <a:ea typeface="Aptos" pitchFamily="34" charset="-122"/>
                <a:cs typeface="Aptos" pitchFamily="34" charset="-120"/>
              </a:rPr>
              <a:t>• The Provider Portal supports limited delegate access through selected service locations and selected security functions.</a:t>
            </a:r>
          </a:p>
          <a:p>
            <a:pPr marL="0" indent="0">
              <a:buNone/>
            </a:pPr>
            <a:endParaRPr lang="en-US" sz="1000" dirty="0"/>
          </a:p>
          <a:p>
            <a:pPr marL="0" indent="0">
              <a:buNone/>
            </a:pPr>
            <a:r>
              <a:rPr lang="en-US" sz="1000" dirty="0">
                <a:solidFill>
                  <a:srgbClr val="1F2937"/>
                </a:solidFill>
                <a:latin typeface="Aptos" pitchFamily="34" charset="0"/>
                <a:ea typeface="Aptos" pitchFamily="34" charset="-122"/>
                <a:cs typeface="Aptos" pitchFamily="34" charset="-120"/>
              </a:rPr>
              <a:t>• Remittance Advices/RAs are accessed through the “Resources File Download” security function. Resources → File Download, which includes Remittance Advice (RA) notices.</a:t>
            </a:r>
          </a:p>
          <a:p>
            <a:pPr marL="0" indent="0">
              <a:buNone/>
            </a:pPr>
            <a:endParaRPr lang="en-US" sz="1000" dirty="0">
              <a:solidFill>
                <a:srgbClr val="1F2937"/>
              </a:solidFill>
              <a:latin typeface="Aptos" pitchFamily="34" charset="0"/>
              <a:ea typeface="Aptos" pitchFamily="34" charset="-122"/>
              <a:cs typeface="Aptos" pitchFamily="34" charset="-120"/>
            </a:endParaRPr>
          </a:p>
          <a:p>
            <a:r>
              <a:rPr lang="en-US" sz="1000" dirty="0">
                <a:solidFill>
                  <a:srgbClr val="1F2937"/>
                </a:solidFill>
                <a:latin typeface="Aptos" pitchFamily="34" charset="0"/>
                <a:ea typeface="Aptos" pitchFamily="34" charset="-122"/>
                <a:cs typeface="Aptos" pitchFamily="34" charset="-120"/>
              </a:rPr>
              <a:t>• If a delegate should not be able to download RAs, do not assign them the Resources File Download role/function.</a:t>
            </a:r>
          </a:p>
          <a:p>
            <a:pPr marL="0" indent="0">
              <a:buNone/>
            </a:pPr>
            <a:endParaRPr lang="en-US" sz="1030" dirty="0"/>
          </a:p>
          <a:p>
            <a:pPr marL="0" indent="0">
              <a:buNone/>
            </a:pPr>
            <a:endParaRPr lang="en-US" sz="1030" dirty="0"/>
          </a:p>
        </p:txBody>
      </p:sp>
      <p:sp>
        <p:nvSpPr>
          <p:cNvPr id="27" name="Shape 13">
            <a:extLst>
              <a:ext uri="{FF2B5EF4-FFF2-40B4-BE49-F238E27FC236}">
                <a16:creationId xmlns:a16="http://schemas.microsoft.com/office/drawing/2014/main" id="{6AAF214B-75B0-4798-E347-6D31F78E39BF}"/>
              </a:ext>
            </a:extLst>
          </p:cNvPr>
          <p:cNvSpPr/>
          <p:nvPr/>
        </p:nvSpPr>
        <p:spPr>
          <a:xfrm>
            <a:off x="4645152" y="2464307"/>
            <a:ext cx="3337560" cy="2802637"/>
          </a:xfrm>
          <a:prstGeom prst="roundRect">
            <a:avLst>
              <a:gd name="adj" fmla="val 4407"/>
            </a:avLst>
          </a:prstGeom>
          <a:solidFill>
            <a:srgbClr val="FFFFFF"/>
          </a:solidFill>
          <a:ln w="11430">
            <a:solidFill>
              <a:srgbClr val="D7E4EA"/>
            </a:solidFill>
            <a:prstDash val="solid"/>
          </a:ln>
        </p:spPr>
        <p:txBody>
          <a:bodyPr/>
          <a:lstStyle/>
          <a:p>
            <a:endParaRPr lang="en-US"/>
          </a:p>
        </p:txBody>
      </p:sp>
      <p:sp>
        <p:nvSpPr>
          <p:cNvPr id="28" name="Shape 14">
            <a:extLst>
              <a:ext uri="{FF2B5EF4-FFF2-40B4-BE49-F238E27FC236}">
                <a16:creationId xmlns:a16="http://schemas.microsoft.com/office/drawing/2014/main" id="{6F59E3FD-5AA3-3D7F-9D38-40EBD37CD8CD}"/>
              </a:ext>
            </a:extLst>
          </p:cNvPr>
          <p:cNvSpPr/>
          <p:nvPr/>
        </p:nvSpPr>
        <p:spPr>
          <a:xfrm>
            <a:off x="4645152" y="2464308"/>
            <a:ext cx="3337560" cy="118872"/>
          </a:xfrm>
          <a:prstGeom prst="rect">
            <a:avLst/>
          </a:prstGeom>
          <a:solidFill>
            <a:srgbClr val="113A5C"/>
          </a:solidFill>
          <a:ln w="12700">
            <a:solidFill>
              <a:srgbClr val="113A5C">
                <a:alpha val="0"/>
              </a:srgbClr>
            </a:solidFill>
            <a:prstDash val="solid"/>
          </a:ln>
        </p:spPr>
        <p:txBody>
          <a:bodyPr/>
          <a:lstStyle/>
          <a:p>
            <a:endParaRPr lang="en-US"/>
          </a:p>
        </p:txBody>
      </p:sp>
      <p:sp>
        <p:nvSpPr>
          <p:cNvPr id="29" name="Text 15">
            <a:extLst>
              <a:ext uri="{FF2B5EF4-FFF2-40B4-BE49-F238E27FC236}">
                <a16:creationId xmlns:a16="http://schemas.microsoft.com/office/drawing/2014/main" id="{E335CFF2-5169-C69D-F9AB-37688E927992}"/>
              </a:ext>
            </a:extLst>
          </p:cNvPr>
          <p:cNvSpPr/>
          <p:nvPr/>
        </p:nvSpPr>
        <p:spPr>
          <a:xfrm>
            <a:off x="4864608" y="2729484"/>
            <a:ext cx="2898648" cy="201168"/>
          </a:xfrm>
          <a:prstGeom prst="rect">
            <a:avLst/>
          </a:prstGeom>
          <a:noFill/>
          <a:ln/>
        </p:spPr>
        <p:txBody>
          <a:bodyPr wrap="square" lIns="0" tIns="0" rIns="0" bIns="0" rtlCol="0" anchor="ctr">
            <a:normAutofit fontScale="85000" lnSpcReduction="10000"/>
          </a:bodyPr>
          <a:lstStyle/>
          <a:p>
            <a:pPr marL="0" indent="0">
              <a:buNone/>
            </a:pPr>
            <a:r>
              <a:rPr lang="en-US" sz="1700" b="1" dirty="0">
                <a:solidFill>
                  <a:srgbClr val="113A5C"/>
                </a:solidFill>
                <a:latin typeface="Aptos Display" pitchFamily="34" charset="0"/>
                <a:ea typeface="Aptos Display" pitchFamily="34" charset="-122"/>
                <a:cs typeface="Aptos Display" pitchFamily="34" charset="-120"/>
              </a:rPr>
              <a:t>How to configure</a:t>
            </a:r>
            <a:endParaRPr lang="en-US" sz="1700" dirty="0"/>
          </a:p>
        </p:txBody>
      </p:sp>
      <p:sp>
        <p:nvSpPr>
          <p:cNvPr id="30" name="Text 16">
            <a:extLst>
              <a:ext uri="{FF2B5EF4-FFF2-40B4-BE49-F238E27FC236}">
                <a16:creationId xmlns:a16="http://schemas.microsoft.com/office/drawing/2014/main" id="{2EBB1F32-AF57-DA59-420B-F655FCA780ED}"/>
              </a:ext>
            </a:extLst>
          </p:cNvPr>
          <p:cNvSpPr/>
          <p:nvPr/>
        </p:nvSpPr>
        <p:spPr>
          <a:xfrm>
            <a:off x="4882896" y="3104387"/>
            <a:ext cx="2862072" cy="2043057"/>
          </a:xfrm>
          <a:prstGeom prst="rect">
            <a:avLst/>
          </a:prstGeom>
          <a:noFill/>
          <a:ln/>
        </p:spPr>
        <p:txBody>
          <a:bodyPr wrap="square" lIns="254" tIns="254" rIns="254" bIns="254" rtlCol="0" anchor="t">
            <a:noAutofit/>
          </a:bodyPr>
          <a:lstStyle/>
          <a:p>
            <a:pPr marL="0" indent="0">
              <a:buNone/>
            </a:pPr>
            <a:r>
              <a:rPr lang="en-US" sz="1000" dirty="0">
                <a:solidFill>
                  <a:srgbClr val="1F2937"/>
                </a:solidFill>
                <a:latin typeface="Aptos" pitchFamily="34" charset="0"/>
                <a:ea typeface="Aptos" pitchFamily="34" charset="-122"/>
                <a:cs typeface="Aptos" pitchFamily="34" charset="-120"/>
              </a:rPr>
              <a:t>• PAH or Delegate Administrator logs into MES → Provider Management → PRSS Portal.</a:t>
            </a:r>
          </a:p>
          <a:p>
            <a:pPr marL="0" indent="0">
              <a:buNone/>
            </a:pPr>
            <a:endParaRPr lang="en-US" sz="1000" dirty="0"/>
          </a:p>
          <a:p>
            <a:pPr marL="0" indent="0">
              <a:buNone/>
            </a:pPr>
            <a:r>
              <a:rPr lang="en-US" sz="1000" dirty="0">
                <a:solidFill>
                  <a:srgbClr val="1F2937"/>
                </a:solidFill>
                <a:latin typeface="Aptos" pitchFamily="34" charset="0"/>
                <a:ea typeface="Aptos" pitchFamily="34" charset="-122"/>
                <a:cs typeface="Aptos" pitchFamily="34" charset="-120"/>
              </a:rPr>
              <a:t>• Open Maintenance → Manage Delegates; add or open the delegate and set the delegate to Active.</a:t>
            </a:r>
          </a:p>
          <a:p>
            <a:pPr marL="0" indent="0">
              <a:buNone/>
            </a:pPr>
            <a:endParaRPr lang="en-US" sz="1000" dirty="0"/>
          </a:p>
          <a:p>
            <a:pPr marL="0" indent="0">
              <a:buNone/>
            </a:pPr>
            <a:r>
              <a:rPr lang="en-US" sz="1000" dirty="0">
                <a:solidFill>
                  <a:srgbClr val="1F2937"/>
                </a:solidFill>
                <a:latin typeface="Aptos" pitchFamily="34" charset="0"/>
                <a:ea typeface="Aptos" pitchFamily="34" charset="-122"/>
                <a:cs typeface="Aptos" pitchFamily="34" charset="-120"/>
              </a:rPr>
              <a:t>• Choose either “Assign All Service Locations / Assign Selected Security Functions” or “Select Service Locations / Security Functions.”</a:t>
            </a:r>
          </a:p>
          <a:p>
            <a:pPr marL="0" indent="0">
              <a:buNone/>
            </a:pPr>
            <a:endParaRPr lang="en-US" sz="1000" dirty="0"/>
          </a:p>
          <a:p>
            <a:pPr marL="0" indent="0">
              <a:buNone/>
            </a:pPr>
            <a:r>
              <a:rPr lang="en-US" sz="1000" dirty="0">
                <a:solidFill>
                  <a:srgbClr val="1F2937"/>
                </a:solidFill>
                <a:latin typeface="Aptos" pitchFamily="34" charset="0"/>
                <a:ea typeface="Aptos" pitchFamily="34" charset="-122"/>
                <a:cs typeface="Aptos" pitchFamily="34" charset="-120"/>
              </a:rPr>
              <a:t>• Submit, then have the delegate log in and verify they can retrieve RA notices from Resources → File Download.</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61C30BBA-CB0D-65A2-8C9D-32CA56791E42}"/>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B6B772A8-6378-02AC-79A4-251A9ABA301E}"/>
              </a:ext>
            </a:extLst>
          </p:cNvPr>
          <p:cNvSpPr/>
          <p:nvPr/>
        </p:nvSpPr>
        <p:spPr>
          <a:xfrm>
            <a:off x="0" y="0"/>
            <a:ext cx="164592" cy="6858000"/>
          </a:xfrm>
          <a:prstGeom prst="rect">
            <a:avLst/>
          </a:prstGeom>
          <a:solidFill>
            <a:srgbClr val="16848C"/>
          </a:solidFill>
          <a:ln w="12700">
            <a:solidFill>
              <a:srgbClr val="16848C">
                <a:alpha val="0"/>
              </a:srgbClr>
            </a:solidFill>
            <a:prstDash val="solid"/>
          </a:ln>
        </p:spPr>
        <p:txBody>
          <a:bodyPr/>
          <a:lstStyle/>
          <a:p>
            <a:endParaRPr lang="en-US"/>
          </a:p>
        </p:txBody>
      </p:sp>
      <p:sp>
        <p:nvSpPr>
          <p:cNvPr id="3" name="Shape 1">
            <a:extLst>
              <a:ext uri="{FF2B5EF4-FFF2-40B4-BE49-F238E27FC236}">
                <a16:creationId xmlns:a16="http://schemas.microsoft.com/office/drawing/2014/main" id="{6F58D949-5644-F646-F4F6-2AAFE592C371}"/>
              </a:ext>
            </a:extLst>
          </p:cNvPr>
          <p:cNvSpPr/>
          <p:nvPr/>
        </p:nvSpPr>
        <p:spPr>
          <a:xfrm>
            <a:off x="164592" y="0"/>
            <a:ext cx="45720" cy="6858000"/>
          </a:xfrm>
          <a:prstGeom prst="rect">
            <a:avLst/>
          </a:prstGeom>
          <a:solidFill>
            <a:srgbClr val="113A5C"/>
          </a:solidFill>
          <a:ln w="12700">
            <a:solidFill>
              <a:srgbClr val="113A5C">
                <a:alpha val="0"/>
              </a:srgbClr>
            </a:solidFill>
            <a:prstDash val="solid"/>
          </a:ln>
        </p:spPr>
        <p:txBody>
          <a:bodyPr/>
          <a:lstStyle/>
          <a:p>
            <a:endParaRPr lang="en-US"/>
          </a:p>
        </p:txBody>
      </p:sp>
      <p:sp>
        <p:nvSpPr>
          <p:cNvPr id="4" name="Text 2">
            <a:extLst>
              <a:ext uri="{FF2B5EF4-FFF2-40B4-BE49-F238E27FC236}">
                <a16:creationId xmlns:a16="http://schemas.microsoft.com/office/drawing/2014/main" id="{38F63C3C-BA92-99A9-8C67-50A49F46EA5E}"/>
              </a:ext>
            </a:extLst>
          </p:cNvPr>
          <p:cNvSpPr/>
          <p:nvPr/>
        </p:nvSpPr>
        <p:spPr>
          <a:xfrm>
            <a:off x="685800" y="384048"/>
            <a:ext cx="2926080" cy="219456"/>
          </a:xfrm>
          <a:prstGeom prst="rect">
            <a:avLst/>
          </a:prstGeom>
          <a:noFill/>
          <a:ln/>
        </p:spPr>
        <p:txBody>
          <a:bodyPr wrap="square" lIns="0" tIns="0" rIns="0" bIns="0" rtlCol="0" anchor="ctr"/>
          <a:lstStyle/>
          <a:p>
            <a:pPr marL="0" indent="0">
              <a:buNone/>
            </a:pPr>
            <a:r>
              <a:rPr lang="en-US" sz="900" b="1" dirty="0">
                <a:solidFill>
                  <a:srgbClr val="16848C"/>
                </a:solidFill>
                <a:latin typeface="Aptos" pitchFamily="34" charset="0"/>
                <a:ea typeface="Aptos" pitchFamily="34" charset="-122"/>
                <a:cs typeface="Aptos" pitchFamily="34" charset="-120"/>
              </a:rPr>
              <a:t>AGENDA ITEM 1</a:t>
            </a:r>
            <a:endParaRPr lang="en-US" sz="900" dirty="0"/>
          </a:p>
        </p:txBody>
      </p:sp>
      <p:sp>
        <p:nvSpPr>
          <p:cNvPr id="8" name="Text 6">
            <a:extLst>
              <a:ext uri="{FF2B5EF4-FFF2-40B4-BE49-F238E27FC236}">
                <a16:creationId xmlns:a16="http://schemas.microsoft.com/office/drawing/2014/main" id="{5870C1E5-6BA7-5D1C-1127-36382193BB2D}"/>
              </a:ext>
            </a:extLst>
          </p:cNvPr>
          <p:cNvSpPr/>
          <p:nvPr/>
        </p:nvSpPr>
        <p:spPr>
          <a:xfrm>
            <a:off x="685800" y="713232"/>
            <a:ext cx="7772400" cy="502920"/>
          </a:xfrm>
          <a:prstGeom prst="rect">
            <a:avLst/>
          </a:prstGeom>
          <a:noFill/>
          <a:ln/>
        </p:spPr>
        <p:txBody>
          <a:bodyPr wrap="square" lIns="0" tIns="0" rIns="0" bIns="0" rtlCol="0" anchor="ctr">
            <a:normAutofit/>
          </a:bodyPr>
          <a:lstStyle/>
          <a:p>
            <a:pPr marL="0" indent="0">
              <a:buNone/>
            </a:pPr>
            <a:r>
              <a:rPr lang="en-US" sz="3100" b="1" dirty="0">
                <a:solidFill>
                  <a:srgbClr val="113A5C"/>
                </a:solidFill>
                <a:latin typeface="Aptos Display" pitchFamily="34" charset="0"/>
                <a:ea typeface="Aptos Display" pitchFamily="34" charset="-122"/>
                <a:cs typeface="Aptos Display" pitchFamily="34" charset="-120"/>
              </a:rPr>
              <a:t>Delegate access assigned by PAH</a:t>
            </a:r>
            <a:endParaRPr lang="en-US" sz="3100" dirty="0"/>
          </a:p>
        </p:txBody>
      </p:sp>
      <p:sp>
        <p:nvSpPr>
          <p:cNvPr id="10" name="Shape 8">
            <a:extLst>
              <a:ext uri="{FF2B5EF4-FFF2-40B4-BE49-F238E27FC236}">
                <a16:creationId xmlns:a16="http://schemas.microsoft.com/office/drawing/2014/main" id="{54EA31CA-8756-7153-F621-2F6EA2B92476}"/>
              </a:ext>
            </a:extLst>
          </p:cNvPr>
          <p:cNvSpPr/>
          <p:nvPr/>
        </p:nvSpPr>
        <p:spPr>
          <a:xfrm>
            <a:off x="685800" y="1216152"/>
            <a:ext cx="6172200" cy="0"/>
          </a:xfrm>
          <a:prstGeom prst="line">
            <a:avLst/>
          </a:prstGeom>
          <a:noFill/>
          <a:ln w="25400">
            <a:solidFill>
              <a:srgbClr val="16848C"/>
            </a:solidFill>
            <a:prstDash val="solid"/>
          </a:ln>
        </p:spPr>
        <p:txBody>
          <a:bodyPr/>
          <a:lstStyle/>
          <a:p>
            <a:endParaRPr lang="en-US"/>
          </a:p>
        </p:txBody>
      </p:sp>
      <p:sp>
        <p:nvSpPr>
          <p:cNvPr id="21" name="Text 18">
            <a:extLst>
              <a:ext uri="{FF2B5EF4-FFF2-40B4-BE49-F238E27FC236}">
                <a16:creationId xmlns:a16="http://schemas.microsoft.com/office/drawing/2014/main" id="{C8982A43-EBD8-796C-D073-5828F23DC5F7}"/>
              </a:ext>
            </a:extLst>
          </p:cNvPr>
          <p:cNvSpPr/>
          <p:nvPr/>
        </p:nvSpPr>
        <p:spPr>
          <a:xfrm>
            <a:off x="11311128" y="6428232"/>
            <a:ext cx="411480" cy="219456"/>
          </a:xfrm>
          <a:prstGeom prst="rect">
            <a:avLst/>
          </a:prstGeom>
          <a:noFill/>
          <a:ln/>
        </p:spPr>
        <p:txBody>
          <a:bodyPr wrap="square" lIns="0" tIns="0" rIns="0" bIns="0" rtlCol="0" anchor="ctr"/>
          <a:lstStyle/>
          <a:p>
            <a:pPr marL="0" indent="0" algn="r">
              <a:buNone/>
            </a:pPr>
            <a:r>
              <a:rPr lang="en-US" sz="800" b="1" dirty="0">
                <a:solidFill>
                  <a:srgbClr val="627386"/>
                </a:solidFill>
                <a:latin typeface="Aptos" pitchFamily="34" charset="0"/>
                <a:ea typeface="Aptos" pitchFamily="34" charset="-122"/>
                <a:cs typeface="Aptos" pitchFamily="34" charset="-120"/>
              </a:rPr>
              <a:t>04</a:t>
            </a:r>
            <a:endParaRPr lang="en-US" sz="800" dirty="0"/>
          </a:p>
        </p:txBody>
      </p:sp>
      <p:pic>
        <p:nvPicPr>
          <p:cNvPr id="13" name="Picture 12">
            <a:extLst>
              <a:ext uri="{FF2B5EF4-FFF2-40B4-BE49-F238E27FC236}">
                <a16:creationId xmlns:a16="http://schemas.microsoft.com/office/drawing/2014/main" id="{90EC7F35-C56D-555C-E4E9-21938966CDFD}"/>
              </a:ext>
            </a:extLst>
          </p:cNvPr>
          <p:cNvPicPr>
            <a:picLocks noChangeAspect="1"/>
          </p:cNvPicPr>
          <p:nvPr/>
        </p:nvPicPr>
        <p:blipFill>
          <a:blip r:embed="rId3"/>
          <a:stretch>
            <a:fillRect/>
          </a:stretch>
        </p:blipFill>
        <p:spPr>
          <a:xfrm>
            <a:off x="1145344" y="2084226"/>
            <a:ext cx="9827456" cy="4563462"/>
          </a:xfrm>
          <a:prstGeom prst="rect">
            <a:avLst/>
          </a:prstGeom>
        </p:spPr>
      </p:pic>
      <p:sp>
        <p:nvSpPr>
          <p:cNvPr id="14" name="Text 10">
            <a:extLst>
              <a:ext uri="{FF2B5EF4-FFF2-40B4-BE49-F238E27FC236}">
                <a16:creationId xmlns:a16="http://schemas.microsoft.com/office/drawing/2014/main" id="{2B4DE5AC-5464-F264-9C02-2CC1D472F81F}"/>
              </a:ext>
            </a:extLst>
          </p:cNvPr>
          <p:cNvSpPr/>
          <p:nvPr/>
        </p:nvSpPr>
        <p:spPr>
          <a:xfrm>
            <a:off x="640080" y="1378771"/>
            <a:ext cx="10332720" cy="969264"/>
          </a:xfrm>
          <a:prstGeom prst="rect">
            <a:avLst/>
          </a:prstGeom>
          <a:noFill/>
          <a:ln/>
        </p:spPr>
        <p:txBody>
          <a:bodyPr wrap="square" lIns="0" tIns="0" rIns="0" bIns="0" rtlCol="0" anchor="t">
            <a:normAutofit/>
          </a:bodyPr>
          <a:lstStyle/>
          <a:p>
            <a:pPr marL="0" indent="0">
              <a:buNone/>
            </a:pPr>
            <a:r>
              <a:rPr lang="en-US" sz="1950" b="1" dirty="0">
                <a:solidFill>
                  <a:srgbClr val="113A5C"/>
                </a:solidFill>
                <a:latin typeface="Aptos" pitchFamily="34" charset="0"/>
                <a:ea typeface="Aptos" pitchFamily="34" charset="-122"/>
                <a:cs typeface="Aptos" pitchFamily="34" charset="-120"/>
              </a:rPr>
              <a:t>The chart describes the Security Roles, Additional Functionality Roles, and Provider Portal Access by Security Rol.</a:t>
            </a:r>
            <a:endParaRPr lang="en-US" sz="1950" dirty="0"/>
          </a:p>
        </p:txBody>
      </p:sp>
    </p:spTree>
    <p:extLst>
      <p:ext uri="{BB962C8B-B14F-4D97-AF65-F5344CB8AC3E}">
        <p14:creationId xmlns:p14="http://schemas.microsoft.com/office/powerpoint/2010/main" val="17055834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64592" cy="6858000"/>
          </a:xfrm>
          <a:prstGeom prst="rect">
            <a:avLst/>
          </a:prstGeom>
          <a:solidFill>
            <a:srgbClr val="16848C"/>
          </a:solidFill>
          <a:ln w="12700">
            <a:solidFill>
              <a:srgbClr val="16848C">
                <a:alpha val="0"/>
              </a:srgbClr>
            </a:solidFill>
            <a:prstDash val="solid"/>
          </a:ln>
        </p:spPr>
        <p:txBody>
          <a:bodyPr/>
          <a:lstStyle/>
          <a:p>
            <a:endParaRPr lang="en-US"/>
          </a:p>
        </p:txBody>
      </p:sp>
      <p:sp>
        <p:nvSpPr>
          <p:cNvPr id="3" name="Shape 1"/>
          <p:cNvSpPr/>
          <p:nvPr/>
        </p:nvSpPr>
        <p:spPr>
          <a:xfrm>
            <a:off x="164592" y="0"/>
            <a:ext cx="45720" cy="6858000"/>
          </a:xfrm>
          <a:prstGeom prst="rect">
            <a:avLst/>
          </a:prstGeom>
          <a:solidFill>
            <a:srgbClr val="113A5C"/>
          </a:solidFill>
          <a:ln w="12700">
            <a:solidFill>
              <a:srgbClr val="113A5C">
                <a:alpha val="0"/>
              </a:srgbClr>
            </a:solidFill>
            <a:prstDash val="solid"/>
          </a:ln>
        </p:spPr>
        <p:txBody>
          <a:bodyPr/>
          <a:lstStyle/>
          <a:p>
            <a:endParaRPr lang="en-US"/>
          </a:p>
        </p:txBody>
      </p:sp>
      <p:sp>
        <p:nvSpPr>
          <p:cNvPr id="4" name="Text 2"/>
          <p:cNvSpPr/>
          <p:nvPr/>
        </p:nvSpPr>
        <p:spPr>
          <a:xfrm>
            <a:off x="685800" y="384048"/>
            <a:ext cx="2926080" cy="219456"/>
          </a:xfrm>
          <a:prstGeom prst="rect">
            <a:avLst/>
          </a:prstGeom>
          <a:noFill/>
          <a:ln/>
        </p:spPr>
        <p:txBody>
          <a:bodyPr wrap="square" lIns="0" tIns="0" rIns="0" bIns="0" rtlCol="0" anchor="ctr"/>
          <a:lstStyle/>
          <a:p>
            <a:pPr marL="0" indent="0">
              <a:buNone/>
            </a:pPr>
            <a:r>
              <a:rPr lang="en-US" sz="900" b="1" dirty="0">
                <a:solidFill>
                  <a:srgbClr val="16848C"/>
                </a:solidFill>
                <a:latin typeface="Aptos" pitchFamily="34" charset="0"/>
                <a:ea typeface="Aptos" pitchFamily="34" charset="-122"/>
                <a:cs typeface="Aptos" pitchFamily="34" charset="-120"/>
              </a:rPr>
              <a:t>AGENDA ITEM 3</a:t>
            </a:r>
            <a:endParaRPr lang="en-US" sz="900" dirty="0"/>
          </a:p>
        </p:txBody>
      </p:sp>
      <p:sp>
        <p:nvSpPr>
          <p:cNvPr id="5" name="Shape 3"/>
          <p:cNvSpPr/>
          <p:nvPr/>
        </p:nvSpPr>
        <p:spPr>
          <a:xfrm>
            <a:off x="8549640" y="475488"/>
            <a:ext cx="2423160" cy="365760"/>
          </a:xfrm>
          <a:prstGeom prst="roundRect">
            <a:avLst>
              <a:gd name="adj" fmla="val 20000"/>
            </a:avLst>
          </a:prstGeom>
          <a:solidFill>
            <a:srgbClr val="EEF8FC"/>
          </a:solidFill>
          <a:ln w="12700">
            <a:solidFill>
              <a:srgbClr val="D7E4EA">
                <a:alpha val="0"/>
              </a:srgbClr>
            </a:solidFill>
            <a:prstDash val="solid"/>
          </a:ln>
        </p:spPr>
        <p:txBody>
          <a:bodyPr/>
          <a:lstStyle/>
          <a:p>
            <a:endParaRPr lang="en-US"/>
          </a:p>
        </p:txBody>
      </p:sp>
      <p:sp>
        <p:nvSpPr>
          <p:cNvPr id="6" name="Text 4"/>
          <p:cNvSpPr/>
          <p:nvPr/>
        </p:nvSpPr>
        <p:spPr>
          <a:xfrm>
            <a:off x="8686800" y="576072"/>
            <a:ext cx="228600" cy="128016"/>
          </a:xfrm>
          <a:prstGeom prst="rect">
            <a:avLst/>
          </a:prstGeom>
          <a:noFill/>
          <a:ln/>
        </p:spPr>
        <p:txBody>
          <a:bodyPr wrap="square" lIns="0" tIns="0" rIns="0" bIns="0" rtlCol="0" anchor="ctr"/>
          <a:lstStyle/>
          <a:p>
            <a:pPr marL="0" indent="0" algn="ctr">
              <a:buNone/>
            </a:pPr>
            <a:r>
              <a:rPr lang="en-US" sz="800" b="1" dirty="0">
                <a:solidFill>
                  <a:srgbClr val="16848C"/>
                </a:solidFill>
                <a:latin typeface="Aptos" pitchFamily="34" charset="0"/>
                <a:ea typeface="Aptos" pitchFamily="34" charset="-122"/>
                <a:cs typeface="Aptos" pitchFamily="34" charset="-120"/>
              </a:rPr>
              <a:t>3</a:t>
            </a:r>
            <a:endParaRPr lang="en-US" sz="800" dirty="0"/>
          </a:p>
        </p:txBody>
      </p:sp>
      <p:sp>
        <p:nvSpPr>
          <p:cNvPr id="7" name="Text 5"/>
          <p:cNvSpPr/>
          <p:nvPr/>
        </p:nvSpPr>
        <p:spPr>
          <a:xfrm>
            <a:off x="9006840" y="566928"/>
            <a:ext cx="1691640" cy="146304"/>
          </a:xfrm>
          <a:prstGeom prst="rect">
            <a:avLst/>
          </a:prstGeom>
          <a:noFill/>
          <a:ln/>
        </p:spPr>
        <p:txBody>
          <a:bodyPr wrap="square" lIns="0" tIns="0" rIns="0" bIns="0" rtlCol="0" anchor="ctr"/>
          <a:lstStyle/>
          <a:p>
            <a:pPr marL="0" indent="0">
              <a:buNone/>
            </a:pPr>
            <a:r>
              <a:rPr lang="en-US" sz="730" b="1" dirty="0">
                <a:solidFill>
                  <a:srgbClr val="627386"/>
                </a:solidFill>
                <a:latin typeface="Aptos" pitchFamily="34" charset="0"/>
                <a:ea typeface="Aptos" pitchFamily="34" charset="-122"/>
                <a:cs typeface="Aptos" pitchFamily="34" charset="-120"/>
              </a:rPr>
              <a:t>PAH TRANSFER</a:t>
            </a:r>
            <a:endParaRPr lang="en-US" sz="730" dirty="0"/>
          </a:p>
        </p:txBody>
      </p:sp>
      <p:sp>
        <p:nvSpPr>
          <p:cNvPr id="8" name="Text 6"/>
          <p:cNvSpPr/>
          <p:nvPr/>
        </p:nvSpPr>
        <p:spPr>
          <a:xfrm>
            <a:off x="685800" y="713232"/>
            <a:ext cx="7772400" cy="502920"/>
          </a:xfrm>
          <a:prstGeom prst="rect">
            <a:avLst/>
          </a:prstGeom>
          <a:noFill/>
          <a:ln/>
        </p:spPr>
        <p:txBody>
          <a:bodyPr wrap="square" lIns="0" tIns="0" rIns="0" bIns="0" rtlCol="0" anchor="ctr">
            <a:normAutofit/>
          </a:bodyPr>
          <a:lstStyle/>
          <a:p>
            <a:pPr marL="0" indent="0">
              <a:buNone/>
            </a:pPr>
            <a:r>
              <a:rPr lang="en-US" sz="3100" b="1" dirty="0">
                <a:solidFill>
                  <a:srgbClr val="113A5C"/>
                </a:solidFill>
                <a:latin typeface="Aptos Display" pitchFamily="34" charset="0"/>
                <a:ea typeface="Aptos Display" pitchFamily="34" charset="-122"/>
                <a:cs typeface="Aptos Display" pitchFamily="34" charset="-120"/>
              </a:rPr>
              <a:t>New PAH access when prior PAH leaves</a:t>
            </a:r>
            <a:endParaRPr lang="en-US" sz="3100" dirty="0"/>
          </a:p>
        </p:txBody>
      </p:sp>
      <p:sp>
        <p:nvSpPr>
          <p:cNvPr id="10" name="Shape 8"/>
          <p:cNvSpPr/>
          <p:nvPr/>
        </p:nvSpPr>
        <p:spPr>
          <a:xfrm>
            <a:off x="685800" y="1216152"/>
            <a:ext cx="6172200" cy="0"/>
          </a:xfrm>
          <a:prstGeom prst="line">
            <a:avLst/>
          </a:prstGeom>
          <a:noFill/>
          <a:ln w="25400">
            <a:solidFill>
              <a:srgbClr val="16848C"/>
            </a:solidFill>
            <a:prstDash val="solid"/>
          </a:ln>
        </p:spPr>
        <p:txBody>
          <a:bodyPr/>
          <a:lstStyle/>
          <a:p>
            <a:endParaRPr lang="en-US"/>
          </a:p>
        </p:txBody>
      </p:sp>
      <p:sp>
        <p:nvSpPr>
          <p:cNvPr id="11" name="Text 9"/>
          <p:cNvSpPr/>
          <p:nvPr/>
        </p:nvSpPr>
        <p:spPr>
          <a:xfrm>
            <a:off x="685800" y="1618488"/>
            <a:ext cx="6126480" cy="201168"/>
          </a:xfrm>
          <a:prstGeom prst="rect">
            <a:avLst/>
          </a:prstGeom>
          <a:noFill/>
          <a:ln/>
        </p:spPr>
        <p:txBody>
          <a:bodyPr wrap="square" lIns="0" tIns="0" rIns="0" bIns="0" rtlCol="0" anchor="ctr"/>
          <a:lstStyle/>
          <a:p>
            <a:pPr marL="0" indent="0">
              <a:buNone/>
            </a:pPr>
            <a:r>
              <a:rPr lang="en-US" sz="850" b="1" dirty="0">
                <a:solidFill>
                  <a:srgbClr val="16848C"/>
                </a:solidFill>
                <a:latin typeface="Aptos" pitchFamily="34" charset="0"/>
                <a:ea typeface="Aptos" pitchFamily="34" charset="-122"/>
                <a:cs typeface="Aptos" pitchFamily="34" charset="-120"/>
              </a:rPr>
              <a:t>QUESTION</a:t>
            </a:r>
            <a:endParaRPr lang="en-US" sz="850" dirty="0"/>
          </a:p>
        </p:txBody>
      </p:sp>
      <p:sp>
        <p:nvSpPr>
          <p:cNvPr id="12" name="Text 10"/>
          <p:cNvSpPr/>
          <p:nvPr/>
        </p:nvSpPr>
        <p:spPr>
          <a:xfrm>
            <a:off x="685800" y="1874520"/>
            <a:ext cx="6126480" cy="969264"/>
          </a:xfrm>
          <a:prstGeom prst="rect">
            <a:avLst/>
          </a:prstGeom>
          <a:noFill/>
          <a:ln/>
        </p:spPr>
        <p:txBody>
          <a:bodyPr wrap="square" lIns="0" tIns="0" rIns="0" bIns="0" rtlCol="0" anchor="t">
            <a:normAutofit/>
          </a:bodyPr>
          <a:lstStyle/>
          <a:p>
            <a:pPr marL="0" indent="0">
              <a:buNone/>
            </a:pPr>
            <a:r>
              <a:rPr lang="en-US" sz="1950" b="1" dirty="0">
                <a:solidFill>
                  <a:srgbClr val="113A5C"/>
                </a:solidFill>
                <a:latin typeface="Aptos" pitchFamily="34" charset="0"/>
                <a:ea typeface="Aptos" pitchFamily="34" charset="-122"/>
                <a:cs typeface="Aptos" pitchFamily="34" charset="-120"/>
              </a:rPr>
              <a:t>What is the process to assign a new PAH when the previous PAH leaves without reassigning access?</a:t>
            </a:r>
            <a:endParaRPr lang="en-US" sz="1950" dirty="0"/>
          </a:p>
        </p:txBody>
      </p:sp>
      <p:pic>
        <p:nvPicPr>
          <p:cNvPr id="19" name="Image 0" descr="/mnt/data/a_clean_flat_vector_illustration_spot_art_scene_sh_batch_4.png"/>
          <p:cNvPicPr>
            <a:picLocks noChangeAspect="1"/>
          </p:cNvPicPr>
          <p:nvPr/>
        </p:nvPicPr>
        <p:blipFill>
          <a:blip r:embed="rId3"/>
          <a:stretch>
            <a:fillRect/>
          </a:stretch>
        </p:blipFill>
        <p:spPr>
          <a:xfrm>
            <a:off x="8549640" y="1690833"/>
            <a:ext cx="2916936" cy="2916936"/>
          </a:xfrm>
          <a:prstGeom prst="rect">
            <a:avLst/>
          </a:prstGeom>
        </p:spPr>
      </p:pic>
      <p:sp>
        <p:nvSpPr>
          <p:cNvPr id="20" name="Text 17"/>
          <p:cNvSpPr/>
          <p:nvPr/>
        </p:nvSpPr>
        <p:spPr>
          <a:xfrm>
            <a:off x="640080" y="6446520"/>
            <a:ext cx="7132320" cy="201168"/>
          </a:xfrm>
          <a:prstGeom prst="rect">
            <a:avLst/>
          </a:prstGeom>
          <a:noFill/>
          <a:ln/>
        </p:spPr>
        <p:txBody>
          <a:bodyPr wrap="square" lIns="0" tIns="0" rIns="0" bIns="0" rtlCol="0" anchor="ctr"/>
          <a:lstStyle/>
          <a:p>
            <a:pPr marL="0" indent="0">
              <a:buNone/>
            </a:pPr>
            <a:r>
              <a:rPr lang="en-US" sz="750" dirty="0">
                <a:solidFill>
                  <a:srgbClr val="627386"/>
                </a:solidFill>
                <a:latin typeface="Aptos" pitchFamily="34" charset="0"/>
                <a:ea typeface="Aptos" pitchFamily="34" charset="-122"/>
                <a:cs typeface="Aptos" pitchFamily="34" charset="-120"/>
              </a:rPr>
              <a:t>DMAS / Gainwell ORP Enrollment Discussion</a:t>
            </a:r>
            <a:endParaRPr lang="en-US" sz="750" dirty="0"/>
          </a:p>
        </p:txBody>
      </p:sp>
      <p:sp>
        <p:nvSpPr>
          <p:cNvPr id="21" name="Text 18"/>
          <p:cNvSpPr/>
          <p:nvPr/>
        </p:nvSpPr>
        <p:spPr>
          <a:xfrm>
            <a:off x="11311128" y="6428232"/>
            <a:ext cx="411480" cy="219456"/>
          </a:xfrm>
          <a:prstGeom prst="rect">
            <a:avLst/>
          </a:prstGeom>
          <a:noFill/>
          <a:ln/>
        </p:spPr>
        <p:txBody>
          <a:bodyPr wrap="square" lIns="0" tIns="0" rIns="0" bIns="0" rtlCol="0" anchor="ctr"/>
          <a:lstStyle/>
          <a:p>
            <a:pPr marL="0" indent="0" algn="r">
              <a:buNone/>
            </a:pPr>
            <a:r>
              <a:rPr lang="en-US" sz="800" b="1" dirty="0">
                <a:solidFill>
                  <a:srgbClr val="627386"/>
                </a:solidFill>
                <a:latin typeface="Aptos" pitchFamily="34" charset="0"/>
                <a:ea typeface="Aptos" pitchFamily="34" charset="-122"/>
                <a:cs typeface="Aptos" pitchFamily="34" charset="-120"/>
              </a:rPr>
              <a:t>06</a:t>
            </a:r>
            <a:endParaRPr lang="en-US" sz="800" dirty="0"/>
          </a:p>
        </p:txBody>
      </p:sp>
      <p:sp>
        <p:nvSpPr>
          <p:cNvPr id="22" name="Shape 19"/>
          <p:cNvSpPr/>
          <p:nvPr/>
        </p:nvSpPr>
        <p:spPr>
          <a:xfrm>
            <a:off x="640080" y="6291072"/>
            <a:ext cx="10927080" cy="0"/>
          </a:xfrm>
          <a:prstGeom prst="line">
            <a:avLst/>
          </a:prstGeom>
          <a:noFill/>
          <a:ln w="7620">
            <a:solidFill>
              <a:srgbClr val="D7E4EA"/>
            </a:solidFill>
            <a:prstDash val="solid"/>
          </a:ln>
        </p:spPr>
        <p:txBody>
          <a:bodyPr/>
          <a:lstStyle/>
          <a:p>
            <a:endParaRPr lang="en-US"/>
          </a:p>
        </p:txBody>
      </p:sp>
      <p:sp>
        <p:nvSpPr>
          <p:cNvPr id="23" name="Shape 9">
            <a:extLst>
              <a:ext uri="{FF2B5EF4-FFF2-40B4-BE49-F238E27FC236}">
                <a16:creationId xmlns:a16="http://schemas.microsoft.com/office/drawing/2014/main" id="{E6D4D8EF-32E3-E461-D3BB-DAF8E7A010C4}"/>
              </a:ext>
            </a:extLst>
          </p:cNvPr>
          <p:cNvSpPr/>
          <p:nvPr/>
        </p:nvSpPr>
        <p:spPr>
          <a:xfrm>
            <a:off x="658368" y="2641002"/>
            <a:ext cx="6724964" cy="1811318"/>
          </a:xfrm>
          <a:prstGeom prst="roundRect">
            <a:avLst>
              <a:gd name="adj" fmla="val 4127"/>
            </a:avLst>
          </a:prstGeom>
          <a:solidFill>
            <a:srgbClr val="EEF8FC"/>
          </a:solidFill>
          <a:ln w="11430">
            <a:solidFill>
              <a:srgbClr val="D7E4EA"/>
            </a:solidFill>
            <a:prstDash val="solid"/>
          </a:ln>
        </p:spPr>
        <p:txBody>
          <a:bodyPr/>
          <a:lstStyle/>
          <a:p>
            <a:endParaRPr lang="en-US"/>
          </a:p>
        </p:txBody>
      </p:sp>
      <p:sp>
        <p:nvSpPr>
          <p:cNvPr id="24" name="Shape 10">
            <a:extLst>
              <a:ext uri="{FF2B5EF4-FFF2-40B4-BE49-F238E27FC236}">
                <a16:creationId xmlns:a16="http://schemas.microsoft.com/office/drawing/2014/main" id="{7B4AE00D-FE25-551E-7644-DB9F466F4303}"/>
              </a:ext>
            </a:extLst>
          </p:cNvPr>
          <p:cNvSpPr/>
          <p:nvPr/>
        </p:nvSpPr>
        <p:spPr>
          <a:xfrm>
            <a:off x="658368" y="2641000"/>
            <a:ext cx="6724964" cy="128017"/>
          </a:xfrm>
          <a:prstGeom prst="rect">
            <a:avLst/>
          </a:prstGeom>
          <a:solidFill>
            <a:srgbClr val="16848C"/>
          </a:solidFill>
          <a:ln w="12700">
            <a:solidFill>
              <a:srgbClr val="16848C">
                <a:alpha val="0"/>
              </a:srgbClr>
            </a:solidFill>
            <a:prstDash val="solid"/>
          </a:ln>
        </p:spPr>
        <p:txBody>
          <a:bodyPr/>
          <a:lstStyle/>
          <a:p>
            <a:endParaRPr lang="en-US"/>
          </a:p>
        </p:txBody>
      </p:sp>
      <p:sp>
        <p:nvSpPr>
          <p:cNvPr id="25" name="Text 11">
            <a:extLst>
              <a:ext uri="{FF2B5EF4-FFF2-40B4-BE49-F238E27FC236}">
                <a16:creationId xmlns:a16="http://schemas.microsoft.com/office/drawing/2014/main" id="{3DC5141E-5AA3-7103-153C-DA0F4181D55C}"/>
              </a:ext>
            </a:extLst>
          </p:cNvPr>
          <p:cNvSpPr/>
          <p:nvPr/>
        </p:nvSpPr>
        <p:spPr>
          <a:xfrm>
            <a:off x="877824" y="2906177"/>
            <a:ext cx="3566160" cy="201168"/>
          </a:xfrm>
          <a:prstGeom prst="rect">
            <a:avLst/>
          </a:prstGeom>
          <a:noFill/>
          <a:ln/>
        </p:spPr>
        <p:txBody>
          <a:bodyPr wrap="square" lIns="0" tIns="0" rIns="0" bIns="0" rtlCol="0" anchor="ctr">
            <a:normAutofit fontScale="92500" lnSpcReduction="20000"/>
          </a:bodyPr>
          <a:lstStyle/>
          <a:p>
            <a:pPr marL="0" indent="0">
              <a:buNone/>
            </a:pPr>
            <a:r>
              <a:rPr lang="en-US" sz="1620" b="1" dirty="0">
                <a:solidFill>
                  <a:srgbClr val="113A5C"/>
                </a:solidFill>
                <a:latin typeface="Aptos Display" pitchFamily="34" charset="0"/>
                <a:ea typeface="Aptos Display" pitchFamily="34" charset="-122"/>
                <a:cs typeface="Aptos Display" pitchFamily="34" charset="-120"/>
              </a:rPr>
              <a:t>Answer</a:t>
            </a:r>
            <a:endParaRPr lang="en-US" sz="1620" dirty="0"/>
          </a:p>
        </p:txBody>
      </p:sp>
      <p:sp>
        <p:nvSpPr>
          <p:cNvPr id="9" name="Shape 8">
            <a:hlinkClick r:id="rId4"/>
            <a:extLst>
              <a:ext uri="{FF2B5EF4-FFF2-40B4-BE49-F238E27FC236}">
                <a16:creationId xmlns:a16="http://schemas.microsoft.com/office/drawing/2014/main" id="{4DF35B16-2466-B4A6-D7DF-556F5FEE9A85}"/>
              </a:ext>
            </a:extLst>
          </p:cNvPr>
          <p:cNvSpPr/>
          <p:nvPr/>
        </p:nvSpPr>
        <p:spPr>
          <a:xfrm>
            <a:off x="662940" y="4909700"/>
            <a:ext cx="2971800" cy="632993"/>
          </a:xfrm>
          <a:prstGeom prst="roundRect">
            <a:avLst>
              <a:gd name="adj" fmla="val 15385"/>
            </a:avLst>
          </a:prstGeom>
          <a:solidFill>
            <a:srgbClr val="16848C"/>
          </a:solidFill>
          <a:ln w="12700">
            <a:solidFill>
              <a:srgbClr val="16848C">
                <a:alpha val="0"/>
              </a:srgbClr>
            </a:solidFill>
            <a:prstDash val="solid"/>
          </a:ln>
        </p:spPr>
        <p:txBody>
          <a:bodyPr/>
          <a:lstStyle/>
          <a:p>
            <a:pPr algn="ctr"/>
            <a:r>
              <a:rPr lang="en-US" sz="1600" b="1" dirty="0">
                <a:solidFill>
                  <a:schemeClr val="bg1"/>
                </a:solidFill>
                <a:hlinkClick r:id="rId5">
                  <a:extLst>
                    <a:ext uri="{A12FA001-AC4F-418D-AE19-62706E023703}">
                      <ahyp:hlinkClr xmlns:ahyp="http://schemas.microsoft.com/office/drawing/2018/hyperlinkcolor" val="tx"/>
                    </a:ext>
                  </a:extLst>
                </a:hlinkClick>
              </a:rPr>
              <a:t>PAH Request Form Guide</a:t>
            </a:r>
            <a:endParaRPr lang="en-US" sz="1600" b="1" dirty="0">
              <a:solidFill>
                <a:schemeClr val="bg1"/>
              </a:solidFill>
            </a:endParaRPr>
          </a:p>
        </p:txBody>
      </p:sp>
      <p:sp>
        <p:nvSpPr>
          <p:cNvPr id="13" name="Shape 8">
            <a:hlinkClick r:id="rId4"/>
            <a:extLst>
              <a:ext uri="{FF2B5EF4-FFF2-40B4-BE49-F238E27FC236}">
                <a16:creationId xmlns:a16="http://schemas.microsoft.com/office/drawing/2014/main" id="{ADFD6CAC-32ED-9726-7A87-6385A487261E}"/>
              </a:ext>
            </a:extLst>
          </p:cNvPr>
          <p:cNvSpPr/>
          <p:nvPr/>
        </p:nvSpPr>
        <p:spPr>
          <a:xfrm>
            <a:off x="3771900" y="4883521"/>
            <a:ext cx="3611432" cy="659175"/>
          </a:xfrm>
          <a:prstGeom prst="roundRect">
            <a:avLst>
              <a:gd name="adj" fmla="val 15385"/>
            </a:avLst>
          </a:prstGeom>
          <a:solidFill>
            <a:srgbClr val="16848C"/>
          </a:solidFill>
          <a:ln w="12700">
            <a:solidFill>
              <a:srgbClr val="16848C">
                <a:alpha val="0"/>
              </a:srgbClr>
            </a:solidFill>
            <a:prstDash val="solid"/>
          </a:ln>
        </p:spPr>
        <p:txBody>
          <a:bodyPr/>
          <a:lstStyle/>
          <a:p>
            <a:pPr algn="ctr"/>
            <a:r>
              <a:rPr lang="en-US" sz="1600" b="1" i="0" u="sng" dirty="0">
                <a:solidFill>
                  <a:schemeClr val="bg1"/>
                </a:solidFill>
                <a:effectLst/>
                <a:hlinkClick r:id="rId6" tooltip="Primary Account Holder Form">
                  <a:extLst>
                    <a:ext uri="{A12FA001-AC4F-418D-AE19-62706E023703}">
                      <ahyp:hlinkClr xmlns:ahyp="http://schemas.microsoft.com/office/drawing/2018/hyperlinkcolor" val="tx"/>
                    </a:ext>
                  </a:extLst>
                </a:hlinkClick>
              </a:rPr>
              <a:t>Primary Account Holder Request Form</a:t>
            </a:r>
            <a:endParaRPr lang="en-US" sz="1600" dirty="0">
              <a:solidFill>
                <a:schemeClr val="bg1"/>
              </a:solidFill>
            </a:endParaRPr>
          </a:p>
        </p:txBody>
      </p:sp>
      <p:sp>
        <p:nvSpPr>
          <p:cNvPr id="14" name="Text 12">
            <a:extLst>
              <a:ext uri="{FF2B5EF4-FFF2-40B4-BE49-F238E27FC236}">
                <a16:creationId xmlns:a16="http://schemas.microsoft.com/office/drawing/2014/main" id="{72D4523C-881F-4C2F-1749-5C66F7064526}"/>
              </a:ext>
            </a:extLst>
          </p:cNvPr>
          <p:cNvSpPr/>
          <p:nvPr/>
        </p:nvSpPr>
        <p:spPr>
          <a:xfrm>
            <a:off x="860612" y="3193679"/>
            <a:ext cx="6320476" cy="1113954"/>
          </a:xfrm>
          <a:prstGeom prst="rect">
            <a:avLst/>
          </a:prstGeom>
          <a:noFill/>
          <a:ln/>
        </p:spPr>
        <p:txBody>
          <a:bodyPr wrap="square" lIns="254" tIns="254" rIns="254" bIns="254" rtlCol="0" anchor="t">
            <a:normAutofit/>
          </a:bodyPr>
          <a:lstStyle/>
          <a:p>
            <a:pPr marL="0" indent="0">
              <a:buNone/>
            </a:pPr>
            <a:r>
              <a:rPr sz="1000" dirty="0">
                <a:solidFill>
                  <a:srgbClr val="1F2937"/>
                </a:solidFill>
                <a:latin typeface="Aptos"/>
              </a:rPr>
              <a:t>• Submit a Primary Account Holder (PAH) update form to Gainwell.</a:t>
            </a:r>
          </a:p>
          <a:p>
            <a:endParaRPr sz="1000" dirty="0">
              <a:solidFill>
                <a:srgbClr val="1F2937"/>
              </a:solidFill>
              <a:latin typeface="Aptos"/>
            </a:endParaRPr>
          </a:p>
          <a:p>
            <a:r>
              <a:rPr sz="1000" dirty="0">
                <a:solidFill>
                  <a:srgbClr val="1F2937"/>
                </a:solidFill>
                <a:latin typeface="Aptos"/>
              </a:rPr>
              <a:t>• Forms must be completed electronically, not handwritten.</a:t>
            </a:r>
          </a:p>
          <a:p>
            <a:endParaRPr sz="1000" dirty="0">
              <a:solidFill>
                <a:srgbClr val="1F2937"/>
              </a:solidFill>
              <a:latin typeface="Aptos"/>
            </a:endParaRPr>
          </a:p>
          <a:p>
            <a:r>
              <a:rPr sz="1000" dirty="0">
                <a:solidFill>
                  <a:srgbClr val="1F2937"/>
                </a:solidFill>
                <a:latin typeface="Aptos"/>
              </a:rPr>
              <a:t>• Email completed forms to </a:t>
            </a:r>
            <a:r>
              <a:rPr sz="1000" dirty="0">
                <a:solidFill>
                  <a:srgbClr val="1F2937"/>
                </a:solidFill>
                <a:latin typeface="Aptos"/>
                <a:hlinkClick r:id="rId7"/>
              </a:rPr>
              <a:t>VAMedicaidProviderEnrollment@gainwelltechnologies.com</a:t>
            </a:r>
            <a:r>
              <a:rPr lang="en-US" sz="1000" dirty="0">
                <a:solidFill>
                  <a:srgbClr val="1F2937"/>
                </a:solidFill>
                <a:latin typeface="Aptos"/>
              </a:rPr>
              <a:t> </a:t>
            </a:r>
            <a:r>
              <a:rPr sz="1000" dirty="0">
                <a:solidFill>
                  <a:srgbClr val="1F2937"/>
                </a:solidFill>
                <a:latin typeface="Aptos"/>
              </a:rPr>
              <a:t>or send by fax.</a:t>
            </a:r>
          </a:p>
          <a:p>
            <a:endParaRPr sz="1000" dirty="0">
              <a:solidFill>
                <a:srgbClr val="1F2937"/>
              </a:solidFill>
              <a:latin typeface="Aptos"/>
            </a:endParaRPr>
          </a:p>
          <a:p>
            <a:r>
              <a:rPr sz="1000" dirty="0">
                <a:solidFill>
                  <a:srgbClr val="1F2937"/>
                </a:solidFill>
                <a:latin typeface="Aptos"/>
              </a:rPr>
              <a:t>• The form must be signed by an Owner, Managing Employee, or Authorized Individual on file with Virginia Medicaid</a:t>
            </a:r>
            <a:r>
              <a:rPr sz="890" dirty="0">
                <a:solidFill>
                  <a:srgbClr val="1F2937"/>
                </a:solidFill>
                <a:latin typeface="Aptos"/>
              </a:rPr>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64592" cy="6858000"/>
          </a:xfrm>
          <a:prstGeom prst="rect">
            <a:avLst/>
          </a:prstGeom>
          <a:solidFill>
            <a:srgbClr val="16848C"/>
          </a:solidFill>
          <a:ln w="12700">
            <a:solidFill>
              <a:srgbClr val="16848C">
                <a:alpha val="0"/>
              </a:srgbClr>
            </a:solidFill>
            <a:prstDash val="solid"/>
          </a:ln>
        </p:spPr>
        <p:txBody>
          <a:bodyPr/>
          <a:lstStyle/>
          <a:p>
            <a:endParaRPr lang="en-US"/>
          </a:p>
        </p:txBody>
      </p:sp>
      <p:sp>
        <p:nvSpPr>
          <p:cNvPr id="3" name="Shape 1"/>
          <p:cNvSpPr/>
          <p:nvPr/>
        </p:nvSpPr>
        <p:spPr>
          <a:xfrm>
            <a:off x="164592" y="0"/>
            <a:ext cx="45720" cy="6858000"/>
          </a:xfrm>
          <a:prstGeom prst="rect">
            <a:avLst/>
          </a:prstGeom>
          <a:solidFill>
            <a:srgbClr val="113A5C"/>
          </a:solidFill>
          <a:ln w="12700">
            <a:solidFill>
              <a:srgbClr val="113A5C">
                <a:alpha val="0"/>
              </a:srgbClr>
            </a:solidFill>
            <a:prstDash val="solid"/>
          </a:ln>
        </p:spPr>
        <p:txBody>
          <a:bodyPr/>
          <a:lstStyle/>
          <a:p>
            <a:endParaRPr lang="en-US"/>
          </a:p>
        </p:txBody>
      </p:sp>
      <p:sp>
        <p:nvSpPr>
          <p:cNvPr id="4" name="Text 2"/>
          <p:cNvSpPr/>
          <p:nvPr/>
        </p:nvSpPr>
        <p:spPr>
          <a:xfrm>
            <a:off x="685800" y="384048"/>
            <a:ext cx="2926080" cy="219456"/>
          </a:xfrm>
          <a:prstGeom prst="rect">
            <a:avLst/>
          </a:prstGeom>
          <a:noFill/>
          <a:ln/>
        </p:spPr>
        <p:txBody>
          <a:bodyPr wrap="square" lIns="0" tIns="0" rIns="0" bIns="0" rtlCol="0" anchor="ctr"/>
          <a:lstStyle/>
          <a:p>
            <a:pPr marL="0" indent="0">
              <a:buNone/>
            </a:pPr>
            <a:r>
              <a:rPr lang="en-US" sz="900" b="1" dirty="0">
                <a:solidFill>
                  <a:srgbClr val="16848C"/>
                </a:solidFill>
                <a:latin typeface="Aptos" pitchFamily="34" charset="0"/>
                <a:ea typeface="Aptos" pitchFamily="34" charset="-122"/>
                <a:cs typeface="Aptos" pitchFamily="34" charset="-120"/>
              </a:rPr>
              <a:t>AGENDA ITEM 2</a:t>
            </a:r>
            <a:endParaRPr lang="en-US" sz="900" dirty="0"/>
          </a:p>
        </p:txBody>
      </p:sp>
      <p:sp>
        <p:nvSpPr>
          <p:cNvPr id="5" name="Shape 3"/>
          <p:cNvSpPr/>
          <p:nvPr/>
        </p:nvSpPr>
        <p:spPr>
          <a:xfrm>
            <a:off x="8549640" y="475488"/>
            <a:ext cx="2423160" cy="365760"/>
          </a:xfrm>
          <a:prstGeom prst="roundRect">
            <a:avLst>
              <a:gd name="adj" fmla="val 20000"/>
            </a:avLst>
          </a:prstGeom>
          <a:solidFill>
            <a:srgbClr val="EEF8FC"/>
          </a:solidFill>
          <a:ln w="12700">
            <a:solidFill>
              <a:srgbClr val="D7E4EA">
                <a:alpha val="0"/>
              </a:srgbClr>
            </a:solidFill>
            <a:prstDash val="solid"/>
          </a:ln>
        </p:spPr>
        <p:txBody>
          <a:bodyPr/>
          <a:lstStyle/>
          <a:p>
            <a:endParaRPr lang="en-US"/>
          </a:p>
        </p:txBody>
      </p:sp>
      <p:sp>
        <p:nvSpPr>
          <p:cNvPr id="6" name="Text 4"/>
          <p:cNvSpPr/>
          <p:nvPr/>
        </p:nvSpPr>
        <p:spPr>
          <a:xfrm>
            <a:off x="8686800" y="576072"/>
            <a:ext cx="228600" cy="128016"/>
          </a:xfrm>
          <a:prstGeom prst="rect">
            <a:avLst/>
          </a:prstGeom>
          <a:noFill/>
          <a:ln/>
        </p:spPr>
        <p:txBody>
          <a:bodyPr wrap="square" lIns="0" tIns="0" rIns="0" bIns="0" rtlCol="0" anchor="ctr"/>
          <a:lstStyle/>
          <a:p>
            <a:pPr marL="0" indent="0" algn="ctr">
              <a:buNone/>
            </a:pPr>
            <a:r>
              <a:rPr lang="en-US" sz="800" b="1" dirty="0">
                <a:solidFill>
                  <a:srgbClr val="16848C"/>
                </a:solidFill>
                <a:latin typeface="Aptos" pitchFamily="34" charset="0"/>
                <a:ea typeface="Aptos" pitchFamily="34" charset="-122"/>
                <a:cs typeface="Aptos" pitchFamily="34" charset="-120"/>
              </a:rPr>
              <a:t>2</a:t>
            </a:r>
            <a:endParaRPr lang="en-US" sz="800" dirty="0"/>
          </a:p>
        </p:txBody>
      </p:sp>
      <p:sp>
        <p:nvSpPr>
          <p:cNvPr id="7" name="Text 5"/>
          <p:cNvSpPr/>
          <p:nvPr/>
        </p:nvSpPr>
        <p:spPr>
          <a:xfrm>
            <a:off x="9006840" y="566928"/>
            <a:ext cx="1691640" cy="146304"/>
          </a:xfrm>
          <a:prstGeom prst="rect">
            <a:avLst/>
          </a:prstGeom>
          <a:noFill/>
          <a:ln/>
        </p:spPr>
        <p:txBody>
          <a:bodyPr wrap="square" lIns="0" tIns="0" rIns="0" bIns="0" rtlCol="0" anchor="ctr"/>
          <a:lstStyle/>
          <a:p>
            <a:pPr marL="0" indent="0">
              <a:buNone/>
            </a:pPr>
            <a:r>
              <a:rPr lang="en-US" sz="730" b="1" dirty="0">
                <a:solidFill>
                  <a:srgbClr val="627386"/>
                </a:solidFill>
                <a:latin typeface="Aptos" pitchFamily="34" charset="0"/>
                <a:ea typeface="Aptos" pitchFamily="34" charset="-122"/>
                <a:cs typeface="Aptos" pitchFamily="34" charset="-120"/>
              </a:rPr>
              <a:t>TIMING</a:t>
            </a:r>
            <a:endParaRPr lang="en-US" sz="730" dirty="0"/>
          </a:p>
        </p:txBody>
      </p:sp>
      <p:sp>
        <p:nvSpPr>
          <p:cNvPr id="8" name="Text 6"/>
          <p:cNvSpPr/>
          <p:nvPr/>
        </p:nvSpPr>
        <p:spPr>
          <a:xfrm>
            <a:off x="685800" y="713232"/>
            <a:ext cx="7772400" cy="502920"/>
          </a:xfrm>
          <a:prstGeom prst="rect">
            <a:avLst/>
          </a:prstGeom>
          <a:noFill/>
          <a:ln/>
        </p:spPr>
        <p:txBody>
          <a:bodyPr wrap="square" lIns="0" tIns="0" rIns="0" bIns="0" rtlCol="0" anchor="ctr">
            <a:normAutofit/>
          </a:bodyPr>
          <a:lstStyle/>
          <a:p>
            <a:pPr marL="0" indent="0">
              <a:buNone/>
            </a:pPr>
            <a:r>
              <a:rPr lang="en-US" sz="3100" b="1" dirty="0">
                <a:solidFill>
                  <a:srgbClr val="113A5C"/>
                </a:solidFill>
                <a:latin typeface="Aptos Display" pitchFamily="34" charset="0"/>
                <a:ea typeface="Aptos Display" pitchFamily="34" charset="-122"/>
                <a:cs typeface="Aptos Display" pitchFamily="34" charset="-120"/>
              </a:rPr>
              <a:t>DOE license renewal and ORP revalidation</a:t>
            </a:r>
            <a:endParaRPr lang="en-US" sz="3100" dirty="0"/>
          </a:p>
        </p:txBody>
      </p:sp>
      <p:sp>
        <p:nvSpPr>
          <p:cNvPr id="10" name="Shape 8"/>
          <p:cNvSpPr/>
          <p:nvPr/>
        </p:nvSpPr>
        <p:spPr>
          <a:xfrm>
            <a:off x="685800" y="1288408"/>
            <a:ext cx="6172200" cy="0"/>
          </a:xfrm>
          <a:prstGeom prst="line">
            <a:avLst/>
          </a:prstGeom>
          <a:noFill/>
          <a:ln w="25400">
            <a:solidFill>
              <a:srgbClr val="16848C"/>
            </a:solidFill>
            <a:prstDash val="solid"/>
          </a:ln>
        </p:spPr>
        <p:txBody>
          <a:bodyPr/>
          <a:lstStyle/>
          <a:p>
            <a:endParaRPr lang="en-US"/>
          </a:p>
        </p:txBody>
      </p:sp>
      <p:sp>
        <p:nvSpPr>
          <p:cNvPr id="11" name="Text 9"/>
          <p:cNvSpPr/>
          <p:nvPr/>
        </p:nvSpPr>
        <p:spPr>
          <a:xfrm>
            <a:off x="713232" y="1443856"/>
            <a:ext cx="6126480" cy="201168"/>
          </a:xfrm>
          <a:prstGeom prst="rect">
            <a:avLst/>
          </a:prstGeom>
          <a:noFill/>
          <a:ln/>
        </p:spPr>
        <p:txBody>
          <a:bodyPr wrap="square" lIns="0" tIns="0" rIns="0" bIns="0" rtlCol="0" anchor="ctr"/>
          <a:lstStyle/>
          <a:p>
            <a:pPr marL="0" indent="0">
              <a:buNone/>
            </a:pPr>
            <a:r>
              <a:rPr lang="en-US" sz="850" b="1" dirty="0">
                <a:solidFill>
                  <a:srgbClr val="16848C"/>
                </a:solidFill>
                <a:latin typeface="Aptos" pitchFamily="34" charset="0"/>
                <a:ea typeface="Aptos" pitchFamily="34" charset="-122"/>
                <a:cs typeface="Aptos" pitchFamily="34" charset="-120"/>
              </a:rPr>
              <a:t>QUESTION</a:t>
            </a:r>
            <a:endParaRPr lang="en-US" sz="850" dirty="0"/>
          </a:p>
        </p:txBody>
      </p:sp>
      <p:sp>
        <p:nvSpPr>
          <p:cNvPr id="12" name="Text 10"/>
          <p:cNvSpPr/>
          <p:nvPr/>
        </p:nvSpPr>
        <p:spPr>
          <a:xfrm>
            <a:off x="713232" y="1699888"/>
            <a:ext cx="6126480" cy="969264"/>
          </a:xfrm>
          <a:prstGeom prst="rect">
            <a:avLst/>
          </a:prstGeom>
          <a:noFill/>
          <a:ln/>
        </p:spPr>
        <p:txBody>
          <a:bodyPr wrap="square" lIns="0" tIns="0" rIns="0" bIns="0" rtlCol="0" anchor="t">
            <a:normAutofit/>
          </a:bodyPr>
          <a:lstStyle/>
          <a:p>
            <a:pPr marL="0" indent="0">
              <a:buNone/>
            </a:pPr>
            <a:r>
              <a:rPr lang="en-US" sz="1950" b="1" dirty="0">
                <a:solidFill>
                  <a:srgbClr val="113A5C"/>
                </a:solidFill>
                <a:latin typeface="Aptos" pitchFamily="34" charset="0"/>
                <a:ea typeface="Aptos" pitchFamily="34" charset="-122"/>
                <a:cs typeface="Aptos" pitchFamily="34" charset="-120"/>
              </a:rPr>
              <a:t>How far in advance should DOE licenses be renewed, and when should ORP revalidation be submitted to avoid termination?</a:t>
            </a:r>
            <a:endParaRPr lang="en-US" sz="1950" dirty="0"/>
          </a:p>
        </p:txBody>
      </p:sp>
      <p:pic>
        <p:nvPicPr>
          <p:cNvPr id="19" name="Image 0" descr="/mnt/data/flat_vector_illustration_on_a_clean_white_backgrou_batch_3.png"/>
          <p:cNvPicPr>
            <a:picLocks noChangeAspect="1"/>
          </p:cNvPicPr>
          <p:nvPr/>
        </p:nvPicPr>
        <p:blipFill>
          <a:blip r:embed="rId3"/>
          <a:stretch>
            <a:fillRect/>
          </a:stretch>
        </p:blipFill>
        <p:spPr>
          <a:xfrm>
            <a:off x="8549640" y="1938528"/>
            <a:ext cx="3137109" cy="3137109"/>
          </a:xfrm>
          <a:prstGeom prst="rect">
            <a:avLst/>
          </a:prstGeom>
        </p:spPr>
      </p:pic>
      <p:sp>
        <p:nvSpPr>
          <p:cNvPr id="20" name="Text 17"/>
          <p:cNvSpPr/>
          <p:nvPr/>
        </p:nvSpPr>
        <p:spPr>
          <a:xfrm>
            <a:off x="640080" y="6446520"/>
            <a:ext cx="7132320" cy="201168"/>
          </a:xfrm>
          <a:prstGeom prst="rect">
            <a:avLst/>
          </a:prstGeom>
          <a:noFill/>
          <a:ln/>
        </p:spPr>
        <p:txBody>
          <a:bodyPr wrap="square" lIns="0" tIns="0" rIns="0" bIns="0" rtlCol="0" anchor="ctr"/>
          <a:lstStyle/>
          <a:p>
            <a:pPr marL="0" indent="0">
              <a:buNone/>
            </a:pPr>
            <a:r>
              <a:rPr lang="en-US" sz="750" dirty="0">
                <a:solidFill>
                  <a:srgbClr val="627386"/>
                </a:solidFill>
                <a:latin typeface="Aptos" pitchFamily="34" charset="0"/>
                <a:ea typeface="Aptos" pitchFamily="34" charset="-122"/>
                <a:cs typeface="Aptos" pitchFamily="34" charset="-120"/>
              </a:rPr>
              <a:t>DMAS / Gainwell ORP Enrollment Discussion</a:t>
            </a:r>
            <a:endParaRPr lang="en-US" sz="750" dirty="0"/>
          </a:p>
        </p:txBody>
      </p:sp>
      <p:sp>
        <p:nvSpPr>
          <p:cNvPr id="21" name="Text 18"/>
          <p:cNvSpPr/>
          <p:nvPr/>
        </p:nvSpPr>
        <p:spPr>
          <a:xfrm>
            <a:off x="11311128" y="6428232"/>
            <a:ext cx="411480" cy="219456"/>
          </a:xfrm>
          <a:prstGeom prst="rect">
            <a:avLst/>
          </a:prstGeom>
          <a:noFill/>
          <a:ln/>
        </p:spPr>
        <p:txBody>
          <a:bodyPr wrap="square" lIns="0" tIns="0" rIns="0" bIns="0" rtlCol="0" anchor="ctr"/>
          <a:lstStyle/>
          <a:p>
            <a:pPr marL="0" indent="0" algn="r">
              <a:buNone/>
            </a:pPr>
            <a:r>
              <a:rPr lang="en-US" sz="800" b="1" dirty="0">
                <a:solidFill>
                  <a:srgbClr val="627386"/>
                </a:solidFill>
                <a:latin typeface="Aptos" pitchFamily="34" charset="0"/>
                <a:ea typeface="Aptos" pitchFamily="34" charset="-122"/>
                <a:cs typeface="Aptos" pitchFamily="34" charset="-120"/>
              </a:rPr>
              <a:t>05</a:t>
            </a:r>
            <a:endParaRPr lang="en-US" sz="800" dirty="0"/>
          </a:p>
        </p:txBody>
      </p:sp>
      <p:sp>
        <p:nvSpPr>
          <p:cNvPr id="22" name="Shape 19"/>
          <p:cNvSpPr/>
          <p:nvPr/>
        </p:nvSpPr>
        <p:spPr>
          <a:xfrm>
            <a:off x="640080" y="6291072"/>
            <a:ext cx="10927080" cy="0"/>
          </a:xfrm>
          <a:prstGeom prst="line">
            <a:avLst/>
          </a:prstGeom>
          <a:noFill/>
          <a:ln w="7620">
            <a:solidFill>
              <a:srgbClr val="D7E4EA"/>
            </a:solidFill>
            <a:prstDash val="solid"/>
          </a:ln>
        </p:spPr>
        <p:txBody>
          <a:bodyPr/>
          <a:lstStyle/>
          <a:p>
            <a:endParaRPr lang="en-US"/>
          </a:p>
        </p:txBody>
      </p:sp>
      <p:sp>
        <p:nvSpPr>
          <p:cNvPr id="23" name="Shape 9">
            <a:extLst>
              <a:ext uri="{FF2B5EF4-FFF2-40B4-BE49-F238E27FC236}">
                <a16:creationId xmlns:a16="http://schemas.microsoft.com/office/drawing/2014/main" id="{4B7790AD-278B-D521-FA00-EFD41FDB4B29}"/>
              </a:ext>
            </a:extLst>
          </p:cNvPr>
          <p:cNvSpPr/>
          <p:nvPr/>
        </p:nvSpPr>
        <p:spPr>
          <a:xfrm>
            <a:off x="640080" y="2724015"/>
            <a:ext cx="4005072" cy="3112007"/>
          </a:xfrm>
          <a:prstGeom prst="roundRect">
            <a:avLst>
              <a:gd name="adj" fmla="val 4127"/>
            </a:avLst>
          </a:prstGeom>
          <a:solidFill>
            <a:srgbClr val="EEF8FC"/>
          </a:solidFill>
          <a:ln w="11430">
            <a:solidFill>
              <a:srgbClr val="D7E4EA"/>
            </a:solidFill>
            <a:prstDash val="solid"/>
          </a:ln>
        </p:spPr>
        <p:txBody>
          <a:bodyPr/>
          <a:lstStyle/>
          <a:p>
            <a:endParaRPr lang="en-US"/>
          </a:p>
        </p:txBody>
      </p:sp>
      <p:sp>
        <p:nvSpPr>
          <p:cNvPr id="24" name="Shape 10">
            <a:extLst>
              <a:ext uri="{FF2B5EF4-FFF2-40B4-BE49-F238E27FC236}">
                <a16:creationId xmlns:a16="http://schemas.microsoft.com/office/drawing/2014/main" id="{332C7F46-5BDD-9707-AAB3-7CFE34E4672A}"/>
              </a:ext>
            </a:extLst>
          </p:cNvPr>
          <p:cNvSpPr/>
          <p:nvPr/>
        </p:nvSpPr>
        <p:spPr>
          <a:xfrm>
            <a:off x="640080" y="2724016"/>
            <a:ext cx="4005072" cy="118872"/>
          </a:xfrm>
          <a:prstGeom prst="rect">
            <a:avLst/>
          </a:prstGeom>
          <a:solidFill>
            <a:srgbClr val="16848C"/>
          </a:solidFill>
          <a:ln w="12700">
            <a:solidFill>
              <a:srgbClr val="16848C">
                <a:alpha val="0"/>
              </a:srgbClr>
            </a:solidFill>
            <a:prstDash val="solid"/>
          </a:ln>
        </p:spPr>
        <p:txBody>
          <a:bodyPr/>
          <a:lstStyle/>
          <a:p>
            <a:endParaRPr lang="en-US"/>
          </a:p>
        </p:txBody>
      </p:sp>
      <p:sp>
        <p:nvSpPr>
          <p:cNvPr id="25" name="Text 11">
            <a:extLst>
              <a:ext uri="{FF2B5EF4-FFF2-40B4-BE49-F238E27FC236}">
                <a16:creationId xmlns:a16="http://schemas.microsoft.com/office/drawing/2014/main" id="{47EEADF8-4787-39C6-78CA-42081034DD40}"/>
              </a:ext>
            </a:extLst>
          </p:cNvPr>
          <p:cNvSpPr/>
          <p:nvPr/>
        </p:nvSpPr>
        <p:spPr>
          <a:xfrm>
            <a:off x="859536" y="2989192"/>
            <a:ext cx="3566160" cy="201168"/>
          </a:xfrm>
          <a:prstGeom prst="rect">
            <a:avLst/>
          </a:prstGeom>
          <a:noFill/>
          <a:ln/>
        </p:spPr>
        <p:txBody>
          <a:bodyPr wrap="square" lIns="0" tIns="0" rIns="0" bIns="0" rtlCol="0" anchor="ctr">
            <a:normAutofit fontScale="92500" lnSpcReduction="20000"/>
          </a:bodyPr>
          <a:lstStyle/>
          <a:p>
            <a:pPr marL="0" indent="0">
              <a:buNone/>
            </a:pPr>
            <a:r>
              <a:rPr lang="en-US" sz="1640" b="1" dirty="0">
                <a:solidFill>
                  <a:srgbClr val="113A5C"/>
                </a:solidFill>
                <a:latin typeface="Aptos Display" pitchFamily="34" charset="0"/>
                <a:ea typeface="Aptos Display" pitchFamily="34" charset="-122"/>
                <a:cs typeface="Aptos Display" pitchFamily="34" charset="-120"/>
              </a:rPr>
              <a:t>Answer</a:t>
            </a:r>
            <a:endParaRPr lang="en-US" sz="1640" dirty="0"/>
          </a:p>
        </p:txBody>
      </p:sp>
      <p:sp>
        <p:nvSpPr>
          <p:cNvPr id="26" name="Text 12">
            <a:extLst>
              <a:ext uri="{FF2B5EF4-FFF2-40B4-BE49-F238E27FC236}">
                <a16:creationId xmlns:a16="http://schemas.microsoft.com/office/drawing/2014/main" id="{B8AF9CFD-250D-A70A-23A2-B973969CD438}"/>
              </a:ext>
            </a:extLst>
          </p:cNvPr>
          <p:cNvSpPr/>
          <p:nvPr/>
        </p:nvSpPr>
        <p:spPr>
          <a:xfrm>
            <a:off x="877824" y="3364096"/>
            <a:ext cx="3529584" cy="2314328"/>
          </a:xfrm>
          <a:prstGeom prst="rect">
            <a:avLst/>
          </a:prstGeom>
          <a:noFill/>
          <a:ln/>
        </p:spPr>
        <p:txBody>
          <a:bodyPr wrap="square" lIns="254" tIns="254" rIns="254" bIns="254" rtlCol="0" anchor="t">
            <a:noAutofit/>
          </a:bodyPr>
          <a:lstStyle/>
          <a:p>
            <a:pPr marL="0" indent="0">
              <a:buNone/>
            </a:pPr>
            <a:r>
              <a:rPr lang="en-US" sz="1000" dirty="0">
                <a:solidFill>
                  <a:srgbClr val="1F2937"/>
                </a:solidFill>
                <a:latin typeface="Aptos" pitchFamily="34" charset="0"/>
                <a:ea typeface="Aptos" pitchFamily="34" charset="-122"/>
                <a:cs typeface="Aptos" pitchFamily="34" charset="-120"/>
              </a:rPr>
              <a:t>• Revalidation is available 90 days before the due date; Recommendation is to  submit as soon as possible once notification is received.</a:t>
            </a:r>
          </a:p>
          <a:p>
            <a:pPr marL="0" indent="0">
              <a:buNone/>
            </a:pPr>
            <a:endParaRPr lang="en-US" sz="1000" dirty="0"/>
          </a:p>
          <a:p>
            <a:pPr marL="0" indent="0">
              <a:buNone/>
            </a:pPr>
            <a:r>
              <a:rPr lang="en-US" sz="1000" dirty="0">
                <a:solidFill>
                  <a:srgbClr val="1F2937"/>
                </a:solidFill>
                <a:latin typeface="Aptos" pitchFamily="34" charset="0"/>
                <a:ea typeface="Aptos" pitchFamily="34" charset="-122"/>
                <a:cs typeface="Aptos" pitchFamily="34" charset="-120"/>
              </a:rPr>
              <a:t>• If revalidation is not completed/submitted timely, the Service Location can terminate;</a:t>
            </a:r>
          </a:p>
          <a:p>
            <a:pPr marL="0" indent="0">
              <a:buNone/>
            </a:pPr>
            <a:endParaRPr lang="en-US" sz="1000" dirty="0"/>
          </a:p>
          <a:p>
            <a:r>
              <a:rPr lang="en-US" sz="1000" dirty="0">
                <a:solidFill>
                  <a:srgbClr val="1F2937"/>
                </a:solidFill>
              </a:rPr>
              <a:t>• Renew the Department of Education license early enough to receive the updated credential before expiration.</a:t>
            </a:r>
          </a:p>
          <a:p>
            <a:endParaRPr lang="en-US" sz="1000" dirty="0">
              <a:solidFill>
                <a:srgbClr val="1F2937"/>
              </a:solidFill>
            </a:endParaRPr>
          </a:p>
          <a:p>
            <a:r>
              <a:rPr lang="en-US" sz="1000" dirty="0">
                <a:solidFill>
                  <a:srgbClr val="1F2937"/>
                </a:solidFill>
              </a:rPr>
              <a:t>• After renewal, update the license information in PRSS so the provider record matches the renewed DOE license.</a:t>
            </a:r>
          </a:p>
          <a:p>
            <a:endParaRPr lang="en-US" sz="1000" dirty="0">
              <a:solidFill>
                <a:srgbClr val="1F2937"/>
              </a:solidFill>
            </a:endParaRPr>
          </a:p>
          <a:p>
            <a:r>
              <a:rPr lang="en-US" sz="1000" dirty="0">
                <a:solidFill>
                  <a:srgbClr val="1F2937"/>
                </a:solidFill>
              </a:rPr>
              <a:t>• Submit the updated license to PRSS at least 5 days before expiration to allow processing and avoid termination risk.</a:t>
            </a:r>
          </a:p>
          <a:p>
            <a:endParaRPr lang="en-US" sz="1000" dirty="0">
              <a:solidFill>
                <a:srgbClr val="1F2937"/>
              </a:solidFill>
            </a:endParaRPr>
          </a:p>
        </p:txBody>
      </p:sp>
      <p:sp>
        <p:nvSpPr>
          <p:cNvPr id="27" name="Shape 13">
            <a:extLst>
              <a:ext uri="{FF2B5EF4-FFF2-40B4-BE49-F238E27FC236}">
                <a16:creationId xmlns:a16="http://schemas.microsoft.com/office/drawing/2014/main" id="{8B76FF41-C400-D331-A99D-14A3725EF37D}"/>
              </a:ext>
            </a:extLst>
          </p:cNvPr>
          <p:cNvSpPr/>
          <p:nvPr/>
        </p:nvSpPr>
        <p:spPr>
          <a:xfrm>
            <a:off x="4864608" y="2724015"/>
            <a:ext cx="3154680" cy="3112003"/>
          </a:xfrm>
          <a:prstGeom prst="roundRect">
            <a:avLst>
              <a:gd name="adj" fmla="val 4127"/>
            </a:avLst>
          </a:prstGeom>
          <a:solidFill>
            <a:srgbClr val="FFFFFF"/>
          </a:solidFill>
          <a:ln w="11430">
            <a:solidFill>
              <a:srgbClr val="D7E4EA"/>
            </a:solidFill>
            <a:prstDash val="solid"/>
          </a:ln>
        </p:spPr>
        <p:txBody>
          <a:bodyPr/>
          <a:lstStyle/>
          <a:p>
            <a:endParaRPr lang="en-US"/>
          </a:p>
        </p:txBody>
      </p:sp>
      <p:sp>
        <p:nvSpPr>
          <p:cNvPr id="28" name="Shape 14">
            <a:extLst>
              <a:ext uri="{FF2B5EF4-FFF2-40B4-BE49-F238E27FC236}">
                <a16:creationId xmlns:a16="http://schemas.microsoft.com/office/drawing/2014/main" id="{DB35EF9A-7204-C268-73F4-C72324F04D1B}"/>
              </a:ext>
            </a:extLst>
          </p:cNvPr>
          <p:cNvSpPr/>
          <p:nvPr/>
        </p:nvSpPr>
        <p:spPr>
          <a:xfrm>
            <a:off x="4864608" y="2724016"/>
            <a:ext cx="3154680" cy="118872"/>
          </a:xfrm>
          <a:prstGeom prst="rect">
            <a:avLst/>
          </a:prstGeom>
          <a:solidFill>
            <a:srgbClr val="113A5C"/>
          </a:solidFill>
          <a:ln w="12700">
            <a:solidFill>
              <a:srgbClr val="113A5C">
                <a:alpha val="0"/>
              </a:srgbClr>
            </a:solidFill>
            <a:prstDash val="solid"/>
          </a:ln>
        </p:spPr>
        <p:txBody>
          <a:bodyPr/>
          <a:lstStyle/>
          <a:p>
            <a:endParaRPr lang="en-US"/>
          </a:p>
        </p:txBody>
      </p:sp>
      <p:sp>
        <p:nvSpPr>
          <p:cNvPr id="29" name="Text 15">
            <a:extLst>
              <a:ext uri="{FF2B5EF4-FFF2-40B4-BE49-F238E27FC236}">
                <a16:creationId xmlns:a16="http://schemas.microsoft.com/office/drawing/2014/main" id="{DF6A80D8-FB0D-212C-8A55-92AB4F78493B}"/>
              </a:ext>
            </a:extLst>
          </p:cNvPr>
          <p:cNvSpPr/>
          <p:nvPr/>
        </p:nvSpPr>
        <p:spPr>
          <a:xfrm>
            <a:off x="5084064" y="2989192"/>
            <a:ext cx="2715768" cy="201168"/>
          </a:xfrm>
          <a:prstGeom prst="rect">
            <a:avLst/>
          </a:prstGeom>
          <a:noFill/>
          <a:ln/>
        </p:spPr>
        <p:txBody>
          <a:bodyPr wrap="square" lIns="0" tIns="0" rIns="0" bIns="0" rtlCol="0" anchor="ctr">
            <a:normAutofit fontScale="92500" lnSpcReduction="20000"/>
          </a:bodyPr>
          <a:lstStyle/>
          <a:p>
            <a:pPr marL="0" indent="0">
              <a:buNone/>
            </a:pPr>
            <a:r>
              <a:rPr lang="en-US" sz="1640" b="1" dirty="0">
                <a:solidFill>
                  <a:srgbClr val="113A5C"/>
                </a:solidFill>
                <a:latin typeface="Aptos Display" pitchFamily="34" charset="0"/>
                <a:ea typeface="Aptos Display" pitchFamily="34" charset="-122"/>
                <a:cs typeface="Aptos Display" pitchFamily="34" charset="-120"/>
              </a:rPr>
              <a:t>DOE / ORP details</a:t>
            </a:r>
            <a:endParaRPr lang="en-US" sz="1640" dirty="0"/>
          </a:p>
        </p:txBody>
      </p:sp>
      <p:sp>
        <p:nvSpPr>
          <p:cNvPr id="30" name="Text 16">
            <a:extLst>
              <a:ext uri="{FF2B5EF4-FFF2-40B4-BE49-F238E27FC236}">
                <a16:creationId xmlns:a16="http://schemas.microsoft.com/office/drawing/2014/main" id="{4ECE538C-19A1-4425-C256-D15C653249A3}"/>
              </a:ext>
            </a:extLst>
          </p:cNvPr>
          <p:cNvSpPr/>
          <p:nvPr/>
        </p:nvSpPr>
        <p:spPr>
          <a:xfrm>
            <a:off x="5102352" y="3364096"/>
            <a:ext cx="2679192" cy="2075688"/>
          </a:xfrm>
          <a:prstGeom prst="rect">
            <a:avLst/>
          </a:prstGeom>
          <a:noFill/>
          <a:ln/>
        </p:spPr>
        <p:txBody>
          <a:bodyPr wrap="square" lIns="254" tIns="254" rIns="254" bIns="254" rtlCol="0" anchor="t">
            <a:normAutofit/>
          </a:bodyPr>
          <a:lstStyle/>
          <a:p>
            <a:pPr marL="0" indent="0">
              <a:buNone/>
            </a:pPr>
            <a:r>
              <a:rPr lang="en-US" sz="1000" dirty="0">
                <a:solidFill>
                  <a:srgbClr val="1F2937"/>
                </a:solidFill>
                <a:latin typeface="Aptos" pitchFamily="34" charset="0"/>
                <a:ea typeface="Aptos" pitchFamily="34" charset="-122"/>
                <a:cs typeface="Aptos" pitchFamily="34" charset="-120"/>
              </a:rPr>
              <a:t>• PS 175 School Social Worker is OPR-only and requires DOE license/certification.</a:t>
            </a:r>
          </a:p>
          <a:p>
            <a:pPr marL="0" indent="0">
              <a:buNone/>
            </a:pPr>
            <a:endParaRPr lang="en-US" sz="1000" dirty="0"/>
          </a:p>
          <a:p>
            <a:pPr marL="0" indent="0">
              <a:buNone/>
            </a:pPr>
            <a:r>
              <a:rPr lang="en-US" sz="1000" dirty="0">
                <a:solidFill>
                  <a:srgbClr val="1F2937"/>
                </a:solidFill>
                <a:latin typeface="Aptos" pitchFamily="34" charset="0"/>
                <a:ea typeface="Aptos" pitchFamily="34" charset="-122"/>
                <a:cs typeface="Aptos" pitchFamily="34" charset="-120"/>
              </a:rPr>
              <a:t>• The DOE license should show the School Social Worker endorsement.</a:t>
            </a:r>
          </a:p>
          <a:p>
            <a:pPr marL="0" indent="0">
              <a:buNone/>
            </a:pP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64592" cy="6858000"/>
          </a:xfrm>
          <a:prstGeom prst="rect">
            <a:avLst/>
          </a:prstGeom>
          <a:solidFill>
            <a:srgbClr val="16848C"/>
          </a:solidFill>
          <a:ln w="12700">
            <a:solidFill>
              <a:srgbClr val="16848C">
                <a:alpha val="0"/>
              </a:srgbClr>
            </a:solidFill>
            <a:prstDash val="solid"/>
          </a:ln>
        </p:spPr>
        <p:txBody>
          <a:bodyPr/>
          <a:lstStyle/>
          <a:p>
            <a:endParaRPr lang="en-US"/>
          </a:p>
        </p:txBody>
      </p:sp>
      <p:sp>
        <p:nvSpPr>
          <p:cNvPr id="3" name="Shape 1"/>
          <p:cNvSpPr/>
          <p:nvPr/>
        </p:nvSpPr>
        <p:spPr>
          <a:xfrm>
            <a:off x="164592" y="0"/>
            <a:ext cx="45720" cy="6858000"/>
          </a:xfrm>
          <a:prstGeom prst="rect">
            <a:avLst/>
          </a:prstGeom>
          <a:solidFill>
            <a:srgbClr val="113A5C"/>
          </a:solidFill>
          <a:ln w="12700">
            <a:solidFill>
              <a:srgbClr val="113A5C">
                <a:alpha val="0"/>
              </a:srgbClr>
            </a:solidFill>
            <a:prstDash val="solid"/>
          </a:ln>
        </p:spPr>
        <p:txBody>
          <a:bodyPr/>
          <a:lstStyle/>
          <a:p>
            <a:endParaRPr lang="en-US"/>
          </a:p>
        </p:txBody>
      </p:sp>
      <p:sp>
        <p:nvSpPr>
          <p:cNvPr id="4" name="Text 2"/>
          <p:cNvSpPr/>
          <p:nvPr/>
        </p:nvSpPr>
        <p:spPr>
          <a:xfrm>
            <a:off x="685800" y="384048"/>
            <a:ext cx="2926080" cy="219456"/>
          </a:xfrm>
          <a:prstGeom prst="rect">
            <a:avLst/>
          </a:prstGeom>
          <a:noFill/>
          <a:ln/>
        </p:spPr>
        <p:txBody>
          <a:bodyPr wrap="square" lIns="0" tIns="0" rIns="0" bIns="0" rtlCol="0" anchor="ctr"/>
          <a:lstStyle/>
          <a:p>
            <a:pPr marL="0" indent="0">
              <a:buNone/>
            </a:pPr>
            <a:r>
              <a:rPr lang="en-US" sz="900" b="1" dirty="0">
                <a:solidFill>
                  <a:srgbClr val="16848C"/>
                </a:solidFill>
                <a:latin typeface="Aptos" pitchFamily="34" charset="0"/>
                <a:ea typeface="Aptos" pitchFamily="34" charset="-122"/>
                <a:cs typeface="Aptos" pitchFamily="34" charset="-120"/>
              </a:rPr>
              <a:t>AGENDA ITEM 4</a:t>
            </a:r>
            <a:endParaRPr lang="en-US" sz="900" dirty="0"/>
          </a:p>
        </p:txBody>
      </p:sp>
      <p:sp>
        <p:nvSpPr>
          <p:cNvPr id="5" name="Shape 3"/>
          <p:cNvSpPr/>
          <p:nvPr/>
        </p:nvSpPr>
        <p:spPr>
          <a:xfrm>
            <a:off x="8549640" y="475488"/>
            <a:ext cx="2423160" cy="365760"/>
          </a:xfrm>
          <a:prstGeom prst="roundRect">
            <a:avLst>
              <a:gd name="adj" fmla="val 20000"/>
            </a:avLst>
          </a:prstGeom>
          <a:solidFill>
            <a:srgbClr val="EEF8FC"/>
          </a:solidFill>
          <a:ln w="12700">
            <a:solidFill>
              <a:srgbClr val="D7E4EA">
                <a:alpha val="0"/>
              </a:srgbClr>
            </a:solidFill>
            <a:prstDash val="solid"/>
          </a:ln>
        </p:spPr>
        <p:txBody>
          <a:bodyPr/>
          <a:lstStyle/>
          <a:p>
            <a:endParaRPr lang="en-US"/>
          </a:p>
        </p:txBody>
      </p:sp>
      <p:sp>
        <p:nvSpPr>
          <p:cNvPr id="6" name="Text 4"/>
          <p:cNvSpPr/>
          <p:nvPr/>
        </p:nvSpPr>
        <p:spPr>
          <a:xfrm>
            <a:off x="8686800" y="576072"/>
            <a:ext cx="228600" cy="128016"/>
          </a:xfrm>
          <a:prstGeom prst="rect">
            <a:avLst/>
          </a:prstGeom>
          <a:noFill/>
          <a:ln/>
        </p:spPr>
        <p:txBody>
          <a:bodyPr wrap="square" lIns="0" tIns="0" rIns="0" bIns="0" rtlCol="0" anchor="ctr"/>
          <a:lstStyle/>
          <a:p>
            <a:pPr marL="0" indent="0" algn="ctr">
              <a:buNone/>
            </a:pPr>
            <a:r>
              <a:rPr lang="en-US" sz="800" b="1" dirty="0">
                <a:solidFill>
                  <a:srgbClr val="16848C"/>
                </a:solidFill>
                <a:latin typeface="Aptos" pitchFamily="34" charset="0"/>
                <a:ea typeface="Aptos" pitchFamily="34" charset="-122"/>
                <a:cs typeface="Aptos" pitchFamily="34" charset="-120"/>
              </a:rPr>
              <a:t>4</a:t>
            </a:r>
            <a:endParaRPr lang="en-US" sz="800" dirty="0"/>
          </a:p>
        </p:txBody>
      </p:sp>
      <p:sp>
        <p:nvSpPr>
          <p:cNvPr id="7" name="Text 5"/>
          <p:cNvSpPr/>
          <p:nvPr/>
        </p:nvSpPr>
        <p:spPr>
          <a:xfrm>
            <a:off x="9006840" y="566928"/>
            <a:ext cx="1691640" cy="146304"/>
          </a:xfrm>
          <a:prstGeom prst="rect">
            <a:avLst/>
          </a:prstGeom>
          <a:noFill/>
          <a:ln/>
        </p:spPr>
        <p:txBody>
          <a:bodyPr wrap="square" lIns="0" tIns="0" rIns="0" bIns="0" rtlCol="0" anchor="ctr"/>
          <a:lstStyle/>
          <a:p>
            <a:pPr marL="0" indent="0">
              <a:buNone/>
            </a:pPr>
            <a:r>
              <a:rPr lang="en-US" sz="730" b="1" dirty="0">
                <a:solidFill>
                  <a:srgbClr val="627386"/>
                </a:solidFill>
                <a:latin typeface="Aptos" pitchFamily="34" charset="0"/>
                <a:ea typeface="Aptos" pitchFamily="34" charset="-122"/>
                <a:cs typeface="Aptos" pitchFamily="34" charset="-120"/>
              </a:rPr>
              <a:t>CORRECTION</a:t>
            </a:r>
            <a:endParaRPr lang="en-US" sz="730" dirty="0"/>
          </a:p>
        </p:txBody>
      </p:sp>
      <p:sp>
        <p:nvSpPr>
          <p:cNvPr id="8" name="Text 6"/>
          <p:cNvSpPr/>
          <p:nvPr/>
        </p:nvSpPr>
        <p:spPr>
          <a:xfrm>
            <a:off x="685800" y="713232"/>
            <a:ext cx="7772400" cy="502920"/>
          </a:xfrm>
          <a:prstGeom prst="rect">
            <a:avLst/>
          </a:prstGeom>
          <a:noFill/>
          <a:ln/>
        </p:spPr>
        <p:txBody>
          <a:bodyPr wrap="square" lIns="0" tIns="0" rIns="0" bIns="0" rtlCol="0" anchor="ctr">
            <a:normAutofit/>
          </a:bodyPr>
          <a:lstStyle/>
          <a:p>
            <a:pPr marL="0" indent="0">
              <a:buNone/>
            </a:pPr>
            <a:r>
              <a:rPr lang="en-US" sz="3100" b="1" dirty="0">
                <a:solidFill>
                  <a:srgbClr val="113A5C"/>
                </a:solidFill>
                <a:latin typeface="Aptos Display" pitchFamily="34" charset="0"/>
                <a:ea typeface="Aptos Display" pitchFamily="34" charset="-122"/>
                <a:cs typeface="Aptos Display" pitchFamily="34" charset="-120"/>
              </a:rPr>
              <a:t>School social worker ORP correction process</a:t>
            </a:r>
            <a:endParaRPr lang="en-US" sz="3100" dirty="0"/>
          </a:p>
        </p:txBody>
      </p:sp>
      <p:sp>
        <p:nvSpPr>
          <p:cNvPr id="10" name="Shape 8"/>
          <p:cNvSpPr/>
          <p:nvPr/>
        </p:nvSpPr>
        <p:spPr>
          <a:xfrm>
            <a:off x="640080" y="1249501"/>
            <a:ext cx="6172200" cy="0"/>
          </a:xfrm>
          <a:prstGeom prst="line">
            <a:avLst/>
          </a:prstGeom>
          <a:noFill/>
          <a:ln w="25400">
            <a:solidFill>
              <a:srgbClr val="16848C"/>
            </a:solidFill>
            <a:prstDash val="solid"/>
          </a:ln>
        </p:spPr>
        <p:txBody>
          <a:bodyPr/>
          <a:lstStyle/>
          <a:p>
            <a:endParaRPr lang="en-US"/>
          </a:p>
        </p:txBody>
      </p:sp>
      <p:sp>
        <p:nvSpPr>
          <p:cNvPr id="12" name="Text 10"/>
          <p:cNvSpPr/>
          <p:nvPr/>
        </p:nvSpPr>
        <p:spPr>
          <a:xfrm>
            <a:off x="713232" y="1606118"/>
            <a:ext cx="6126480" cy="969264"/>
          </a:xfrm>
          <a:prstGeom prst="rect">
            <a:avLst/>
          </a:prstGeom>
          <a:noFill/>
          <a:ln/>
        </p:spPr>
        <p:txBody>
          <a:bodyPr wrap="square" lIns="0" tIns="0" rIns="0" bIns="0" rtlCol="0" anchor="t">
            <a:normAutofit/>
          </a:bodyPr>
          <a:lstStyle/>
          <a:p>
            <a:pPr marL="0" indent="0">
              <a:buNone/>
            </a:pPr>
            <a:r>
              <a:rPr lang="en-US" sz="1950" b="1" dirty="0">
                <a:solidFill>
                  <a:srgbClr val="113A5C"/>
                </a:solidFill>
                <a:latin typeface="Aptos" pitchFamily="34" charset="0"/>
                <a:ea typeface="Aptos" pitchFamily="34" charset="-122"/>
                <a:cs typeface="Aptos" pitchFamily="34" charset="-120"/>
              </a:rPr>
              <a:t>How should school divisions correct prior license type mapping issues that cause ORP denial?</a:t>
            </a:r>
            <a:endParaRPr lang="en-US" sz="1950" dirty="0"/>
          </a:p>
        </p:txBody>
      </p:sp>
      <p:pic>
        <p:nvPicPr>
          <p:cNvPr id="19" name="Image 0" descr="/mnt/data/a_clean_flat_vector_illustration_infographic_sce_batch_5.png"/>
          <p:cNvPicPr>
            <a:picLocks noChangeAspect="1"/>
          </p:cNvPicPr>
          <p:nvPr/>
        </p:nvPicPr>
        <p:blipFill>
          <a:blip r:embed="rId3"/>
          <a:stretch>
            <a:fillRect/>
          </a:stretch>
        </p:blipFill>
        <p:spPr>
          <a:xfrm>
            <a:off x="8145692" y="2105814"/>
            <a:ext cx="3231056" cy="3231056"/>
          </a:xfrm>
          <a:prstGeom prst="rect">
            <a:avLst/>
          </a:prstGeom>
        </p:spPr>
      </p:pic>
      <p:sp>
        <p:nvSpPr>
          <p:cNvPr id="20" name="Text 17"/>
          <p:cNvSpPr/>
          <p:nvPr/>
        </p:nvSpPr>
        <p:spPr>
          <a:xfrm>
            <a:off x="640080" y="6446520"/>
            <a:ext cx="7132320" cy="201168"/>
          </a:xfrm>
          <a:prstGeom prst="rect">
            <a:avLst/>
          </a:prstGeom>
          <a:noFill/>
          <a:ln/>
        </p:spPr>
        <p:txBody>
          <a:bodyPr wrap="square" lIns="0" tIns="0" rIns="0" bIns="0" rtlCol="0" anchor="ctr"/>
          <a:lstStyle/>
          <a:p>
            <a:pPr marL="0" indent="0">
              <a:buNone/>
            </a:pPr>
            <a:r>
              <a:rPr lang="en-US" sz="750" dirty="0">
                <a:solidFill>
                  <a:srgbClr val="627386"/>
                </a:solidFill>
                <a:latin typeface="Aptos" pitchFamily="34" charset="0"/>
                <a:ea typeface="Aptos" pitchFamily="34" charset="-122"/>
                <a:cs typeface="Aptos" pitchFamily="34" charset="-120"/>
              </a:rPr>
              <a:t>DMAS / Gainwell ORP Enrollment Discussion</a:t>
            </a:r>
            <a:endParaRPr lang="en-US" sz="750" dirty="0"/>
          </a:p>
        </p:txBody>
      </p:sp>
      <p:sp>
        <p:nvSpPr>
          <p:cNvPr id="21" name="Text 18"/>
          <p:cNvSpPr/>
          <p:nvPr/>
        </p:nvSpPr>
        <p:spPr>
          <a:xfrm>
            <a:off x="11311128" y="6428232"/>
            <a:ext cx="411480" cy="219456"/>
          </a:xfrm>
          <a:prstGeom prst="rect">
            <a:avLst/>
          </a:prstGeom>
          <a:noFill/>
          <a:ln/>
        </p:spPr>
        <p:txBody>
          <a:bodyPr wrap="square" lIns="0" tIns="0" rIns="0" bIns="0" rtlCol="0" anchor="ctr"/>
          <a:lstStyle/>
          <a:p>
            <a:pPr marL="0" indent="0" algn="r">
              <a:buNone/>
            </a:pPr>
            <a:r>
              <a:rPr lang="en-US" sz="800" b="1" dirty="0">
                <a:solidFill>
                  <a:srgbClr val="627386"/>
                </a:solidFill>
                <a:latin typeface="Aptos" pitchFamily="34" charset="0"/>
                <a:ea typeface="Aptos" pitchFamily="34" charset="-122"/>
                <a:cs typeface="Aptos" pitchFamily="34" charset="-120"/>
              </a:rPr>
              <a:t>07</a:t>
            </a:r>
            <a:endParaRPr lang="en-US" sz="800" dirty="0"/>
          </a:p>
        </p:txBody>
      </p:sp>
      <p:sp>
        <p:nvSpPr>
          <p:cNvPr id="22" name="Shape 19"/>
          <p:cNvSpPr/>
          <p:nvPr/>
        </p:nvSpPr>
        <p:spPr>
          <a:xfrm>
            <a:off x="640080" y="6291072"/>
            <a:ext cx="10927080" cy="0"/>
          </a:xfrm>
          <a:prstGeom prst="line">
            <a:avLst/>
          </a:prstGeom>
          <a:noFill/>
          <a:ln w="7620">
            <a:solidFill>
              <a:srgbClr val="D7E4EA"/>
            </a:solidFill>
            <a:prstDash val="solid"/>
          </a:ln>
        </p:spPr>
        <p:txBody>
          <a:bodyPr/>
          <a:lstStyle/>
          <a:p>
            <a:endParaRPr lang="en-US"/>
          </a:p>
        </p:txBody>
      </p:sp>
      <p:sp>
        <p:nvSpPr>
          <p:cNvPr id="23" name="Shape 9">
            <a:extLst>
              <a:ext uri="{FF2B5EF4-FFF2-40B4-BE49-F238E27FC236}">
                <a16:creationId xmlns:a16="http://schemas.microsoft.com/office/drawing/2014/main" id="{2B4AEA2E-9B36-A0E0-91EC-7B978C48BAFD}"/>
              </a:ext>
            </a:extLst>
          </p:cNvPr>
          <p:cNvSpPr/>
          <p:nvPr/>
        </p:nvSpPr>
        <p:spPr>
          <a:xfrm>
            <a:off x="685800" y="2315255"/>
            <a:ext cx="6279776" cy="1225920"/>
          </a:xfrm>
          <a:prstGeom prst="roundRect">
            <a:avLst>
              <a:gd name="adj" fmla="val 4127"/>
            </a:avLst>
          </a:prstGeom>
          <a:solidFill>
            <a:srgbClr val="EEF8FC"/>
          </a:solidFill>
          <a:ln w="11430">
            <a:solidFill>
              <a:srgbClr val="D7E4EA"/>
            </a:solidFill>
            <a:prstDash val="solid"/>
          </a:ln>
        </p:spPr>
        <p:txBody>
          <a:bodyPr/>
          <a:lstStyle/>
          <a:p>
            <a:endParaRPr lang="en-US"/>
          </a:p>
        </p:txBody>
      </p:sp>
      <p:sp>
        <p:nvSpPr>
          <p:cNvPr id="24" name="Shape 10">
            <a:extLst>
              <a:ext uri="{FF2B5EF4-FFF2-40B4-BE49-F238E27FC236}">
                <a16:creationId xmlns:a16="http://schemas.microsoft.com/office/drawing/2014/main" id="{A134833A-E77B-5B89-21C1-887D4518F9E4}"/>
              </a:ext>
            </a:extLst>
          </p:cNvPr>
          <p:cNvSpPr/>
          <p:nvPr/>
        </p:nvSpPr>
        <p:spPr>
          <a:xfrm>
            <a:off x="685800" y="2315255"/>
            <a:ext cx="6279776" cy="97216"/>
          </a:xfrm>
          <a:prstGeom prst="rect">
            <a:avLst/>
          </a:prstGeom>
          <a:solidFill>
            <a:srgbClr val="16848C"/>
          </a:solidFill>
          <a:ln w="12700">
            <a:solidFill>
              <a:srgbClr val="16848C">
                <a:alpha val="0"/>
              </a:srgbClr>
            </a:solidFill>
            <a:prstDash val="solid"/>
          </a:ln>
        </p:spPr>
        <p:txBody>
          <a:bodyPr/>
          <a:lstStyle/>
          <a:p>
            <a:endParaRPr lang="en-US"/>
          </a:p>
        </p:txBody>
      </p:sp>
      <p:sp>
        <p:nvSpPr>
          <p:cNvPr id="25" name="Text 11">
            <a:extLst>
              <a:ext uri="{FF2B5EF4-FFF2-40B4-BE49-F238E27FC236}">
                <a16:creationId xmlns:a16="http://schemas.microsoft.com/office/drawing/2014/main" id="{98F3A836-B220-E614-D87C-5F8A17694D40}"/>
              </a:ext>
            </a:extLst>
          </p:cNvPr>
          <p:cNvSpPr/>
          <p:nvPr/>
        </p:nvSpPr>
        <p:spPr>
          <a:xfrm>
            <a:off x="905256" y="2471684"/>
            <a:ext cx="3566160" cy="152766"/>
          </a:xfrm>
          <a:prstGeom prst="rect">
            <a:avLst/>
          </a:prstGeom>
          <a:noFill/>
          <a:ln/>
        </p:spPr>
        <p:txBody>
          <a:bodyPr wrap="square" lIns="0" tIns="0" rIns="0" bIns="0" rtlCol="0" anchor="ctr">
            <a:normAutofit fontScale="77500" lnSpcReduction="20000"/>
          </a:bodyPr>
          <a:lstStyle/>
          <a:p>
            <a:pPr marL="0" indent="0">
              <a:buNone/>
            </a:pPr>
            <a:r>
              <a:rPr lang="en-US" sz="1600" b="1" dirty="0">
                <a:solidFill>
                  <a:srgbClr val="113A5C"/>
                </a:solidFill>
                <a:latin typeface="Aptos Display" pitchFamily="34" charset="0"/>
                <a:ea typeface="Aptos Display" pitchFamily="34" charset="-122"/>
                <a:cs typeface="Aptos Display" pitchFamily="34" charset="-120"/>
              </a:rPr>
              <a:t>Answer</a:t>
            </a:r>
            <a:endParaRPr lang="en-US" sz="1600" dirty="0"/>
          </a:p>
        </p:txBody>
      </p:sp>
      <p:sp>
        <p:nvSpPr>
          <p:cNvPr id="26" name="Text 12">
            <a:extLst>
              <a:ext uri="{FF2B5EF4-FFF2-40B4-BE49-F238E27FC236}">
                <a16:creationId xmlns:a16="http://schemas.microsoft.com/office/drawing/2014/main" id="{10439AE2-745D-97B8-B88A-C47B36ECA92C}"/>
              </a:ext>
            </a:extLst>
          </p:cNvPr>
          <p:cNvSpPr/>
          <p:nvPr/>
        </p:nvSpPr>
        <p:spPr>
          <a:xfrm>
            <a:off x="905256" y="2701056"/>
            <a:ext cx="5576764" cy="793647"/>
          </a:xfrm>
          <a:prstGeom prst="rect">
            <a:avLst/>
          </a:prstGeom>
          <a:noFill/>
          <a:ln/>
        </p:spPr>
        <p:txBody>
          <a:bodyPr wrap="square" lIns="254" tIns="254" rIns="254" bIns="254" rtlCol="0" anchor="t">
            <a:normAutofit fontScale="85000" lnSpcReduction="20000"/>
          </a:bodyPr>
          <a:lstStyle/>
          <a:p>
            <a:pPr marL="0" indent="0">
              <a:buNone/>
            </a:pPr>
            <a:r>
              <a:rPr lang="en-US" sz="1100" dirty="0">
                <a:solidFill>
                  <a:srgbClr val="1F2937"/>
                </a:solidFill>
                <a:latin typeface="Aptos" pitchFamily="34" charset="0"/>
                <a:ea typeface="Aptos" pitchFamily="34" charset="-122"/>
                <a:cs typeface="Aptos" pitchFamily="34" charset="-120"/>
              </a:rPr>
              <a:t>• The correct school social worker path: PS 175 School Social Worker, OPR-only, DOE license/certification required.</a:t>
            </a:r>
          </a:p>
          <a:p>
            <a:pPr marL="0" indent="0">
              <a:buNone/>
            </a:pPr>
            <a:endParaRPr lang="en-US" sz="1100" dirty="0"/>
          </a:p>
          <a:p>
            <a:r>
              <a:rPr lang="en-US" sz="1100" dirty="0">
                <a:solidFill>
                  <a:srgbClr val="1F2937"/>
                </a:solidFill>
                <a:latin typeface="Aptos" pitchFamily="34" charset="0"/>
                <a:ea typeface="Aptos" pitchFamily="34" charset="-122"/>
                <a:cs typeface="Aptos" pitchFamily="34" charset="-120"/>
              </a:rPr>
              <a:t>• </a:t>
            </a:r>
            <a:r>
              <a:rPr lang="en-US" sz="1100" dirty="0">
                <a:solidFill>
                  <a:srgbClr val="1F2937"/>
                </a:solidFill>
              </a:rPr>
              <a:t>Add specialty 175 through a Provider Portal specialty update or during revalidation; attach the School Social Worker license.</a:t>
            </a:r>
          </a:p>
          <a:p>
            <a:endParaRPr lang="en-US" sz="1100" dirty="0">
              <a:solidFill>
                <a:srgbClr val="1F2937"/>
              </a:solidFill>
            </a:endParaRPr>
          </a:p>
          <a:p>
            <a:r>
              <a:rPr lang="en-US" sz="1100" dirty="0">
                <a:solidFill>
                  <a:srgbClr val="1F2937"/>
                </a:solidFill>
              </a:rPr>
              <a:t>• End-date specialty PS 076.</a:t>
            </a:r>
            <a:endParaRPr lang="en-US" sz="910" dirty="0">
              <a:solidFill>
                <a:srgbClr val="1F2937"/>
              </a:solidFill>
              <a:latin typeface="Aptos" pitchFamily="34" charset="0"/>
              <a:ea typeface="Aptos" pitchFamily="34" charset="-122"/>
              <a:cs typeface="Aptos" pitchFamily="34" charset="-120"/>
            </a:endParaRPr>
          </a:p>
        </p:txBody>
      </p:sp>
      <p:pic>
        <p:nvPicPr>
          <p:cNvPr id="34" name="Picture 33">
            <a:extLst>
              <a:ext uri="{FF2B5EF4-FFF2-40B4-BE49-F238E27FC236}">
                <a16:creationId xmlns:a16="http://schemas.microsoft.com/office/drawing/2014/main" id="{C098AEF4-FEB8-5276-F07C-507D6D13B2AC}"/>
              </a:ext>
            </a:extLst>
          </p:cNvPr>
          <p:cNvPicPr>
            <a:picLocks noChangeAspect="1"/>
          </p:cNvPicPr>
          <p:nvPr/>
        </p:nvPicPr>
        <p:blipFill>
          <a:blip r:embed="rId4"/>
          <a:stretch>
            <a:fillRect/>
          </a:stretch>
        </p:blipFill>
        <p:spPr>
          <a:xfrm>
            <a:off x="685800" y="3738667"/>
            <a:ext cx="5525669" cy="251905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64592" cy="6858000"/>
          </a:xfrm>
          <a:prstGeom prst="rect">
            <a:avLst/>
          </a:prstGeom>
          <a:solidFill>
            <a:srgbClr val="16848C"/>
          </a:solidFill>
          <a:ln w="12700">
            <a:solidFill>
              <a:srgbClr val="16848C">
                <a:alpha val="0"/>
              </a:srgbClr>
            </a:solidFill>
            <a:prstDash val="solid"/>
          </a:ln>
        </p:spPr>
        <p:txBody>
          <a:bodyPr/>
          <a:lstStyle/>
          <a:p>
            <a:endParaRPr lang="en-US"/>
          </a:p>
        </p:txBody>
      </p:sp>
      <p:sp>
        <p:nvSpPr>
          <p:cNvPr id="3" name="Shape 1"/>
          <p:cNvSpPr/>
          <p:nvPr/>
        </p:nvSpPr>
        <p:spPr>
          <a:xfrm>
            <a:off x="164592" y="0"/>
            <a:ext cx="45720" cy="6858000"/>
          </a:xfrm>
          <a:prstGeom prst="rect">
            <a:avLst/>
          </a:prstGeom>
          <a:solidFill>
            <a:srgbClr val="113A5C"/>
          </a:solidFill>
          <a:ln w="12700">
            <a:solidFill>
              <a:srgbClr val="113A5C">
                <a:alpha val="0"/>
              </a:srgbClr>
            </a:solidFill>
            <a:prstDash val="solid"/>
          </a:ln>
        </p:spPr>
        <p:txBody>
          <a:bodyPr/>
          <a:lstStyle/>
          <a:p>
            <a:endParaRPr lang="en-US"/>
          </a:p>
        </p:txBody>
      </p:sp>
      <p:sp>
        <p:nvSpPr>
          <p:cNvPr id="4" name="Text 2"/>
          <p:cNvSpPr/>
          <p:nvPr/>
        </p:nvSpPr>
        <p:spPr>
          <a:xfrm>
            <a:off x="685800" y="384048"/>
            <a:ext cx="2926080" cy="219456"/>
          </a:xfrm>
          <a:prstGeom prst="rect">
            <a:avLst/>
          </a:prstGeom>
          <a:noFill/>
          <a:ln/>
        </p:spPr>
        <p:txBody>
          <a:bodyPr wrap="square" lIns="0" tIns="0" rIns="0" bIns="0" rtlCol="0" anchor="ctr"/>
          <a:lstStyle/>
          <a:p>
            <a:pPr marL="0" indent="0">
              <a:buNone/>
            </a:pPr>
            <a:r>
              <a:rPr lang="en-US" sz="900" b="1" dirty="0">
                <a:solidFill>
                  <a:srgbClr val="16848C"/>
                </a:solidFill>
                <a:latin typeface="Aptos" pitchFamily="34" charset="0"/>
                <a:ea typeface="Aptos" pitchFamily="34" charset="-122"/>
                <a:cs typeface="Aptos" pitchFamily="34" charset="-120"/>
              </a:rPr>
              <a:t>AGENDA ITEM 5</a:t>
            </a:r>
            <a:endParaRPr lang="en-US" sz="900" dirty="0"/>
          </a:p>
        </p:txBody>
      </p:sp>
      <p:sp>
        <p:nvSpPr>
          <p:cNvPr id="5" name="Shape 3"/>
          <p:cNvSpPr/>
          <p:nvPr/>
        </p:nvSpPr>
        <p:spPr>
          <a:xfrm>
            <a:off x="8549640" y="475488"/>
            <a:ext cx="2423160" cy="365760"/>
          </a:xfrm>
          <a:prstGeom prst="roundRect">
            <a:avLst>
              <a:gd name="adj" fmla="val 20000"/>
            </a:avLst>
          </a:prstGeom>
          <a:solidFill>
            <a:srgbClr val="EEF8FC"/>
          </a:solidFill>
          <a:ln w="12700">
            <a:solidFill>
              <a:srgbClr val="D7E4EA">
                <a:alpha val="0"/>
              </a:srgbClr>
            </a:solidFill>
            <a:prstDash val="solid"/>
          </a:ln>
        </p:spPr>
        <p:txBody>
          <a:bodyPr/>
          <a:lstStyle/>
          <a:p>
            <a:endParaRPr lang="en-US"/>
          </a:p>
        </p:txBody>
      </p:sp>
      <p:sp>
        <p:nvSpPr>
          <p:cNvPr id="6" name="Text 4"/>
          <p:cNvSpPr/>
          <p:nvPr/>
        </p:nvSpPr>
        <p:spPr>
          <a:xfrm>
            <a:off x="8686800" y="576072"/>
            <a:ext cx="228600" cy="128016"/>
          </a:xfrm>
          <a:prstGeom prst="rect">
            <a:avLst/>
          </a:prstGeom>
          <a:noFill/>
          <a:ln/>
        </p:spPr>
        <p:txBody>
          <a:bodyPr wrap="square" lIns="0" tIns="0" rIns="0" bIns="0" rtlCol="0" anchor="ctr"/>
          <a:lstStyle/>
          <a:p>
            <a:pPr marL="0" indent="0" algn="ctr">
              <a:buNone/>
            </a:pPr>
            <a:r>
              <a:rPr lang="en-US" sz="800" b="1" dirty="0">
                <a:solidFill>
                  <a:srgbClr val="16848C"/>
                </a:solidFill>
                <a:latin typeface="Aptos" pitchFamily="34" charset="0"/>
                <a:ea typeface="Aptos" pitchFamily="34" charset="-122"/>
                <a:cs typeface="Aptos" pitchFamily="34" charset="-120"/>
              </a:rPr>
              <a:t>5</a:t>
            </a:r>
            <a:endParaRPr lang="en-US" sz="800" dirty="0"/>
          </a:p>
        </p:txBody>
      </p:sp>
      <p:sp>
        <p:nvSpPr>
          <p:cNvPr id="7" name="Text 5"/>
          <p:cNvSpPr/>
          <p:nvPr/>
        </p:nvSpPr>
        <p:spPr>
          <a:xfrm>
            <a:off x="9006840" y="566928"/>
            <a:ext cx="1691640" cy="146304"/>
          </a:xfrm>
          <a:prstGeom prst="rect">
            <a:avLst/>
          </a:prstGeom>
          <a:noFill/>
          <a:ln/>
        </p:spPr>
        <p:txBody>
          <a:bodyPr wrap="square" lIns="0" tIns="0" rIns="0" bIns="0" rtlCol="0" anchor="ctr"/>
          <a:lstStyle/>
          <a:p>
            <a:pPr marL="0" indent="0">
              <a:buNone/>
            </a:pPr>
            <a:r>
              <a:rPr lang="en-US" sz="730" b="1" dirty="0">
                <a:solidFill>
                  <a:srgbClr val="627386"/>
                </a:solidFill>
                <a:latin typeface="Aptos" pitchFamily="34" charset="0"/>
                <a:ea typeface="Aptos" pitchFamily="34" charset="-122"/>
                <a:cs typeface="Aptos" pitchFamily="34" charset="-120"/>
              </a:rPr>
              <a:t>JOB AID</a:t>
            </a:r>
            <a:endParaRPr lang="en-US" sz="730" dirty="0"/>
          </a:p>
        </p:txBody>
      </p:sp>
      <p:sp>
        <p:nvSpPr>
          <p:cNvPr id="8" name="Text 6"/>
          <p:cNvSpPr/>
          <p:nvPr/>
        </p:nvSpPr>
        <p:spPr>
          <a:xfrm>
            <a:off x="685800" y="713232"/>
            <a:ext cx="7772400" cy="502920"/>
          </a:xfrm>
          <a:prstGeom prst="rect">
            <a:avLst/>
          </a:prstGeom>
          <a:noFill/>
          <a:ln/>
        </p:spPr>
        <p:txBody>
          <a:bodyPr wrap="square" lIns="0" tIns="0" rIns="0" bIns="0" rtlCol="0" anchor="ctr">
            <a:normAutofit/>
          </a:bodyPr>
          <a:lstStyle/>
          <a:p>
            <a:pPr marL="0" indent="0">
              <a:buNone/>
            </a:pPr>
            <a:r>
              <a:rPr lang="en-US" sz="3100" b="1" dirty="0">
                <a:solidFill>
                  <a:srgbClr val="113A5C"/>
                </a:solidFill>
                <a:latin typeface="Aptos Display" pitchFamily="34" charset="0"/>
                <a:ea typeface="Aptos Display" pitchFamily="34" charset="-122"/>
                <a:cs typeface="Aptos Display" pitchFamily="34" charset="-120"/>
              </a:rPr>
              <a:t>Updated ORP enrollment instructions</a:t>
            </a:r>
            <a:endParaRPr lang="en-US" sz="3100" dirty="0"/>
          </a:p>
        </p:txBody>
      </p:sp>
      <p:sp>
        <p:nvSpPr>
          <p:cNvPr id="10" name="Shape 8"/>
          <p:cNvSpPr/>
          <p:nvPr/>
        </p:nvSpPr>
        <p:spPr>
          <a:xfrm>
            <a:off x="685800" y="1369090"/>
            <a:ext cx="6172200" cy="0"/>
          </a:xfrm>
          <a:prstGeom prst="line">
            <a:avLst/>
          </a:prstGeom>
          <a:noFill/>
          <a:ln w="25400">
            <a:solidFill>
              <a:srgbClr val="16848C"/>
            </a:solidFill>
            <a:prstDash val="solid"/>
          </a:ln>
        </p:spPr>
        <p:txBody>
          <a:bodyPr/>
          <a:lstStyle/>
          <a:p>
            <a:endParaRPr lang="en-US"/>
          </a:p>
        </p:txBody>
      </p:sp>
      <p:sp>
        <p:nvSpPr>
          <p:cNvPr id="11" name="Text 9"/>
          <p:cNvSpPr/>
          <p:nvPr/>
        </p:nvSpPr>
        <p:spPr>
          <a:xfrm>
            <a:off x="713232" y="1784962"/>
            <a:ext cx="6126480" cy="201168"/>
          </a:xfrm>
          <a:prstGeom prst="rect">
            <a:avLst/>
          </a:prstGeom>
          <a:noFill/>
          <a:ln/>
        </p:spPr>
        <p:txBody>
          <a:bodyPr wrap="square" lIns="0" tIns="0" rIns="0" bIns="0" rtlCol="0" anchor="ctr"/>
          <a:lstStyle/>
          <a:p>
            <a:pPr marL="0" indent="0">
              <a:buNone/>
            </a:pPr>
            <a:r>
              <a:rPr lang="en-US" sz="850" b="1" dirty="0">
                <a:solidFill>
                  <a:srgbClr val="16848C"/>
                </a:solidFill>
                <a:latin typeface="Aptos" pitchFamily="34" charset="0"/>
                <a:ea typeface="Aptos" pitchFamily="34" charset="-122"/>
                <a:cs typeface="Aptos" pitchFamily="34" charset="-120"/>
              </a:rPr>
              <a:t>QUESTION</a:t>
            </a:r>
            <a:endParaRPr lang="en-US" sz="850" dirty="0"/>
          </a:p>
        </p:txBody>
      </p:sp>
      <p:sp>
        <p:nvSpPr>
          <p:cNvPr id="12" name="Text 10"/>
          <p:cNvSpPr/>
          <p:nvPr/>
        </p:nvSpPr>
        <p:spPr>
          <a:xfrm>
            <a:off x="713232" y="2040994"/>
            <a:ext cx="6126480" cy="969264"/>
          </a:xfrm>
          <a:prstGeom prst="rect">
            <a:avLst/>
          </a:prstGeom>
          <a:noFill/>
          <a:ln/>
        </p:spPr>
        <p:txBody>
          <a:bodyPr wrap="square" lIns="0" tIns="0" rIns="0" bIns="0" rtlCol="0" anchor="t">
            <a:normAutofit/>
          </a:bodyPr>
          <a:lstStyle/>
          <a:p>
            <a:pPr marL="0" indent="0">
              <a:buNone/>
            </a:pPr>
            <a:r>
              <a:rPr lang="en-US" sz="1950" b="1" dirty="0">
                <a:solidFill>
                  <a:srgbClr val="113A5C"/>
                </a:solidFill>
                <a:latin typeface="Aptos" pitchFamily="34" charset="0"/>
                <a:ea typeface="Aptos" pitchFamily="34" charset="-122"/>
                <a:cs typeface="Aptos" pitchFamily="34" charset="-120"/>
              </a:rPr>
              <a:t>Can school divisions receive updated ORP enrollment instructions with screenshots for the new updates?</a:t>
            </a:r>
            <a:endParaRPr lang="en-US" sz="1950" dirty="0"/>
          </a:p>
        </p:txBody>
      </p:sp>
      <p:pic>
        <p:nvPicPr>
          <p:cNvPr id="19" name="Image 0" descr="/mnt/data/a_clean_flat_vector_infographic_style_illustration_batch_6.png"/>
          <p:cNvPicPr>
            <a:picLocks noChangeAspect="1"/>
          </p:cNvPicPr>
          <p:nvPr/>
        </p:nvPicPr>
        <p:blipFill>
          <a:blip r:embed="rId3"/>
          <a:stretch>
            <a:fillRect/>
          </a:stretch>
        </p:blipFill>
        <p:spPr>
          <a:xfrm>
            <a:off x="7566660" y="1700784"/>
            <a:ext cx="3749040" cy="3749040"/>
          </a:xfrm>
          <a:prstGeom prst="rect">
            <a:avLst/>
          </a:prstGeom>
        </p:spPr>
      </p:pic>
      <p:sp>
        <p:nvSpPr>
          <p:cNvPr id="20" name="Text 17"/>
          <p:cNvSpPr/>
          <p:nvPr/>
        </p:nvSpPr>
        <p:spPr>
          <a:xfrm>
            <a:off x="640080" y="6446520"/>
            <a:ext cx="7132320" cy="201168"/>
          </a:xfrm>
          <a:prstGeom prst="rect">
            <a:avLst/>
          </a:prstGeom>
          <a:noFill/>
          <a:ln/>
        </p:spPr>
        <p:txBody>
          <a:bodyPr wrap="square" lIns="0" tIns="0" rIns="0" bIns="0" rtlCol="0" anchor="ctr"/>
          <a:lstStyle/>
          <a:p>
            <a:pPr marL="0" indent="0">
              <a:buNone/>
            </a:pPr>
            <a:r>
              <a:rPr lang="en-US" sz="750" dirty="0">
                <a:solidFill>
                  <a:srgbClr val="627386"/>
                </a:solidFill>
                <a:latin typeface="Aptos" pitchFamily="34" charset="0"/>
                <a:ea typeface="Aptos" pitchFamily="34" charset="-122"/>
                <a:cs typeface="Aptos" pitchFamily="34" charset="-120"/>
              </a:rPr>
              <a:t>DMAS / Gainwell ORP Enrollment Discussion</a:t>
            </a:r>
            <a:endParaRPr lang="en-US" sz="750" dirty="0"/>
          </a:p>
        </p:txBody>
      </p:sp>
      <p:sp>
        <p:nvSpPr>
          <p:cNvPr id="21" name="Text 18"/>
          <p:cNvSpPr/>
          <p:nvPr/>
        </p:nvSpPr>
        <p:spPr>
          <a:xfrm>
            <a:off x="11311128" y="6428232"/>
            <a:ext cx="411480" cy="219456"/>
          </a:xfrm>
          <a:prstGeom prst="rect">
            <a:avLst/>
          </a:prstGeom>
          <a:noFill/>
          <a:ln/>
        </p:spPr>
        <p:txBody>
          <a:bodyPr wrap="square" lIns="0" tIns="0" rIns="0" bIns="0" rtlCol="0" anchor="ctr"/>
          <a:lstStyle/>
          <a:p>
            <a:pPr marL="0" indent="0" algn="r">
              <a:buNone/>
            </a:pPr>
            <a:r>
              <a:rPr lang="en-US" sz="800" b="1" dirty="0">
                <a:solidFill>
                  <a:srgbClr val="627386"/>
                </a:solidFill>
                <a:latin typeface="Aptos" pitchFamily="34" charset="0"/>
                <a:ea typeface="Aptos" pitchFamily="34" charset="-122"/>
                <a:cs typeface="Aptos" pitchFamily="34" charset="-120"/>
              </a:rPr>
              <a:t>08</a:t>
            </a:r>
            <a:endParaRPr lang="en-US" sz="800" dirty="0"/>
          </a:p>
        </p:txBody>
      </p:sp>
      <p:sp>
        <p:nvSpPr>
          <p:cNvPr id="22" name="Shape 19"/>
          <p:cNvSpPr/>
          <p:nvPr/>
        </p:nvSpPr>
        <p:spPr>
          <a:xfrm>
            <a:off x="640080" y="6291072"/>
            <a:ext cx="10927080" cy="0"/>
          </a:xfrm>
          <a:prstGeom prst="line">
            <a:avLst/>
          </a:prstGeom>
          <a:noFill/>
          <a:ln w="7620">
            <a:solidFill>
              <a:srgbClr val="D7E4EA"/>
            </a:solidFill>
            <a:prstDash val="solid"/>
          </a:ln>
        </p:spPr>
        <p:txBody>
          <a:bodyPr/>
          <a:lstStyle/>
          <a:p>
            <a:endParaRPr lang="en-US"/>
          </a:p>
        </p:txBody>
      </p:sp>
      <p:sp>
        <p:nvSpPr>
          <p:cNvPr id="23" name="Shape 8">
            <a:hlinkClick r:id="rId4"/>
            <a:extLst>
              <a:ext uri="{FF2B5EF4-FFF2-40B4-BE49-F238E27FC236}">
                <a16:creationId xmlns:a16="http://schemas.microsoft.com/office/drawing/2014/main" id="{1372ED07-7001-3529-4310-50DA4384F473}"/>
              </a:ext>
            </a:extLst>
          </p:cNvPr>
          <p:cNvSpPr/>
          <p:nvPr/>
        </p:nvSpPr>
        <p:spPr>
          <a:xfrm>
            <a:off x="2290706" y="4567533"/>
            <a:ext cx="2642347" cy="455096"/>
          </a:xfrm>
          <a:prstGeom prst="roundRect">
            <a:avLst>
              <a:gd name="adj" fmla="val 15385"/>
            </a:avLst>
          </a:prstGeom>
          <a:solidFill>
            <a:srgbClr val="16848C"/>
          </a:solidFill>
          <a:ln w="12700">
            <a:solidFill>
              <a:srgbClr val="16848C">
                <a:alpha val="0"/>
              </a:srgbClr>
            </a:solidFill>
            <a:prstDash val="solid"/>
          </a:ln>
        </p:spPr>
        <p:txBody>
          <a:bodyPr/>
          <a:lstStyle/>
          <a:p>
            <a:r>
              <a:rPr lang="en-US" b="1" dirty="0">
                <a:solidFill>
                  <a:schemeClr val="bg1"/>
                </a:solidFill>
                <a:hlinkClick r:id="rId5">
                  <a:extLst>
                    <a:ext uri="{A12FA001-AC4F-418D-AE19-62706E023703}">
                      <ahyp:hlinkClr xmlns:ahyp="http://schemas.microsoft.com/office/drawing/2018/hyperlinkcolor" val="tx"/>
                    </a:ext>
                  </a:extLst>
                </a:hlinkClick>
              </a:rPr>
              <a:t>School Based Services</a:t>
            </a:r>
            <a:endParaRPr lang="en-US" b="1" dirty="0">
              <a:solidFill>
                <a:schemeClr val="bg1"/>
              </a:solidFill>
            </a:endParaRPr>
          </a:p>
        </p:txBody>
      </p:sp>
      <p:sp>
        <p:nvSpPr>
          <p:cNvPr id="24" name="Shape 9">
            <a:extLst>
              <a:ext uri="{FF2B5EF4-FFF2-40B4-BE49-F238E27FC236}">
                <a16:creationId xmlns:a16="http://schemas.microsoft.com/office/drawing/2014/main" id="{7796B850-8ABA-3825-6072-12AB89EFC2D9}"/>
              </a:ext>
            </a:extLst>
          </p:cNvPr>
          <p:cNvSpPr/>
          <p:nvPr/>
        </p:nvSpPr>
        <p:spPr>
          <a:xfrm>
            <a:off x="513049" y="2946113"/>
            <a:ext cx="6197660" cy="1341242"/>
          </a:xfrm>
          <a:prstGeom prst="roundRect">
            <a:avLst>
              <a:gd name="adj" fmla="val 4127"/>
            </a:avLst>
          </a:prstGeom>
          <a:solidFill>
            <a:srgbClr val="EEF8FC"/>
          </a:solidFill>
          <a:ln w="11430">
            <a:solidFill>
              <a:srgbClr val="D7E4EA"/>
            </a:solidFill>
            <a:prstDash val="solid"/>
          </a:ln>
        </p:spPr>
        <p:txBody>
          <a:bodyPr/>
          <a:lstStyle/>
          <a:p>
            <a:endParaRPr lang="en-US"/>
          </a:p>
        </p:txBody>
      </p:sp>
      <p:sp>
        <p:nvSpPr>
          <p:cNvPr id="25" name="Shape 10">
            <a:extLst>
              <a:ext uri="{FF2B5EF4-FFF2-40B4-BE49-F238E27FC236}">
                <a16:creationId xmlns:a16="http://schemas.microsoft.com/office/drawing/2014/main" id="{52960945-24BA-0681-E388-4C4D0A2BBE02}"/>
              </a:ext>
            </a:extLst>
          </p:cNvPr>
          <p:cNvSpPr/>
          <p:nvPr/>
        </p:nvSpPr>
        <p:spPr>
          <a:xfrm>
            <a:off x="513050" y="2946111"/>
            <a:ext cx="6197660" cy="119011"/>
          </a:xfrm>
          <a:prstGeom prst="rect">
            <a:avLst/>
          </a:prstGeom>
          <a:solidFill>
            <a:srgbClr val="16848C"/>
          </a:solidFill>
          <a:ln w="12700">
            <a:solidFill>
              <a:srgbClr val="16848C">
                <a:alpha val="0"/>
              </a:srgbClr>
            </a:solidFill>
            <a:prstDash val="solid"/>
          </a:ln>
        </p:spPr>
        <p:txBody>
          <a:bodyPr/>
          <a:lstStyle/>
          <a:p>
            <a:endParaRPr lang="en-US"/>
          </a:p>
        </p:txBody>
      </p:sp>
      <p:sp>
        <p:nvSpPr>
          <p:cNvPr id="26" name="Text 11">
            <a:extLst>
              <a:ext uri="{FF2B5EF4-FFF2-40B4-BE49-F238E27FC236}">
                <a16:creationId xmlns:a16="http://schemas.microsoft.com/office/drawing/2014/main" id="{C8C51E89-B6E5-B1EC-906A-F85A0B0BA9C6}"/>
              </a:ext>
            </a:extLst>
          </p:cNvPr>
          <p:cNvSpPr/>
          <p:nvPr/>
        </p:nvSpPr>
        <p:spPr>
          <a:xfrm>
            <a:off x="905256" y="3211287"/>
            <a:ext cx="5518464" cy="201404"/>
          </a:xfrm>
          <a:prstGeom prst="rect">
            <a:avLst/>
          </a:prstGeom>
          <a:noFill/>
          <a:ln/>
        </p:spPr>
        <p:txBody>
          <a:bodyPr wrap="square" lIns="0" tIns="0" rIns="0" bIns="0" rtlCol="0" anchor="ctr">
            <a:normAutofit fontScale="92500" lnSpcReduction="20000"/>
          </a:bodyPr>
          <a:lstStyle/>
          <a:p>
            <a:pPr marL="0" indent="0">
              <a:buNone/>
            </a:pPr>
            <a:r>
              <a:rPr lang="en-US" sz="1600" b="1" dirty="0">
                <a:solidFill>
                  <a:srgbClr val="113A5C"/>
                </a:solidFill>
                <a:latin typeface="Aptos Display" pitchFamily="34" charset="0"/>
                <a:ea typeface="Aptos Display" pitchFamily="34" charset="-122"/>
                <a:cs typeface="Aptos Display" pitchFamily="34" charset="-120"/>
              </a:rPr>
              <a:t>Answer</a:t>
            </a:r>
            <a:endParaRPr lang="en-US" sz="1600" dirty="0"/>
          </a:p>
        </p:txBody>
      </p:sp>
      <p:sp>
        <p:nvSpPr>
          <p:cNvPr id="27" name="Text 12">
            <a:extLst>
              <a:ext uri="{FF2B5EF4-FFF2-40B4-BE49-F238E27FC236}">
                <a16:creationId xmlns:a16="http://schemas.microsoft.com/office/drawing/2014/main" id="{3F85C1C0-0314-3FA6-9409-BF26923FCB70}"/>
              </a:ext>
            </a:extLst>
          </p:cNvPr>
          <p:cNvSpPr/>
          <p:nvPr/>
        </p:nvSpPr>
        <p:spPr>
          <a:xfrm>
            <a:off x="905256" y="3533871"/>
            <a:ext cx="5461865" cy="831207"/>
          </a:xfrm>
          <a:prstGeom prst="rect">
            <a:avLst/>
          </a:prstGeom>
          <a:noFill/>
          <a:ln/>
        </p:spPr>
        <p:txBody>
          <a:bodyPr wrap="square" lIns="254" tIns="254" rIns="254" bIns="254" rtlCol="0" anchor="t">
            <a:normAutofit/>
          </a:bodyPr>
          <a:lstStyle/>
          <a:p>
            <a:r>
              <a:rPr lang="en-US" sz="1000" dirty="0">
                <a:solidFill>
                  <a:srgbClr val="1F2937"/>
                </a:solidFill>
                <a:latin typeface="Aptos" pitchFamily="34" charset="0"/>
                <a:ea typeface="Aptos" pitchFamily="34" charset="-122"/>
                <a:cs typeface="Aptos" pitchFamily="34" charset="-120"/>
              </a:rPr>
              <a:t>A new updated ORP guide will be published on the DMAS website.  You can find the updated document by going to </a:t>
            </a:r>
            <a:r>
              <a:rPr lang="en-US" sz="1000" dirty="0"/>
              <a:t>the </a:t>
            </a:r>
            <a:r>
              <a:rPr lang="en-US" sz="1000" b="1" dirty="0"/>
              <a:t>School-Based Services page</a:t>
            </a:r>
            <a:r>
              <a:rPr lang="en-US" sz="1000" dirty="0"/>
              <a:t>, under </a:t>
            </a:r>
            <a:r>
              <a:rPr lang="en-US" sz="1000" b="1" dirty="0"/>
              <a:t>Interim Claiming</a:t>
            </a:r>
            <a:r>
              <a:rPr lang="en-US" sz="1000" dirty="0"/>
              <a:t>, and select </a:t>
            </a:r>
            <a:r>
              <a:rPr lang="en-US" sz="1000" b="1" dirty="0"/>
              <a:t>Ordering, Referring, Prescribing Enrollment Instructions with screenshots</a:t>
            </a:r>
            <a:r>
              <a:rPr lang="en-US" sz="1000" dirty="0"/>
              <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64592" cy="6858000"/>
          </a:xfrm>
          <a:prstGeom prst="rect">
            <a:avLst/>
          </a:prstGeom>
          <a:solidFill>
            <a:srgbClr val="16848C"/>
          </a:solidFill>
          <a:ln w="12700">
            <a:solidFill>
              <a:srgbClr val="16848C">
                <a:alpha val="0"/>
              </a:srgbClr>
            </a:solidFill>
            <a:prstDash val="solid"/>
          </a:ln>
        </p:spPr>
        <p:txBody>
          <a:bodyPr/>
          <a:lstStyle/>
          <a:p>
            <a:endParaRPr lang="en-US"/>
          </a:p>
        </p:txBody>
      </p:sp>
      <p:sp>
        <p:nvSpPr>
          <p:cNvPr id="3" name="Shape 1"/>
          <p:cNvSpPr/>
          <p:nvPr/>
        </p:nvSpPr>
        <p:spPr>
          <a:xfrm>
            <a:off x="164592" y="0"/>
            <a:ext cx="45720" cy="6858000"/>
          </a:xfrm>
          <a:prstGeom prst="rect">
            <a:avLst/>
          </a:prstGeom>
          <a:solidFill>
            <a:srgbClr val="113A5C"/>
          </a:solidFill>
          <a:ln w="12700">
            <a:solidFill>
              <a:srgbClr val="113A5C">
                <a:alpha val="0"/>
              </a:srgbClr>
            </a:solidFill>
            <a:prstDash val="solid"/>
          </a:ln>
        </p:spPr>
        <p:txBody>
          <a:bodyPr/>
          <a:lstStyle/>
          <a:p>
            <a:endParaRPr lang="en-US"/>
          </a:p>
        </p:txBody>
      </p:sp>
      <p:sp>
        <p:nvSpPr>
          <p:cNvPr id="5" name="Text 3"/>
          <p:cNvSpPr/>
          <p:nvPr/>
        </p:nvSpPr>
        <p:spPr>
          <a:xfrm>
            <a:off x="777240" y="431921"/>
            <a:ext cx="8778240" cy="502920"/>
          </a:xfrm>
          <a:prstGeom prst="rect">
            <a:avLst/>
          </a:prstGeom>
          <a:noFill/>
          <a:ln/>
        </p:spPr>
        <p:txBody>
          <a:bodyPr wrap="square" lIns="0" tIns="0" rIns="0" bIns="0" rtlCol="0" anchor="ctr">
            <a:normAutofit/>
          </a:bodyPr>
          <a:lstStyle/>
          <a:p>
            <a:pPr marL="0" indent="0">
              <a:buNone/>
            </a:pPr>
            <a:r>
              <a:rPr lang="en-US" sz="3000" b="1" dirty="0">
                <a:solidFill>
                  <a:srgbClr val="113A5C"/>
                </a:solidFill>
                <a:latin typeface="Aptos Display" pitchFamily="34" charset="0"/>
                <a:ea typeface="Aptos Display" pitchFamily="34" charset="-122"/>
                <a:cs typeface="Aptos Display" pitchFamily="34" charset="-120"/>
              </a:rPr>
              <a:t>Helpful Guides</a:t>
            </a:r>
            <a:endParaRPr lang="en-US" sz="3000" dirty="0"/>
          </a:p>
        </p:txBody>
      </p:sp>
      <p:sp>
        <p:nvSpPr>
          <p:cNvPr id="7" name="Shape 5"/>
          <p:cNvSpPr/>
          <p:nvPr/>
        </p:nvSpPr>
        <p:spPr>
          <a:xfrm>
            <a:off x="777240" y="1643053"/>
            <a:ext cx="4983480" cy="1508760"/>
          </a:xfrm>
          <a:prstGeom prst="roundRect">
            <a:avLst>
              <a:gd name="adj" fmla="val 6061"/>
            </a:avLst>
          </a:prstGeom>
          <a:solidFill>
            <a:srgbClr val="EEF8FC"/>
          </a:solidFill>
          <a:ln w="11430">
            <a:solidFill>
              <a:srgbClr val="D7E4EA"/>
            </a:solidFill>
            <a:prstDash val="solid"/>
          </a:ln>
        </p:spPr>
        <p:txBody>
          <a:bodyPr/>
          <a:lstStyle/>
          <a:p>
            <a:endParaRPr lang="en-US" sz="2400"/>
          </a:p>
        </p:txBody>
      </p:sp>
      <p:sp>
        <p:nvSpPr>
          <p:cNvPr id="8" name="Text 6"/>
          <p:cNvSpPr/>
          <p:nvPr/>
        </p:nvSpPr>
        <p:spPr>
          <a:xfrm>
            <a:off x="996696" y="1844221"/>
            <a:ext cx="4544568" cy="201168"/>
          </a:xfrm>
          <a:prstGeom prst="rect">
            <a:avLst/>
          </a:prstGeom>
          <a:noFill/>
          <a:ln/>
        </p:spPr>
        <p:txBody>
          <a:bodyPr wrap="square" lIns="0" tIns="0" rIns="0" bIns="0" rtlCol="0" anchor="ctr">
            <a:noAutofit/>
          </a:bodyPr>
          <a:lstStyle/>
          <a:p>
            <a:pPr marL="0" indent="0">
              <a:buNone/>
            </a:pPr>
            <a:r>
              <a:rPr lang="en-US" sz="1600" b="1" dirty="0">
                <a:solidFill>
                  <a:srgbClr val="113A5C"/>
                </a:solidFill>
                <a:latin typeface="Aptos" pitchFamily="34" charset="0"/>
                <a:ea typeface="Aptos" pitchFamily="34" charset="-122"/>
                <a:cs typeface="Aptos" pitchFamily="34" charset="-120"/>
                <a:hlinkClick r:id="rId3"/>
              </a:rPr>
              <a:t>Provider Portal Guide R30.21</a:t>
            </a:r>
            <a:endParaRPr lang="en-US" sz="1600" dirty="0"/>
          </a:p>
        </p:txBody>
      </p:sp>
      <p:sp>
        <p:nvSpPr>
          <p:cNvPr id="9" name="Text 7"/>
          <p:cNvSpPr/>
          <p:nvPr/>
        </p:nvSpPr>
        <p:spPr>
          <a:xfrm>
            <a:off x="996696" y="2145973"/>
            <a:ext cx="4544568" cy="868680"/>
          </a:xfrm>
          <a:prstGeom prst="rect">
            <a:avLst/>
          </a:prstGeom>
          <a:noFill/>
          <a:ln/>
        </p:spPr>
        <p:txBody>
          <a:bodyPr wrap="square" lIns="127" tIns="127" rIns="127" bIns="127" rtlCol="0" anchor="ctr">
            <a:normAutofit/>
          </a:bodyPr>
          <a:lstStyle/>
          <a:p>
            <a:pPr marL="0" indent="0">
              <a:buNone/>
            </a:pPr>
            <a:r>
              <a:rPr lang="en-US" sz="1200" dirty="0">
                <a:solidFill>
                  <a:srgbClr val="1F2937"/>
                </a:solidFill>
                <a:latin typeface="Aptos" pitchFamily="34" charset="0"/>
                <a:ea typeface="Aptos" pitchFamily="34" charset="-122"/>
                <a:cs typeface="Aptos" pitchFamily="34" charset="-120"/>
              </a:rPr>
              <a:t>Delegate roles, selected security functions, switch provider, PAH / delegate screens, revalidation, payment history, and resources.</a:t>
            </a:r>
            <a:endParaRPr lang="en-US" sz="1200" dirty="0"/>
          </a:p>
        </p:txBody>
      </p:sp>
      <p:sp>
        <p:nvSpPr>
          <p:cNvPr id="11" name="Text 9"/>
          <p:cNvSpPr/>
          <p:nvPr/>
        </p:nvSpPr>
        <p:spPr>
          <a:xfrm>
            <a:off x="4572000" y="1912801"/>
            <a:ext cx="868680" cy="73152"/>
          </a:xfrm>
          <a:prstGeom prst="rect">
            <a:avLst/>
          </a:prstGeom>
          <a:noFill/>
          <a:ln/>
        </p:spPr>
        <p:txBody>
          <a:bodyPr wrap="square" lIns="0" tIns="0" rIns="0" bIns="0" rtlCol="0" anchor="ctr">
            <a:normAutofit fontScale="85000" lnSpcReduction="10000"/>
          </a:bodyPr>
          <a:lstStyle/>
          <a:p>
            <a:pPr marL="0" indent="0" algn="ctr">
              <a:buNone/>
            </a:pPr>
            <a:r>
              <a:rPr lang="en-US" sz="600" b="1" dirty="0">
                <a:solidFill>
                  <a:srgbClr val="FFFFFF"/>
                </a:solidFill>
                <a:latin typeface="Aptos" pitchFamily="34" charset="0"/>
                <a:ea typeface="Aptos" pitchFamily="34" charset="-122"/>
                <a:cs typeface="Aptos" pitchFamily="34" charset="-120"/>
              </a:rPr>
              <a:t>APR 2026</a:t>
            </a:r>
            <a:endParaRPr lang="en-US" sz="600" dirty="0"/>
          </a:p>
        </p:txBody>
      </p:sp>
      <p:sp>
        <p:nvSpPr>
          <p:cNvPr id="12" name="Shape 10"/>
          <p:cNvSpPr/>
          <p:nvPr/>
        </p:nvSpPr>
        <p:spPr>
          <a:xfrm>
            <a:off x="5980176" y="1643053"/>
            <a:ext cx="4983480" cy="1508760"/>
          </a:xfrm>
          <a:prstGeom prst="roundRect">
            <a:avLst>
              <a:gd name="adj" fmla="val 6061"/>
            </a:avLst>
          </a:prstGeom>
          <a:solidFill>
            <a:srgbClr val="FFFFFF"/>
          </a:solidFill>
          <a:ln w="11430">
            <a:solidFill>
              <a:srgbClr val="D7E4EA"/>
            </a:solidFill>
            <a:prstDash val="solid"/>
          </a:ln>
        </p:spPr>
        <p:txBody>
          <a:bodyPr/>
          <a:lstStyle/>
          <a:p>
            <a:endParaRPr lang="en-US" sz="2400"/>
          </a:p>
        </p:txBody>
      </p:sp>
      <p:sp>
        <p:nvSpPr>
          <p:cNvPr id="13" name="Text 11"/>
          <p:cNvSpPr/>
          <p:nvPr/>
        </p:nvSpPr>
        <p:spPr>
          <a:xfrm>
            <a:off x="6199632" y="1844221"/>
            <a:ext cx="4544568" cy="201168"/>
          </a:xfrm>
          <a:prstGeom prst="rect">
            <a:avLst/>
          </a:prstGeom>
          <a:noFill/>
          <a:ln/>
        </p:spPr>
        <p:txBody>
          <a:bodyPr wrap="square" lIns="0" tIns="0" rIns="0" bIns="0" rtlCol="0" anchor="ctr">
            <a:noAutofit/>
          </a:bodyPr>
          <a:lstStyle/>
          <a:p>
            <a:pPr marL="0" indent="0">
              <a:buNone/>
            </a:pPr>
            <a:r>
              <a:rPr lang="en-US" sz="1600" b="1" dirty="0">
                <a:solidFill>
                  <a:srgbClr val="113A5C"/>
                </a:solidFill>
                <a:latin typeface="Aptos" pitchFamily="34" charset="0"/>
                <a:ea typeface="Aptos" pitchFamily="34" charset="-122"/>
                <a:cs typeface="Aptos" pitchFamily="34" charset="-120"/>
                <a:hlinkClick r:id="rId4"/>
              </a:rPr>
              <a:t>Provider Enrollment Guide R30.21</a:t>
            </a:r>
            <a:endParaRPr lang="en-US" sz="1600" dirty="0"/>
          </a:p>
        </p:txBody>
      </p:sp>
      <p:sp>
        <p:nvSpPr>
          <p:cNvPr id="14" name="Text 12"/>
          <p:cNvSpPr/>
          <p:nvPr/>
        </p:nvSpPr>
        <p:spPr>
          <a:xfrm>
            <a:off x="6199632" y="2145973"/>
            <a:ext cx="4544568" cy="868680"/>
          </a:xfrm>
          <a:prstGeom prst="rect">
            <a:avLst/>
          </a:prstGeom>
          <a:noFill/>
          <a:ln/>
        </p:spPr>
        <p:txBody>
          <a:bodyPr wrap="square" lIns="127" tIns="127" rIns="127" bIns="127" rtlCol="0" anchor="ctr">
            <a:normAutofit/>
          </a:bodyPr>
          <a:lstStyle/>
          <a:p>
            <a:pPr marL="0" indent="0">
              <a:buNone/>
            </a:pPr>
            <a:r>
              <a:rPr lang="en-US" sz="1200" dirty="0">
                <a:solidFill>
                  <a:srgbClr val="1F2937"/>
                </a:solidFill>
                <a:latin typeface="Aptos" pitchFamily="34" charset="0"/>
                <a:ea typeface="Aptos" pitchFamily="34" charset="-122"/>
                <a:cs typeface="Aptos" pitchFamily="34" charset="-120"/>
              </a:rPr>
              <a:t>Current enrollment UI, provider extract check, OPR overview, revalidation FAQs, ATN / registration steps, and self-service maintenance.</a:t>
            </a:r>
            <a:endParaRPr lang="en-US" sz="1200" dirty="0"/>
          </a:p>
        </p:txBody>
      </p:sp>
      <p:sp>
        <p:nvSpPr>
          <p:cNvPr id="16" name="Text 14"/>
          <p:cNvSpPr/>
          <p:nvPr/>
        </p:nvSpPr>
        <p:spPr>
          <a:xfrm>
            <a:off x="9774936" y="1912801"/>
            <a:ext cx="868680" cy="73152"/>
          </a:xfrm>
          <a:prstGeom prst="rect">
            <a:avLst/>
          </a:prstGeom>
          <a:noFill/>
          <a:ln/>
        </p:spPr>
        <p:txBody>
          <a:bodyPr wrap="square" lIns="0" tIns="0" rIns="0" bIns="0" rtlCol="0" anchor="ctr">
            <a:normAutofit fontScale="85000" lnSpcReduction="10000"/>
          </a:bodyPr>
          <a:lstStyle/>
          <a:p>
            <a:pPr marL="0" indent="0" algn="ctr">
              <a:buNone/>
            </a:pPr>
            <a:r>
              <a:rPr lang="en-US" sz="600" b="1" dirty="0">
                <a:solidFill>
                  <a:srgbClr val="FFFFFF"/>
                </a:solidFill>
                <a:latin typeface="Aptos" pitchFamily="34" charset="0"/>
                <a:ea typeface="Aptos" pitchFamily="34" charset="-122"/>
                <a:cs typeface="Aptos" pitchFamily="34" charset="-120"/>
              </a:rPr>
              <a:t>MAY 2026</a:t>
            </a:r>
            <a:endParaRPr lang="en-US" sz="600" dirty="0"/>
          </a:p>
        </p:txBody>
      </p:sp>
      <p:sp>
        <p:nvSpPr>
          <p:cNvPr id="22" name="Shape 20"/>
          <p:cNvSpPr/>
          <p:nvPr/>
        </p:nvSpPr>
        <p:spPr>
          <a:xfrm>
            <a:off x="5980176" y="3301074"/>
            <a:ext cx="4983480" cy="2642526"/>
          </a:xfrm>
          <a:prstGeom prst="roundRect">
            <a:avLst>
              <a:gd name="adj" fmla="val 6061"/>
            </a:avLst>
          </a:prstGeom>
          <a:solidFill>
            <a:srgbClr val="FFFFFF"/>
          </a:solidFill>
          <a:ln w="11430">
            <a:solidFill>
              <a:srgbClr val="D7E4EA"/>
            </a:solidFill>
            <a:prstDash val="solid"/>
          </a:ln>
        </p:spPr>
        <p:txBody>
          <a:bodyPr/>
          <a:lstStyle/>
          <a:p>
            <a:endParaRPr lang="en-US" sz="2400"/>
          </a:p>
        </p:txBody>
      </p:sp>
      <p:sp>
        <p:nvSpPr>
          <p:cNvPr id="23" name="Text 21"/>
          <p:cNvSpPr/>
          <p:nvPr/>
        </p:nvSpPr>
        <p:spPr>
          <a:xfrm>
            <a:off x="6199632" y="3502242"/>
            <a:ext cx="4544568" cy="201168"/>
          </a:xfrm>
          <a:prstGeom prst="rect">
            <a:avLst/>
          </a:prstGeom>
          <a:noFill/>
          <a:ln/>
        </p:spPr>
        <p:txBody>
          <a:bodyPr wrap="square" lIns="0" tIns="0" rIns="0" bIns="0" rtlCol="0" anchor="ctr">
            <a:noAutofit/>
          </a:bodyPr>
          <a:lstStyle/>
          <a:p>
            <a:pPr marL="0" indent="0">
              <a:buNone/>
            </a:pPr>
            <a:r>
              <a:rPr lang="en-US" sz="1600" b="1" dirty="0">
                <a:solidFill>
                  <a:srgbClr val="113A5C"/>
                </a:solidFill>
                <a:latin typeface="Aptos" pitchFamily="34" charset="0"/>
                <a:ea typeface="Aptos" pitchFamily="34" charset="-122"/>
                <a:cs typeface="Aptos" pitchFamily="34" charset="-120"/>
                <a:hlinkClick r:id="rId5"/>
              </a:rPr>
              <a:t>MES Access Guides</a:t>
            </a:r>
            <a:endParaRPr lang="en-US" sz="1600" dirty="0"/>
          </a:p>
        </p:txBody>
      </p:sp>
      <p:sp>
        <p:nvSpPr>
          <p:cNvPr id="24" name="Text 22"/>
          <p:cNvSpPr/>
          <p:nvPr/>
        </p:nvSpPr>
        <p:spPr>
          <a:xfrm>
            <a:off x="6199632" y="3803994"/>
            <a:ext cx="4544568" cy="868680"/>
          </a:xfrm>
          <a:prstGeom prst="rect">
            <a:avLst/>
          </a:prstGeom>
          <a:noFill/>
          <a:ln/>
        </p:spPr>
        <p:txBody>
          <a:bodyPr wrap="square" lIns="127" tIns="127" rIns="127" bIns="127" rtlCol="0" anchor="ctr">
            <a:normAutofit/>
          </a:bodyPr>
          <a:lstStyle/>
          <a:p>
            <a:pPr marL="0" indent="0">
              <a:buNone/>
            </a:pPr>
            <a:r>
              <a:rPr lang="en-US" sz="1200" dirty="0">
                <a:solidFill>
                  <a:srgbClr val="1F2937"/>
                </a:solidFill>
                <a:latin typeface="Aptos" pitchFamily="34" charset="0"/>
                <a:ea typeface="Aptos" pitchFamily="34" charset="-122"/>
                <a:cs typeface="Aptos" pitchFamily="34" charset="-120"/>
              </a:rPr>
              <a:t>MES login, module access based on role permissions, additional access routing, and ICAM approval process.</a:t>
            </a:r>
            <a:endParaRPr lang="en-US" sz="1200" dirty="0"/>
          </a:p>
        </p:txBody>
      </p:sp>
      <p:sp>
        <p:nvSpPr>
          <p:cNvPr id="29" name="Shape 27"/>
          <p:cNvSpPr/>
          <p:nvPr/>
        </p:nvSpPr>
        <p:spPr>
          <a:xfrm>
            <a:off x="640080" y="6291072"/>
            <a:ext cx="10927080" cy="0"/>
          </a:xfrm>
          <a:prstGeom prst="line">
            <a:avLst/>
          </a:prstGeom>
          <a:noFill/>
          <a:ln w="7620">
            <a:solidFill>
              <a:srgbClr val="D7E4EA"/>
            </a:solidFill>
            <a:prstDash val="solid"/>
          </a:ln>
        </p:spPr>
        <p:txBody>
          <a:bodyPr/>
          <a:lstStyle/>
          <a:p>
            <a:endParaRPr lang="en-US"/>
          </a:p>
        </p:txBody>
      </p:sp>
      <p:sp>
        <p:nvSpPr>
          <p:cNvPr id="30" name="Text 28"/>
          <p:cNvSpPr/>
          <p:nvPr/>
        </p:nvSpPr>
        <p:spPr>
          <a:xfrm>
            <a:off x="640080" y="6446520"/>
            <a:ext cx="7132320" cy="201168"/>
          </a:xfrm>
          <a:prstGeom prst="rect">
            <a:avLst/>
          </a:prstGeom>
          <a:noFill/>
          <a:ln/>
        </p:spPr>
        <p:txBody>
          <a:bodyPr wrap="square" lIns="0" tIns="0" rIns="0" bIns="0" rtlCol="0" anchor="ctr"/>
          <a:lstStyle/>
          <a:p>
            <a:pPr marL="0" indent="0">
              <a:buNone/>
            </a:pPr>
            <a:r>
              <a:rPr lang="en-US" sz="750" dirty="0">
                <a:solidFill>
                  <a:srgbClr val="627386"/>
                </a:solidFill>
                <a:latin typeface="Aptos" pitchFamily="34" charset="0"/>
                <a:ea typeface="Aptos" pitchFamily="34" charset="-122"/>
                <a:cs typeface="Aptos" pitchFamily="34" charset="-120"/>
              </a:rPr>
              <a:t>DMAS / Gainwell ORP Enrollment Discussion</a:t>
            </a:r>
            <a:endParaRPr lang="en-US" sz="750" dirty="0"/>
          </a:p>
        </p:txBody>
      </p:sp>
      <p:sp>
        <p:nvSpPr>
          <p:cNvPr id="31" name="Text 29"/>
          <p:cNvSpPr/>
          <p:nvPr/>
        </p:nvSpPr>
        <p:spPr>
          <a:xfrm>
            <a:off x="11311128" y="6428232"/>
            <a:ext cx="411480" cy="219456"/>
          </a:xfrm>
          <a:prstGeom prst="rect">
            <a:avLst/>
          </a:prstGeom>
          <a:noFill/>
          <a:ln/>
        </p:spPr>
        <p:txBody>
          <a:bodyPr wrap="square" lIns="0" tIns="0" rIns="0" bIns="0" rtlCol="0" anchor="ctr"/>
          <a:lstStyle/>
          <a:p>
            <a:pPr marL="0" indent="0" algn="r">
              <a:buNone/>
            </a:pPr>
            <a:r>
              <a:rPr lang="en-US" sz="800" b="1" dirty="0">
                <a:solidFill>
                  <a:srgbClr val="627386"/>
                </a:solidFill>
                <a:latin typeface="Aptos" pitchFamily="34" charset="0"/>
                <a:ea typeface="Aptos" pitchFamily="34" charset="-122"/>
                <a:cs typeface="Aptos" pitchFamily="34" charset="-120"/>
              </a:rPr>
              <a:t>04</a:t>
            </a:r>
            <a:endParaRPr lang="en-US" sz="800" dirty="0"/>
          </a:p>
        </p:txBody>
      </p:sp>
      <p:sp>
        <p:nvSpPr>
          <p:cNvPr id="6" name="Shape 5">
            <a:extLst>
              <a:ext uri="{FF2B5EF4-FFF2-40B4-BE49-F238E27FC236}">
                <a16:creationId xmlns:a16="http://schemas.microsoft.com/office/drawing/2014/main" id="{32C99954-ACCC-7D4C-AF29-51EEAFDC2470}"/>
              </a:ext>
            </a:extLst>
          </p:cNvPr>
          <p:cNvSpPr/>
          <p:nvPr/>
        </p:nvSpPr>
        <p:spPr>
          <a:xfrm>
            <a:off x="777240" y="3293053"/>
            <a:ext cx="4983480" cy="2650547"/>
          </a:xfrm>
          <a:prstGeom prst="roundRect">
            <a:avLst>
              <a:gd name="adj" fmla="val 6061"/>
            </a:avLst>
          </a:prstGeom>
          <a:solidFill>
            <a:srgbClr val="EEF8FC"/>
          </a:solidFill>
          <a:ln w="11430">
            <a:solidFill>
              <a:srgbClr val="D7E4EA"/>
            </a:solidFill>
            <a:prstDash val="solid"/>
          </a:ln>
        </p:spPr>
        <p:txBody>
          <a:bodyPr/>
          <a:lstStyle/>
          <a:p>
            <a:endParaRPr lang="en-US" sz="2400"/>
          </a:p>
        </p:txBody>
      </p:sp>
      <p:sp>
        <p:nvSpPr>
          <p:cNvPr id="10" name="Text 6">
            <a:extLst>
              <a:ext uri="{FF2B5EF4-FFF2-40B4-BE49-F238E27FC236}">
                <a16:creationId xmlns:a16="http://schemas.microsoft.com/office/drawing/2014/main" id="{6588D68B-9A82-8D1C-F0E8-85F33D2EA0B3}"/>
              </a:ext>
            </a:extLst>
          </p:cNvPr>
          <p:cNvSpPr/>
          <p:nvPr/>
        </p:nvSpPr>
        <p:spPr>
          <a:xfrm>
            <a:off x="996696" y="3494220"/>
            <a:ext cx="4544568" cy="202237"/>
          </a:xfrm>
          <a:prstGeom prst="rect">
            <a:avLst/>
          </a:prstGeom>
          <a:noFill/>
          <a:ln/>
        </p:spPr>
        <p:txBody>
          <a:bodyPr wrap="square" lIns="0" tIns="0" rIns="0" bIns="0" rtlCol="0" anchor="ctr">
            <a:noAutofit/>
          </a:bodyPr>
          <a:lstStyle/>
          <a:p>
            <a:pPr marL="0" indent="0">
              <a:buNone/>
            </a:pPr>
            <a:r>
              <a:rPr lang="en-US" sz="1600" b="1" dirty="0">
                <a:solidFill>
                  <a:srgbClr val="113A5C"/>
                </a:solidFill>
                <a:latin typeface="Aptos" pitchFamily="34" charset="0"/>
                <a:ea typeface="Aptos" pitchFamily="34" charset="-122"/>
                <a:cs typeface="Aptos" pitchFamily="34" charset="-120"/>
                <a:hlinkClick r:id="rId6"/>
              </a:rPr>
              <a:t>Download Provider Extract</a:t>
            </a:r>
            <a:endParaRPr lang="en-US" sz="1600" b="1" dirty="0">
              <a:solidFill>
                <a:srgbClr val="113A5C"/>
              </a:solidFill>
              <a:latin typeface="Aptos" pitchFamily="34" charset="0"/>
              <a:ea typeface="Aptos" pitchFamily="34" charset="-122"/>
              <a:cs typeface="Aptos" pitchFamily="34" charset="-120"/>
            </a:endParaRPr>
          </a:p>
        </p:txBody>
      </p:sp>
      <p:sp>
        <p:nvSpPr>
          <p:cNvPr id="15" name="Text 7">
            <a:extLst>
              <a:ext uri="{FF2B5EF4-FFF2-40B4-BE49-F238E27FC236}">
                <a16:creationId xmlns:a16="http://schemas.microsoft.com/office/drawing/2014/main" id="{5A06E7DE-8272-5575-A0C7-E4757273B11F}"/>
              </a:ext>
            </a:extLst>
          </p:cNvPr>
          <p:cNvSpPr/>
          <p:nvPr/>
        </p:nvSpPr>
        <p:spPr>
          <a:xfrm>
            <a:off x="996696" y="3795972"/>
            <a:ext cx="4544568" cy="2075909"/>
          </a:xfrm>
          <a:prstGeom prst="rect">
            <a:avLst/>
          </a:prstGeom>
          <a:noFill/>
          <a:ln/>
        </p:spPr>
        <p:txBody>
          <a:bodyPr wrap="square" lIns="127" tIns="127" rIns="127" bIns="127" rtlCol="0" anchor="ctr">
            <a:normAutofit fontScale="92500"/>
          </a:bodyPr>
          <a:lstStyle/>
          <a:p>
            <a:pPr marL="0" indent="0">
              <a:buNone/>
            </a:pPr>
            <a:r>
              <a:rPr lang="en-US" sz="1200" dirty="0">
                <a:solidFill>
                  <a:srgbClr val="1F2937"/>
                </a:solidFill>
                <a:latin typeface="Aptos" pitchFamily="34" charset="0"/>
                <a:ea typeface="Aptos" pitchFamily="34" charset="-122"/>
                <a:cs typeface="Aptos" pitchFamily="34" charset="-120"/>
              </a:rPr>
              <a:t>Lists all active, enrolled Virginia Medicaid providers, revalidation dates and zip codes for related service locations.  Providers can download the file and use the spreadsheet to see if all their NPIs and service locations are enrolled</a:t>
            </a:r>
          </a:p>
          <a:p>
            <a:pPr marL="0" indent="0">
              <a:buNone/>
            </a:pPr>
            <a:endParaRPr lang="en-US" sz="1200" dirty="0">
              <a:solidFill>
                <a:srgbClr val="1F2937"/>
              </a:solidFill>
              <a:latin typeface="Aptos" pitchFamily="34" charset="0"/>
            </a:endParaRPr>
          </a:p>
          <a:p>
            <a:r>
              <a:rPr lang="en-US" sz="1200" dirty="0"/>
              <a:t>• Go to the Virginia Medicaid </a:t>
            </a:r>
            <a:r>
              <a:rPr lang="en-US" sz="1200" b="1" dirty="0"/>
              <a:t>MCO Provider Network Resources</a:t>
            </a:r>
            <a:r>
              <a:rPr lang="en-US" sz="1200" dirty="0"/>
              <a:t> page:</a:t>
            </a:r>
            <a:br>
              <a:rPr lang="en-US" sz="1200" dirty="0"/>
            </a:br>
            <a:r>
              <a:rPr lang="en-US" sz="1200" dirty="0">
                <a:hlinkClick r:id="rId6"/>
              </a:rPr>
              <a:t>https://vamedicaid.dmas.virginia.gov/provider/mco</a:t>
            </a:r>
            <a:endParaRPr lang="en-US" sz="1200" dirty="0"/>
          </a:p>
          <a:p>
            <a:endParaRPr lang="en-US" sz="400" dirty="0"/>
          </a:p>
          <a:p>
            <a:r>
              <a:rPr lang="en-US" sz="1200" dirty="0"/>
              <a:t>• Scroll to the </a:t>
            </a:r>
            <a:r>
              <a:rPr lang="en-US" sz="1200" b="1" dirty="0"/>
              <a:t>MCO Network Provider Enrollment</a:t>
            </a:r>
            <a:r>
              <a:rPr lang="en-US" sz="1200" dirty="0"/>
              <a:t> section of the page.</a:t>
            </a:r>
          </a:p>
          <a:p>
            <a:endParaRPr lang="en-US" sz="900" dirty="0"/>
          </a:p>
          <a:p>
            <a:r>
              <a:rPr lang="en-US" sz="1200" dirty="0"/>
              <a:t>• Under </a:t>
            </a:r>
            <a:r>
              <a:rPr lang="en-US" sz="1200" b="1" dirty="0"/>
              <a:t>Check your enrollment status</a:t>
            </a:r>
            <a:r>
              <a:rPr lang="en-US" sz="1200" dirty="0"/>
              <a:t>, select the link for the </a:t>
            </a:r>
            <a:r>
              <a:rPr lang="en-US" sz="1200" b="1" dirty="0"/>
              <a:t>All Enrolled Provider Extract</a:t>
            </a:r>
            <a:r>
              <a:rPr lang="en-US" sz="1200" dirty="0"/>
              <a:t>.</a:t>
            </a:r>
          </a:p>
        </p:txBody>
      </p:sp>
      <p:sp>
        <p:nvSpPr>
          <p:cNvPr id="17" name="Text 9">
            <a:extLst>
              <a:ext uri="{FF2B5EF4-FFF2-40B4-BE49-F238E27FC236}">
                <a16:creationId xmlns:a16="http://schemas.microsoft.com/office/drawing/2014/main" id="{B2E45854-A2AD-B0E8-EE90-4D0F27074E30}"/>
              </a:ext>
            </a:extLst>
          </p:cNvPr>
          <p:cNvSpPr/>
          <p:nvPr/>
        </p:nvSpPr>
        <p:spPr>
          <a:xfrm>
            <a:off x="4572000" y="3562801"/>
            <a:ext cx="868680" cy="73541"/>
          </a:xfrm>
          <a:prstGeom prst="rect">
            <a:avLst/>
          </a:prstGeom>
          <a:noFill/>
          <a:ln/>
        </p:spPr>
        <p:txBody>
          <a:bodyPr wrap="square" lIns="0" tIns="0" rIns="0" bIns="0" rtlCol="0" anchor="ctr">
            <a:normAutofit fontScale="85000" lnSpcReduction="10000"/>
          </a:bodyPr>
          <a:lstStyle/>
          <a:p>
            <a:pPr marL="0" indent="0" algn="ctr">
              <a:buNone/>
            </a:pPr>
            <a:r>
              <a:rPr lang="en-US" sz="600" b="1" dirty="0">
                <a:solidFill>
                  <a:srgbClr val="FFFFFF"/>
                </a:solidFill>
                <a:latin typeface="Aptos" pitchFamily="34" charset="0"/>
                <a:ea typeface="Aptos" pitchFamily="34" charset="-122"/>
                <a:cs typeface="Aptos" pitchFamily="34" charset="-120"/>
              </a:rPr>
              <a:t>APR 2026</a:t>
            </a:r>
            <a:endParaRPr lang="en-US" sz="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BAA7703067D044AABE1136FE0A0BA20" ma:contentTypeVersion="12" ma:contentTypeDescription="Create a new document." ma:contentTypeScope="" ma:versionID="70c4412158c132ac25de97526378699c">
  <xsd:schema xmlns:xsd="http://www.w3.org/2001/XMLSchema" xmlns:xs="http://www.w3.org/2001/XMLSchema" xmlns:p="http://schemas.microsoft.com/office/2006/metadata/properties" xmlns:ns2="29db9191-05ab-4d64-b4e3-68ebcf0dd643" xmlns:ns3="56535c00-231f-4912-b1b4-b9d28dc20615" targetNamespace="http://schemas.microsoft.com/office/2006/metadata/properties" ma:root="true" ma:fieldsID="0c778617ec62e3264eab0a30780ce5d4" ns2:_="" ns3:_="">
    <xsd:import namespace="29db9191-05ab-4d64-b4e3-68ebcf0dd643"/>
    <xsd:import namespace="56535c00-231f-4912-b1b4-b9d28dc2061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9db9191-05ab-4d64-b4e3-68ebcf0dd64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0920e099-540f-4e49-b54d-0e500676ccf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6535c00-231f-4912-b1b4-b9d28dc20615"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05e1eb1-fc38-44db-b4f5-c9620ad0dc21}" ma:internalName="TaxCatchAll" ma:showField="CatchAllData" ma:web="56535c00-231f-4912-b1b4-b9d28dc2061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6535c00-231f-4912-b1b4-b9d28dc20615" xsi:nil="true"/>
    <lcf76f155ced4ddcb4097134ff3c332f xmlns="29db9191-05ab-4d64-b4e3-68ebcf0dd64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3EE8456-ACAC-406B-ACBF-3D3637909E50}"/>
</file>

<file path=customXml/itemProps2.xml><?xml version="1.0" encoding="utf-8"?>
<ds:datastoreItem xmlns:ds="http://schemas.openxmlformats.org/officeDocument/2006/customXml" ds:itemID="{7C32CD70-541F-4A4A-8A27-2A407143CB4D}"/>
</file>

<file path=customXml/itemProps3.xml><?xml version="1.0" encoding="utf-8"?>
<ds:datastoreItem xmlns:ds="http://schemas.openxmlformats.org/officeDocument/2006/customXml" ds:itemID="{2CBE9DA4-158D-4ECF-B32C-422965CE6085}"/>
</file>

<file path=docMetadata/LabelInfo.xml><?xml version="1.0" encoding="utf-8"?>
<clbl:labelList xmlns:clbl="http://schemas.microsoft.com/office/2020/mipLabelMetadata">
  <clbl:label id="{01c35869-6495-4b3a-952e-bc5e37f13032}" enabled="1" method="Standard" siteId="{c663f89c-ef9b-418f-bd3d-41e46c0ce068}" removed="0"/>
</clbl:labelList>
</file>

<file path=docProps/app.xml><?xml version="1.0" encoding="utf-8"?>
<Properties xmlns="http://schemas.openxmlformats.org/officeDocument/2006/extended-properties" xmlns:vt="http://schemas.openxmlformats.org/officeDocument/2006/docPropsVTypes">
  <TotalTime>270</TotalTime>
  <Words>974</Words>
  <Application>Microsoft Office PowerPoint</Application>
  <PresentationFormat>Widescreen</PresentationFormat>
  <Paragraphs>143</Paragraphs>
  <Slides>11</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OpenAI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DMAS / Gainwell ORP Enrollment Discussion Agenda</dc:title>
  <dc:subject>DMAS / Gainwell ORP Enrollment Discussion Agenda</dc:subject>
  <dc:creator>OpenAI</dc:creator>
  <cp:lastModifiedBy>Hamner, Jlynn (DMAS)</cp:lastModifiedBy>
  <cp:revision>3</cp:revision>
  <dcterms:created xsi:type="dcterms:W3CDTF">2026-06-05T13:27:10Z</dcterms:created>
  <dcterms:modified xsi:type="dcterms:W3CDTF">2026-06-08T15:03:31Z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0x0101002BAA7703067D044AABE1136FE0A0BA20</vt:lpwstr>
  </property>
  <property fmtid="{D5CDD505-2E9C-101B-9397-08002B2CF9AE}" pid="3" name="MediaServiceImageTags">
    <vt:lpwstr/>
  </property>
</Properties>
</file>