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343" r:id="rId2"/>
    <p:sldId id="344" r:id="rId3"/>
    <p:sldId id="342" r:id="rId4"/>
    <p:sldId id="347" r:id="rId5"/>
    <p:sldId id="351" r:id="rId6"/>
    <p:sldId id="356" r:id="rId7"/>
    <p:sldId id="358" r:id="rId8"/>
    <p:sldId id="360" r:id="rId9"/>
    <p:sldId id="357" r:id="rId10"/>
    <p:sldId id="355" r:id="rId11"/>
    <p:sldId id="363" r:id="rId12"/>
    <p:sldId id="361" r:id="rId13"/>
    <p:sldId id="364" r:id="rId14"/>
    <p:sldId id="362" r:id="rId15"/>
    <p:sldId id="365" r:id="rId16"/>
    <p:sldId id="353"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iscoll, Tammy (DMAS)" initials="DT(" lastIdx="1" clrIdx="0">
    <p:extLst>
      <p:ext uri="{19B8F6BF-5375-455C-9EA6-DF929625EA0E}">
        <p15:presenceInfo xmlns:p15="http://schemas.microsoft.com/office/powerpoint/2012/main" userId="S-1-5-21-3102109963-2641124013-111641105-660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343" autoAdjust="0"/>
  </p:normalViewPr>
  <p:slideViewPr>
    <p:cSldViewPr snapToGrid="0">
      <p:cViewPr varScale="1">
        <p:scale>
          <a:sx n="76" d="100"/>
          <a:sy n="76" d="100"/>
        </p:scale>
        <p:origin x="908" y="76"/>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3AADFBE3-BED7-4A84-82F7-E34D7C4E58AA}" type="datetimeFigureOut">
              <a:rPr lang="en-US" smtClean="0"/>
              <a:t>6/9/2021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C97D788-9AC1-43FB-9D52-63E15666A3A6}" type="slidenum">
              <a:rPr lang="en-US" smtClean="0"/>
              <a:t>‹#›</a:t>
            </a:fld>
            <a:endParaRPr lang="en-US" dirty="0"/>
          </a:p>
        </p:txBody>
      </p:sp>
    </p:spTree>
    <p:extLst>
      <p:ext uri="{BB962C8B-B14F-4D97-AF65-F5344CB8AC3E}">
        <p14:creationId xmlns:p14="http://schemas.microsoft.com/office/powerpoint/2010/main" val="5247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3AE5C-B9C3-4127-B1A7-B44CC5E23DB6}" type="slidenum">
              <a:rPr lang="en-US" smtClean="0"/>
              <a:t>1</a:t>
            </a:fld>
            <a:endParaRPr lang="en-US" dirty="0"/>
          </a:p>
        </p:txBody>
      </p:sp>
    </p:spTree>
    <p:extLst>
      <p:ext uri="{BB962C8B-B14F-4D97-AF65-F5344CB8AC3E}">
        <p14:creationId xmlns:p14="http://schemas.microsoft.com/office/powerpoint/2010/main" val="403630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788-9AC1-43FB-9D52-63E15666A3A6}" type="slidenum">
              <a:rPr lang="en-US" smtClean="0"/>
              <a:t>2</a:t>
            </a:fld>
            <a:endParaRPr lang="en-US" dirty="0"/>
          </a:p>
        </p:txBody>
      </p:sp>
    </p:spTree>
    <p:extLst>
      <p:ext uri="{BB962C8B-B14F-4D97-AF65-F5344CB8AC3E}">
        <p14:creationId xmlns:p14="http://schemas.microsoft.com/office/powerpoint/2010/main" val="392518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788-9AC1-43FB-9D52-63E15666A3A6}" type="slidenum">
              <a:rPr lang="en-US" smtClean="0"/>
              <a:t>3</a:t>
            </a:fld>
            <a:endParaRPr lang="en-US" dirty="0"/>
          </a:p>
        </p:txBody>
      </p:sp>
    </p:spTree>
    <p:extLst>
      <p:ext uri="{BB962C8B-B14F-4D97-AF65-F5344CB8AC3E}">
        <p14:creationId xmlns:p14="http://schemas.microsoft.com/office/powerpoint/2010/main" val="6824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229098"/>
          </a:xfrm>
        </p:spPr>
        <p:txBody>
          <a:bodyPr/>
          <a:lstStyle/>
          <a:p>
            <a:r>
              <a:rPr lang="en-US" dirty="0" smtClean="0"/>
              <a:t>The SFC program started in 2005.  It was started similarly to how adults are being added to the program, through legislative action and engagement of the Dental Advisory Committee (DAC) and key stakeholders.</a:t>
            </a:r>
          </a:p>
          <a:p>
            <a:endParaRPr lang="en-US" dirty="0"/>
          </a:p>
          <a:p>
            <a:r>
              <a:rPr lang="en-US" dirty="0"/>
              <a:t>The overall goals for the program address increasing the provider network, increasing utilization of dental services, and engaging stakeholders and organizations across the Commonwealth to provide much needed dental services to all Virginians.</a:t>
            </a:r>
          </a:p>
          <a:p>
            <a:endParaRPr lang="en-US" dirty="0"/>
          </a:p>
          <a:p>
            <a:r>
              <a:rPr lang="en-US" dirty="0"/>
              <a:t>To accomplish these goals, the program provides comprehensive dental services for members up through age 20 years.  The services include braces, crowns, fillings, cleanings, oral surgeries.</a:t>
            </a:r>
          </a:p>
          <a:p>
            <a:endParaRPr lang="en-US" dirty="0"/>
          </a:p>
          <a:p>
            <a:r>
              <a:rPr lang="en-US" dirty="0"/>
              <a:t>In 2015, services were added for pregnant women.  Services are provided through the end of the month of the 60</a:t>
            </a:r>
            <a:r>
              <a:rPr lang="en-US" baseline="30000" dirty="0"/>
              <a:t>th</a:t>
            </a:r>
            <a:r>
              <a:rPr lang="en-US" dirty="0"/>
              <a:t> day post partum. The services for pregnant women are the same as for children, with the exception of braces.  </a:t>
            </a:r>
          </a:p>
          <a:p>
            <a:endParaRPr lang="en-US" dirty="0"/>
          </a:p>
          <a:p>
            <a:r>
              <a:rPr lang="en-US" dirty="0"/>
              <a:t>Currently, services for adults, 21 years of age and older, are very limited, </a:t>
            </a:r>
            <a:r>
              <a:rPr lang="en-US" dirty="0" err="1"/>
              <a:t>e.g</a:t>
            </a:r>
            <a:r>
              <a:rPr lang="en-US" dirty="0"/>
              <a:t> extractions. </a:t>
            </a:r>
          </a:p>
          <a:p>
            <a:r>
              <a:rPr lang="en-US" dirty="0"/>
              <a:t>The MCOs added some enhanced services for adults through CCC+ and M4, but they are not comprehensive – fillings, cleanings.</a:t>
            </a:r>
          </a:p>
          <a:p>
            <a:endParaRPr lang="en-US" dirty="0"/>
          </a:p>
          <a:p>
            <a:r>
              <a:rPr lang="en-US" dirty="0"/>
              <a:t>NOW, DMAS has the exciting opportunity to help over 750,000 adults receive dental care.  </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97D788-9AC1-43FB-9D52-63E15666A3A6}" type="slidenum">
              <a:rPr lang="en-US" smtClean="0"/>
              <a:t>4</a:t>
            </a:fld>
            <a:endParaRPr lang="en-US" dirty="0"/>
          </a:p>
        </p:txBody>
      </p:sp>
    </p:spTree>
    <p:extLst>
      <p:ext uri="{BB962C8B-B14F-4D97-AF65-F5344CB8AC3E}">
        <p14:creationId xmlns:p14="http://schemas.microsoft.com/office/powerpoint/2010/main" val="134993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an infographic for the SFC program.</a:t>
            </a:r>
          </a:p>
          <a:p>
            <a:pPr marL="171450" indent="-171450">
              <a:buFont typeface="Arial" panose="020B0604020202020204" pitchFamily="34" charset="0"/>
              <a:buChar char="•"/>
            </a:pPr>
            <a:r>
              <a:rPr lang="en-US" dirty="0" smtClean="0"/>
              <a:t>Nationally, Virginia </a:t>
            </a:r>
            <a:r>
              <a:rPr lang="en-US" dirty="0"/>
              <a:t>is ranked 14</a:t>
            </a:r>
            <a:r>
              <a:rPr lang="en-US" baseline="30000" dirty="0"/>
              <a:t>th </a:t>
            </a:r>
            <a:r>
              <a:rPr lang="en-US" dirty="0"/>
              <a:t> nationally for percentage of children receiving any dental service</a:t>
            </a:r>
          </a:p>
          <a:p>
            <a:pPr marL="171450" indent="-171450">
              <a:buFont typeface="Arial" panose="020B0604020202020204" pitchFamily="34" charset="0"/>
              <a:buChar char="•"/>
            </a:pPr>
            <a:r>
              <a:rPr lang="en-US" dirty="0"/>
              <a:t>Virginia is ranked 11</a:t>
            </a:r>
            <a:r>
              <a:rPr lang="en-US" baseline="30000" dirty="0"/>
              <a:t>th </a:t>
            </a:r>
            <a:r>
              <a:rPr lang="en-US" dirty="0"/>
              <a:t>nationally for percentage of children receiving preventive dental services</a:t>
            </a:r>
          </a:p>
          <a:p>
            <a:pPr marL="285750" indent="-285750">
              <a:spcAft>
                <a:spcPct val="20000"/>
              </a:spcAft>
              <a:buFont typeface="Arial" panose="020B0604020202020204" pitchFamily="34" charset="0"/>
              <a:buChar char="•"/>
              <a:defRPr/>
            </a:pPr>
            <a:r>
              <a:rPr lang="en-US" sz="1050" dirty="0" smtClean="0">
                <a:latin typeface="Arial" panose="020B0604020202020204" pitchFamily="34" charset="0"/>
                <a:cs typeface="Arial" panose="020B0604020202020204" pitchFamily="34" charset="0"/>
              </a:rPr>
              <a:t>As </a:t>
            </a:r>
            <a:r>
              <a:rPr lang="en-US" sz="1050" dirty="0">
                <a:latin typeface="Arial" panose="020B0604020202020204" pitchFamily="34" charset="0"/>
                <a:cs typeface="Arial" panose="020B0604020202020204" pitchFamily="34" charset="0"/>
              </a:rPr>
              <a:t>of November 1, 2019 </a:t>
            </a:r>
            <a:r>
              <a:rPr lang="en-US" sz="1050" b="1" dirty="0">
                <a:latin typeface="Arial" panose="020B0604020202020204" pitchFamily="34" charset="0"/>
                <a:cs typeface="Arial" panose="020B0604020202020204" pitchFamily="34" charset="0"/>
              </a:rPr>
              <a:t>1,945 </a:t>
            </a:r>
            <a:r>
              <a:rPr lang="en-US" sz="1050" dirty="0">
                <a:latin typeface="Arial" panose="020B0604020202020204" pitchFamily="34" charset="0"/>
                <a:cs typeface="Arial" panose="020B0604020202020204" pitchFamily="34" charset="0"/>
              </a:rPr>
              <a:t>dentists are participating in the </a:t>
            </a:r>
            <a:r>
              <a:rPr lang="en-US" sz="1050" b="1" i="1" dirty="0">
                <a:latin typeface="Arial" panose="020B0604020202020204" pitchFamily="34" charset="0"/>
                <a:cs typeface="Arial" panose="020B0604020202020204" pitchFamily="34" charset="0"/>
              </a:rPr>
              <a:t>SFC</a:t>
            </a:r>
            <a:r>
              <a:rPr lang="en-US" sz="1050" dirty="0">
                <a:latin typeface="Arial" panose="020B0604020202020204" pitchFamily="34" charset="0"/>
                <a:cs typeface="Arial" panose="020B0604020202020204" pitchFamily="34" charset="0"/>
              </a:rPr>
              <a:t> program:</a:t>
            </a:r>
          </a:p>
          <a:p>
            <a:pPr lvl="1" algn="just">
              <a:spcAft>
                <a:spcPct val="50000"/>
              </a:spcAft>
              <a:buFont typeface="Arial" panose="020B0604020202020204" pitchFamily="34" charset="0"/>
              <a:buChar char="-"/>
              <a:defRPr/>
            </a:pPr>
            <a:r>
              <a:rPr lang="en-US" sz="1050" dirty="0">
                <a:latin typeface="Arial" panose="020B0604020202020204" pitchFamily="34" charset="0"/>
                <a:cs typeface="Arial" panose="020B0604020202020204" pitchFamily="34" charset="0"/>
              </a:rPr>
              <a:t>This represents approximately 26% of the 7,593 Virginia licensed dentists.</a:t>
            </a:r>
          </a:p>
          <a:p>
            <a:pPr lvl="1" algn="just">
              <a:spcAft>
                <a:spcPct val="50000"/>
              </a:spcAft>
              <a:buFont typeface="Arial" panose="020B0604020202020204" pitchFamily="34" charset="0"/>
              <a:buChar char="-"/>
              <a:defRPr/>
            </a:pPr>
            <a:r>
              <a:rPr lang="en-US" sz="1050" dirty="0">
                <a:latin typeface="Arial" panose="020B0604020202020204" pitchFamily="34" charset="0"/>
                <a:cs typeface="Arial" panose="020B0604020202020204" pitchFamily="34" charset="0"/>
              </a:rPr>
              <a:t>34% of the states practicing dentists participate in the SFC program.</a:t>
            </a:r>
          </a:p>
          <a:p>
            <a:pPr>
              <a:defRP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C97D788-9AC1-43FB-9D52-63E15666A3A6}" type="slidenum">
              <a:rPr lang="en-US" smtClean="0"/>
              <a:t>5</a:t>
            </a:fld>
            <a:endParaRPr lang="en-US" dirty="0"/>
          </a:p>
        </p:txBody>
      </p:sp>
    </p:spTree>
    <p:extLst>
      <p:ext uri="{BB962C8B-B14F-4D97-AF65-F5344CB8AC3E}">
        <p14:creationId xmlns:p14="http://schemas.microsoft.com/office/powerpoint/2010/main" val="68550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76200" y="6492880"/>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pPr>
              <a:defRPr/>
            </a:pPr>
            <a:fld id="{E18695A3-612B-4B2B-B01B-9890B4364E2E}"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136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30425"/>
            <a:ext cx="5029200" cy="1470025"/>
          </a:xfrm>
          <a:effectLst/>
        </p:spPr>
        <p:txBody>
          <a:bodyPr/>
          <a:lstStyle>
            <a:lvl1pPr algn="r">
              <a:defRPr cap="all" baseline="0">
                <a:solidFill>
                  <a:schemeClr val="tx2"/>
                </a:solidFill>
              </a:defRPr>
            </a:lvl1pPr>
          </a:lstStyle>
          <a:p>
            <a:pPr lvl="0"/>
            <a:r>
              <a:rPr lang="en-US" smtClean="0"/>
              <a:t>Click to edit Master title style</a:t>
            </a:r>
            <a:endParaRPr lang="en-US" dirty="0" smtClean="0"/>
          </a:p>
        </p:txBody>
      </p:sp>
      <p:sp>
        <p:nvSpPr>
          <p:cNvPr id="3" name="Subtitle 2"/>
          <p:cNvSpPr>
            <a:spLocks noGrp="1"/>
          </p:cNvSpPr>
          <p:nvPr>
            <p:ph type="subTitle" idx="1" hasCustomPrompt="1"/>
          </p:nvPr>
        </p:nvSpPr>
        <p:spPr>
          <a:xfrm>
            <a:off x="3797018" y="3886200"/>
            <a:ext cx="5042182" cy="17526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information</a:t>
            </a:r>
            <a:endParaRPr lang="en-US" dirty="0"/>
          </a:p>
        </p:txBody>
      </p:sp>
      <p:sp>
        <p:nvSpPr>
          <p:cNvPr id="5" name="Picture Placeholder 4"/>
          <p:cNvSpPr>
            <a:spLocks noGrp="1"/>
          </p:cNvSpPr>
          <p:nvPr>
            <p:ph type="pic" sz="quarter" idx="13"/>
          </p:nvPr>
        </p:nvSpPr>
        <p:spPr>
          <a:xfrm>
            <a:off x="228600" y="2133600"/>
            <a:ext cx="3429000" cy="3505200"/>
          </a:xfrm>
        </p:spPr>
        <p:txBody>
          <a:bodyPr/>
          <a:lstStyle>
            <a:lvl1pPr>
              <a:defRPr/>
            </a:lvl1pPr>
          </a:lstStyle>
          <a:p>
            <a:r>
              <a:rPr lang="en-US" dirty="0" smtClean="0"/>
              <a:t>Click icon to add picture</a:t>
            </a:r>
            <a:endParaRPr lang="en-US" dirty="0"/>
          </a:p>
        </p:txBody>
      </p:sp>
    </p:spTree>
    <p:extLst>
      <p:ext uri="{BB962C8B-B14F-4D97-AF65-F5344CB8AC3E}">
        <p14:creationId xmlns:p14="http://schemas.microsoft.com/office/powerpoint/2010/main" val="1127606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Agenda Slide</a:t>
            </a:r>
            <a:endParaRPr lang="en-US" dirty="0"/>
          </a:p>
        </p:txBody>
      </p:sp>
      <p:sp>
        <p:nvSpPr>
          <p:cNvPr id="5" name="Slide Number Placeholder 4"/>
          <p:cNvSpPr>
            <a:spLocks noGrp="1"/>
          </p:cNvSpPr>
          <p:nvPr>
            <p:ph type="sldNum" sz="quarter" idx="12"/>
          </p:nvPr>
        </p:nvSpPr>
        <p:spPr>
          <a:xfrm>
            <a:off x="76200" y="6492875"/>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
        <p:nvSpPr>
          <p:cNvPr id="4" name="Content Placeholder 2"/>
          <p:cNvSpPr>
            <a:spLocks noGrp="1"/>
          </p:cNvSpPr>
          <p:nvPr>
            <p:ph idx="1" hasCustomPrompt="1"/>
          </p:nvPr>
        </p:nvSpPr>
        <p:spPr>
          <a:xfrm>
            <a:off x="457200" y="1600200"/>
            <a:ext cx="8229600" cy="4525963"/>
          </a:xfrm>
        </p:spPr>
        <p:txBody>
          <a:bodyPr/>
          <a:lstStyle>
            <a:lvl1pPr marL="342900" indent="-342900">
              <a:buSzPct val="80000"/>
              <a:buFont typeface="Wingdings" panose="05000000000000000000" pitchFamily="2" charset="2"/>
              <a:buChar char="q"/>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add agenda item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65577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p:nvSpPr>
        <p:spPr>
          <a:xfrm>
            <a:off x="0" y="0"/>
            <a:ext cx="9144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1"/>
          <p:cNvSpPr>
            <a:spLocks noGrp="1"/>
          </p:cNvSpPr>
          <p:nvPr>
            <p:ph type="title"/>
          </p:nvPr>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4286" y="6558909"/>
            <a:ext cx="559717" cy="303846"/>
          </a:xfrm>
          <a:prstGeom prst="rect">
            <a:avLst/>
          </a:prstGeom>
        </p:spPr>
      </p:pic>
      <p:sp>
        <p:nvSpPr>
          <p:cNvPr id="11" name="Slide Number Placeholder 5"/>
          <p:cNvSpPr>
            <a:spLocks noGrp="1"/>
          </p:cNvSpPr>
          <p:nvPr>
            <p:ph type="sldNum" sz="quarter" idx="4"/>
          </p:nvPr>
        </p:nvSpPr>
        <p:spPr>
          <a:xfrm>
            <a:off x="76200" y="6492880"/>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5444330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dt="0"/>
  <p:txStyles>
    <p:titleStyle>
      <a:lvl1pPr algn="l" defTabSz="914354"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p:titleStyle>
    <p:bodyStyle>
      <a:lvl1pPr marL="342882" marR="0" indent="-342882" algn="l" defTabSz="914354"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13" marR="0" indent="-285737" algn="l" defTabSz="914354"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2942" marR="0" indent="-228589" algn="l" defTabSz="914354"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120" marR="0" indent="-228589" algn="l" defTabSz="914354"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298" marR="0" indent="-228589" algn="l" defTabSz="914354"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5886" indent="0" algn="l" defTabSz="914354"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mas.virginia.gov/media/3202/member-fact-sheet-on-new-adult-dental-benefit.pdf" TargetMode="External"/><Relationship Id="rId2" Type="http://schemas.openxmlformats.org/officeDocument/2006/relationships/hyperlink" Target="https://www.dmas.virginia.gov/media/3278/adult-dental-benefit-faqs-dmas-approved-2-23-21.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entaquest.com/"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hyperlink" Target="http://mx.depositphotos.com/52464273/stock-photo-group-of-people-looking-u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693" y="1389508"/>
            <a:ext cx="7822276" cy="1984375"/>
          </a:xfrm>
        </p:spPr>
        <p:txBody>
          <a:bodyPr>
            <a:normAutofit fontScale="90000"/>
          </a:bodyPr>
          <a:lstStyle/>
          <a:p>
            <a:pPr algn="ctr"/>
            <a:r>
              <a:rPr lang="en-US" sz="4000" dirty="0"/>
              <a:t>Adult </a:t>
            </a:r>
            <a:r>
              <a:rPr lang="en-US" sz="4000" dirty="0" smtClean="0"/>
              <a:t>Dental Services for Virginia Medicaid Members</a:t>
            </a:r>
            <a:r>
              <a:rPr lang="en-US" sz="3600" dirty="0" smtClean="0"/>
              <a:t/>
            </a:r>
            <a:br>
              <a:rPr lang="en-US" sz="3600" dirty="0" smtClean="0"/>
            </a:br>
            <a:r>
              <a:rPr lang="en-US" sz="3600" dirty="0"/>
              <a:t/>
            </a:r>
            <a:br>
              <a:rPr lang="en-US" sz="3600" dirty="0"/>
            </a:br>
            <a:r>
              <a:rPr lang="en-US" sz="3600" i="1" dirty="0" smtClean="0"/>
              <a:t>Coming July 2021</a:t>
            </a:r>
            <a:r>
              <a:rPr lang="en-US" sz="3200" dirty="0" smtClean="0"/>
              <a:t>	</a:t>
            </a:r>
            <a:endParaRPr lang="en-US" sz="1600" b="0" dirty="0">
              <a:solidFill>
                <a:schemeClr val="tx1"/>
              </a:solidFill>
            </a:endParaRPr>
          </a:p>
        </p:txBody>
      </p:sp>
      <p:sp>
        <p:nvSpPr>
          <p:cNvPr id="4" name="Title 1"/>
          <p:cNvSpPr txBox="1">
            <a:spLocks/>
          </p:cNvSpPr>
          <p:nvPr/>
        </p:nvSpPr>
        <p:spPr>
          <a:xfrm>
            <a:off x="5030156" y="4650641"/>
            <a:ext cx="4113844" cy="1782623"/>
          </a:xfrm>
          <a:prstGeom prst="rect">
            <a:avLst/>
          </a:prstGeom>
          <a:effectLst/>
        </p:spPr>
        <p:txBody>
          <a:bodyPr vert="horz" lIns="91440" tIns="45720" rIns="91440" bIns="45720" rtlCol="0" anchor="t">
            <a:normAutofit fontScale="67500" lnSpcReduction="20000"/>
          </a:bodyPr>
          <a:lstStyle>
            <a:lvl1pPr algn="r" defTabSz="914354" rtl="0" eaLnBrk="1" latinLnBrk="0" hangingPunct="1">
              <a:spcBef>
                <a:spcPct val="0"/>
              </a:spcBef>
              <a:buNone/>
              <a:defRPr sz="3800" b="1" kern="1200" cap="all" baseline="0">
                <a:solidFill>
                  <a:schemeClr val="tx2"/>
                </a:solidFill>
                <a:latin typeface="Calibri" panose="020F0502020204030204" pitchFamily="34" charset="0"/>
                <a:ea typeface="Dotum" panose="020B0600000101010101" pitchFamily="34" charset="-127"/>
                <a:cs typeface="+mj-cs"/>
              </a:defRPr>
            </a:lvl1pPr>
          </a:lstStyle>
          <a:p>
            <a:pPr algn="l"/>
            <a:r>
              <a:rPr lang="en-US" sz="3200" dirty="0" smtClean="0"/>
              <a:t>Bryan Talbert, MPH</a:t>
            </a:r>
          </a:p>
          <a:p>
            <a:pPr algn="l"/>
            <a:r>
              <a:rPr lang="en-US" sz="2100" dirty="0" smtClean="0"/>
              <a:t>Contract Administrator</a:t>
            </a:r>
          </a:p>
          <a:p>
            <a:pPr algn="l"/>
            <a:r>
              <a:rPr lang="en-US" sz="3200" dirty="0" smtClean="0"/>
              <a:t>Zachary P. Hairston, DDS</a:t>
            </a:r>
          </a:p>
          <a:p>
            <a:pPr algn="l"/>
            <a:r>
              <a:rPr lang="en-US" sz="2100" dirty="0" smtClean="0"/>
              <a:t>Dental Consultant</a:t>
            </a:r>
          </a:p>
          <a:p>
            <a:pPr algn="l"/>
            <a:r>
              <a:rPr lang="en-US" sz="3200" dirty="0" smtClean="0"/>
              <a:t>Lisa </a:t>
            </a:r>
            <a:r>
              <a:rPr lang="en-US" sz="3200" dirty="0" err="1" smtClean="0"/>
              <a:t>BiLik</a:t>
            </a:r>
            <a:r>
              <a:rPr lang="en-US" sz="3200" dirty="0" smtClean="0"/>
              <a:t/>
            </a:r>
            <a:br>
              <a:rPr lang="en-US" sz="3200" dirty="0" smtClean="0"/>
            </a:br>
            <a:r>
              <a:rPr lang="en-US" sz="1800" dirty="0" smtClean="0"/>
              <a:t>Dental Contract Administrator</a:t>
            </a:r>
            <a:r>
              <a:rPr lang="en-US" sz="3200" i="1" dirty="0" smtClean="0"/>
              <a:t/>
            </a:r>
            <a:br>
              <a:rPr lang="en-US" sz="3200" i="1" dirty="0" smtClean="0"/>
            </a:br>
            <a:r>
              <a:rPr lang="en-US" sz="3200" dirty="0" smtClean="0"/>
              <a:t>		</a:t>
            </a:r>
            <a:endParaRPr lang="en-US" sz="1600" b="0" dirty="0">
              <a:solidFill>
                <a:schemeClr val="tx1"/>
              </a:solidFill>
            </a:endParaRPr>
          </a:p>
        </p:txBody>
      </p:sp>
      <p:sp>
        <p:nvSpPr>
          <p:cNvPr id="3"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239" y="4596534"/>
            <a:ext cx="1748443" cy="1682954"/>
          </a:xfrm>
          <a:prstGeom prst="rect">
            <a:avLst/>
          </a:prstGeom>
        </p:spPr>
      </p:pic>
    </p:spTree>
    <p:extLst>
      <p:ext uri="{BB962C8B-B14F-4D97-AF65-F5344CB8AC3E}">
        <p14:creationId xmlns:p14="http://schemas.microsoft.com/office/powerpoint/2010/main" val="3331334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0321" y="6536161"/>
            <a:ext cx="381000" cy="365125"/>
          </a:xfrm>
        </p:spPr>
        <p:txBody>
          <a:bodyPr/>
          <a:lstStyle/>
          <a:p>
            <a:fld id="{E18695A3-612B-4B2B-B01B-9890B4364E2E}" type="slidenum">
              <a:rPr lang="en-US" smtClean="0">
                <a:solidFill>
                  <a:srgbClr val="FFFFFF"/>
                </a:solidFill>
              </a:rPr>
              <a:pPr/>
              <a:t>10</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411321" y="1064012"/>
            <a:ext cx="8321470" cy="5360663"/>
          </a:xfrm>
          <a:prstGeom prst="rect">
            <a:avLst/>
          </a:prstGeom>
        </p:spPr>
      </p:pic>
      <p:sp>
        <p:nvSpPr>
          <p:cNvPr id="6" name="Rectangle 5"/>
          <p:cNvSpPr/>
          <p:nvPr/>
        </p:nvSpPr>
        <p:spPr>
          <a:xfrm>
            <a:off x="76200" y="142532"/>
            <a:ext cx="9024522" cy="677108"/>
          </a:xfrm>
          <a:prstGeom prst="rect">
            <a:avLst/>
          </a:prstGeom>
        </p:spPr>
        <p:txBody>
          <a:bodyPr wrap="none">
            <a:spAutoFit/>
          </a:bodyPr>
          <a:lstStyle/>
          <a:p>
            <a:r>
              <a:rPr lang="en-US" sz="3800" b="1" dirty="0" smtClean="0">
                <a:solidFill>
                  <a:schemeClr val="bg1"/>
                </a:solidFill>
              </a:rPr>
              <a:t>A Health Body Starts With A Healthy Mouth</a:t>
            </a:r>
            <a:endParaRPr lang="en-US" sz="3800" b="1" dirty="0">
              <a:solidFill>
                <a:schemeClr val="bg1"/>
              </a:solidFill>
            </a:endParaRPr>
          </a:p>
        </p:txBody>
      </p:sp>
    </p:spTree>
    <p:extLst>
      <p:ext uri="{BB962C8B-B14F-4D97-AF65-F5344CB8AC3E}">
        <p14:creationId xmlns:p14="http://schemas.microsoft.com/office/powerpoint/2010/main" val="207640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480" y="194860"/>
            <a:ext cx="8316316" cy="584775"/>
          </a:xfrm>
          <a:prstGeom prst="rect">
            <a:avLst/>
          </a:prstGeom>
        </p:spPr>
        <p:txBody>
          <a:bodyPr wrap="none">
            <a:spAutoFit/>
          </a:bodyPr>
          <a:lstStyle/>
          <a:p>
            <a:r>
              <a:rPr lang="en-US" sz="3200" b="1" dirty="0" smtClean="0">
                <a:solidFill>
                  <a:schemeClr val="bg1"/>
                </a:solidFill>
              </a:rPr>
              <a:t>What is Covered? – For Adults Age 21 and Older</a:t>
            </a:r>
            <a:endParaRPr lang="en-US" sz="3200" b="1" dirty="0">
              <a:solidFill>
                <a:schemeClr val="bg1"/>
              </a:solidFill>
            </a:endParaRPr>
          </a:p>
        </p:txBody>
      </p:sp>
      <p:sp>
        <p:nvSpPr>
          <p:cNvPr id="7" name="Title 1"/>
          <p:cNvSpPr txBox="1">
            <a:spLocks/>
          </p:cNvSpPr>
          <p:nvPr/>
        </p:nvSpPr>
        <p:spPr>
          <a:xfrm>
            <a:off x="737520" y="961362"/>
            <a:ext cx="7822276" cy="703987"/>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fontScale="97500"/>
          </a:bodyPr>
          <a:lstStyle>
            <a:lvl1pPr algn="l" defTabSz="914354"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pPr algn="ctr"/>
            <a:r>
              <a:rPr lang="en-US" sz="4000" dirty="0" smtClean="0">
                <a:solidFill>
                  <a:schemeClr val="accent1"/>
                </a:solidFill>
              </a:rPr>
              <a:t>Beginning July 1, 2021</a:t>
            </a:r>
            <a:r>
              <a:rPr lang="en-US" sz="3200" dirty="0" smtClean="0"/>
              <a:t>	</a:t>
            </a:r>
            <a:endParaRPr lang="en-US" sz="1600" b="0" dirty="0">
              <a:solidFill>
                <a:schemeClr val="tx1"/>
              </a:solidFill>
            </a:endParaRPr>
          </a:p>
        </p:txBody>
      </p:sp>
      <p:sp>
        <p:nvSpPr>
          <p:cNvPr id="8" name="Content Placeholder 1">
            <a:extLst>
              <a:ext uri="{FF2B5EF4-FFF2-40B4-BE49-F238E27FC236}">
                <a16:creationId xmlns:a16="http://schemas.microsoft.com/office/drawing/2014/main" id="{8FD95DDA-4BB2-DB44-8E29-696A96FA3393}"/>
              </a:ext>
            </a:extLst>
          </p:cNvPr>
          <p:cNvSpPr txBox="1">
            <a:spLocks/>
          </p:cNvSpPr>
          <p:nvPr/>
        </p:nvSpPr>
        <p:spPr>
          <a:xfrm>
            <a:off x="415064" y="1904137"/>
            <a:ext cx="4611430" cy="4318112"/>
          </a:xfrm>
          <a:prstGeom prst="rect">
            <a:avLst/>
          </a:prstGeom>
        </p:spPr>
        <p:txBody>
          <a:bodyPr vert="horz" lIns="91440" tIns="45720" rIns="91440" bIns="45720" rtlCol="0">
            <a:normAutofit/>
          </a:bodyPr>
          <a:lstStyle>
            <a:lvl1pPr marL="0" marR="0" indent="0" algn="r" defTabSz="914354"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sz="3200" kern="1200" baseline="0">
                <a:solidFill>
                  <a:schemeClr val="tx1"/>
                </a:solidFill>
                <a:latin typeface="Calibri" panose="020F0502020204030204" pitchFamily="34" charset="0"/>
                <a:ea typeface="+mn-ea"/>
                <a:cs typeface="+mn-cs"/>
              </a:defRPr>
            </a:lvl1pPr>
            <a:lvl2pPr marL="457200" marR="0" indent="0" algn="ctr" defTabSz="914354"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None/>
              <a:tabLst/>
              <a:defRPr sz="2800" kern="1200">
                <a:solidFill>
                  <a:schemeClr val="tx1">
                    <a:tint val="75000"/>
                  </a:schemeClr>
                </a:solidFill>
                <a:latin typeface="Calibri" panose="020F0502020204030204" pitchFamily="34" charset="0"/>
                <a:ea typeface="+mn-ea"/>
                <a:cs typeface="+mn-cs"/>
              </a:defRPr>
            </a:lvl2pPr>
            <a:lvl3pPr marL="914400" marR="0" indent="0" algn="ctr" defTabSz="914354"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2400" kern="1200">
                <a:solidFill>
                  <a:schemeClr val="tx1">
                    <a:tint val="75000"/>
                  </a:schemeClr>
                </a:solidFill>
                <a:latin typeface="Calibri" panose="020F0502020204030204" pitchFamily="34" charset="0"/>
                <a:ea typeface="+mn-ea"/>
                <a:cs typeface="+mn-cs"/>
              </a:defRPr>
            </a:lvl3pPr>
            <a:lvl4pPr marL="1371600" marR="0" indent="0" algn="ctr" defTabSz="914354"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2000" kern="1200">
                <a:solidFill>
                  <a:schemeClr val="tx1">
                    <a:tint val="75000"/>
                  </a:schemeClr>
                </a:solidFill>
                <a:latin typeface="Calibri" panose="020F0502020204030204" pitchFamily="34" charset="0"/>
                <a:ea typeface="+mn-ea"/>
                <a:cs typeface="+mn-cs"/>
              </a:defRPr>
            </a:lvl4pPr>
            <a:lvl5pPr marL="1828800" marR="0" indent="0" algn="ctr" defTabSz="914354"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1800" kern="1200">
                <a:solidFill>
                  <a:schemeClr val="tx1">
                    <a:tint val="75000"/>
                  </a:schemeClr>
                </a:solidFill>
                <a:latin typeface="Calibri" panose="020F0502020204030204" pitchFamily="34" charset="0"/>
                <a:ea typeface="+mn-ea"/>
                <a:cs typeface="+mn-cs"/>
              </a:defRPr>
            </a:lvl5pPr>
            <a:lvl6pPr marL="22860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t>X-rays and examinations</a:t>
            </a:r>
          </a:p>
          <a:p>
            <a:pPr marL="342900" indent="-342900" algn="l">
              <a:buFont typeface="Arial" panose="020B0604020202020204" pitchFamily="34" charset="0"/>
              <a:buChar char="•"/>
            </a:pPr>
            <a:r>
              <a:rPr lang="en-US" sz="2400" dirty="0" smtClean="0"/>
              <a:t>Cleanings</a:t>
            </a:r>
          </a:p>
          <a:p>
            <a:pPr marL="342900" indent="-342900" algn="l">
              <a:buFont typeface="Arial" panose="020B0604020202020204" pitchFamily="34" charset="0"/>
              <a:buChar char="•"/>
            </a:pPr>
            <a:r>
              <a:rPr lang="en-US" sz="2400" dirty="0" smtClean="0"/>
              <a:t>Fillings</a:t>
            </a:r>
          </a:p>
          <a:p>
            <a:pPr marL="342900" indent="-342900" algn="l">
              <a:buFont typeface="Arial" panose="020B0604020202020204" pitchFamily="34" charset="0"/>
              <a:buChar char="•"/>
            </a:pPr>
            <a:r>
              <a:rPr lang="en-US" sz="2400" dirty="0" smtClean="0"/>
              <a:t>Root canals</a:t>
            </a:r>
          </a:p>
          <a:p>
            <a:pPr marL="342900" indent="-342900" algn="l">
              <a:buFont typeface="Arial" panose="020B0604020202020204" pitchFamily="34" charset="0"/>
              <a:buChar char="•"/>
            </a:pPr>
            <a:r>
              <a:rPr lang="en-US" sz="2400" dirty="0" smtClean="0"/>
              <a:t>Gum related treatment</a:t>
            </a:r>
          </a:p>
          <a:p>
            <a:pPr marL="342900" indent="-342900" algn="l">
              <a:buFont typeface="Arial" panose="020B0604020202020204" pitchFamily="34" charset="0"/>
              <a:buChar char="•"/>
            </a:pPr>
            <a:r>
              <a:rPr lang="en-US" sz="2400" dirty="0" smtClean="0"/>
              <a:t>Dentures</a:t>
            </a:r>
          </a:p>
          <a:p>
            <a:pPr marL="342900" indent="-342900" algn="l">
              <a:buFont typeface="Arial" panose="020B0604020202020204" pitchFamily="34" charset="0"/>
              <a:buChar char="•"/>
            </a:pPr>
            <a:r>
              <a:rPr lang="en-US" sz="2400" dirty="0" smtClean="0"/>
              <a:t>Tooth extractions and other oral surgeries</a:t>
            </a:r>
          </a:p>
          <a:p>
            <a:pPr marL="342900" indent="-342900" algn="l">
              <a:buFont typeface="Arial" panose="020B0604020202020204" pitchFamily="34" charset="0"/>
              <a:buChar char="•"/>
            </a:pPr>
            <a:r>
              <a:rPr lang="en-US" sz="2400" dirty="0" smtClean="0"/>
              <a:t>Other appropriate general services such as anesthesia </a:t>
            </a:r>
            <a:endParaRPr lang="en-US" sz="2400" dirty="0"/>
          </a:p>
        </p:txBody>
      </p:sp>
      <p:pic>
        <p:nvPicPr>
          <p:cNvPr id="9" name="Picture 8"/>
          <p:cNvPicPr>
            <a:picLocks noChangeAspect="1"/>
          </p:cNvPicPr>
          <p:nvPr/>
        </p:nvPicPr>
        <p:blipFill>
          <a:blip r:embed="rId2"/>
          <a:stretch>
            <a:fillRect/>
          </a:stretch>
        </p:blipFill>
        <p:spPr>
          <a:xfrm>
            <a:off x="4330216" y="1665349"/>
            <a:ext cx="4403726" cy="2530141"/>
          </a:xfrm>
          <a:prstGeom prst="rect">
            <a:avLst/>
          </a:prstGeom>
        </p:spPr>
      </p:pic>
      <p:sp>
        <p:nvSpPr>
          <p:cNvPr id="6" name="Slide Number Placeholder 2"/>
          <p:cNvSpPr txBox="1">
            <a:spLocks/>
          </p:cNvSpPr>
          <p:nvPr/>
        </p:nvSpPr>
        <p:spPr>
          <a:xfrm>
            <a:off x="0" y="6568624"/>
            <a:ext cx="42158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11</a:t>
            </a:fld>
            <a:endParaRPr lang="en-US" sz="1200" dirty="0">
              <a:solidFill>
                <a:srgbClr val="FFFFFF"/>
              </a:solidFill>
            </a:endParaRPr>
          </a:p>
        </p:txBody>
      </p:sp>
    </p:spTree>
    <p:extLst>
      <p:ext uri="{BB962C8B-B14F-4D97-AF65-F5344CB8AC3E}">
        <p14:creationId xmlns:p14="http://schemas.microsoft.com/office/powerpoint/2010/main" val="272114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8441"/>
            <a:ext cx="8754979" cy="646331"/>
          </a:xfrm>
          <a:prstGeom prst="rect">
            <a:avLst/>
          </a:prstGeom>
        </p:spPr>
        <p:txBody>
          <a:bodyPr wrap="square">
            <a:spAutoFit/>
          </a:bodyPr>
          <a:lstStyle/>
          <a:p>
            <a:r>
              <a:rPr lang="en-US" sz="3600" b="1" dirty="0" smtClean="0">
                <a:solidFill>
                  <a:schemeClr val="bg1"/>
                </a:solidFill>
              </a:rPr>
              <a:t>Other Related Services </a:t>
            </a:r>
            <a:endParaRPr lang="en-US" sz="3600" b="1" dirty="0">
              <a:solidFill>
                <a:schemeClr val="bg1"/>
              </a:solidFill>
            </a:endParaRPr>
          </a:p>
        </p:txBody>
      </p:sp>
      <p:sp>
        <p:nvSpPr>
          <p:cNvPr id="6" name="Subtitle 2"/>
          <p:cNvSpPr>
            <a:spLocks noGrp="1"/>
          </p:cNvSpPr>
          <p:nvPr>
            <p:ph type="subTitle" idx="1"/>
          </p:nvPr>
        </p:nvSpPr>
        <p:spPr>
          <a:xfrm>
            <a:off x="423456" y="1169097"/>
            <a:ext cx="8275375" cy="4678250"/>
          </a:xfrm>
        </p:spPr>
        <p:txBody>
          <a:bodyPr>
            <a:noAutofit/>
          </a:bodyPr>
          <a:lstStyle/>
          <a:p>
            <a:pPr marL="457200" indent="-457200" algn="l">
              <a:buFont typeface="Wingdings" panose="05000000000000000000" pitchFamily="2" charset="2"/>
              <a:buChar char="ü"/>
            </a:pPr>
            <a:r>
              <a:rPr lang="en-US" sz="2000" dirty="0" smtClean="0"/>
              <a:t>Transportation may be available to dental appointments if the member has no other means of transportation. Members should contact the MCO listed on the insurance card.</a:t>
            </a:r>
          </a:p>
          <a:p>
            <a:pPr marL="457200" indent="-457200" algn="l">
              <a:buFont typeface="Wingdings" panose="05000000000000000000" pitchFamily="2" charset="2"/>
              <a:buChar char="ü"/>
            </a:pPr>
            <a:r>
              <a:rPr lang="en-US" sz="2000" dirty="0" smtClean="0"/>
              <a:t>Translation services are available during their appointment. Members can call </a:t>
            </a:r>
            <a:r>
              <a:rPr lang="en-US" sz="2000" b="1" dirty="0" smtClean="0"/>
              <a:t>1-888-912-3456</a:t>
            </a:r>
            <a:r>
              <a:rPr lang="en-US" sz="2000" dirty="0" smtClean="0"/>
              <a:t> for more information or ask the dentist for assistance. </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7832" y="3149600"/>
            <a:ext cx="4046621" cy="2697747"/>
          </a:xfrm>
          <a:prstGeom prst="rect">
            <a:avLst/>
          </a:prstGeom>
        </p:spPr>
      </p:pic>
      <p:sp>
        <p:nvSpPr>
          <p:cNvPr id="7" name="Slide Number Placeholder 2"/>
          <p:cNvSpPr txBox="1">
            <a:spLocks/>
          </p:cNvSpPr>
          <p:nvPr/>
        </p:nvSpPr>
        <p:spPr>
          <a:xfrm>
            <a:off x="38100" y="6563213"/>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12</a:t>
            </a:fld>
            <a:endParaRPr lang="en-US" sz="1200" dirty="0">
              <a:solidFill>
                <a:srgbClr val="FFFFFF"/>
              </a:solidFill>
            </a:endParaRPr>
          </a:p>
        </p:txBody>
      </p:sp>
    </p:spTree>
    <p:extLst>
      <p:ext uri="{BB962C8B-B14F-4D97-AF65-F5344CB8AC3E}">
        <p14:creationId xmlns:p14="http://schemas.microsoft.com/office/powerpoint/2010/main" val="337549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570"/>
            <a:ext cx="9144000" cy="1233493"/>
          </a:xfrm>
        </p:spPr>
        <p:txBody>
          <a:bodyPr>
            <a:noAutofit/>
          </a:bodyPr>
          <a:lstStyle/>
          <a:p>
            <a:r>
              <a:rPr lang="en-US" sz="2400" dirty="0" smtClean="0"/>
              <a:t>Visit The Department Of Medical Assistance Services To Get More Information On The New Adult Dental Benefit And The SFC Program</a:t>
            </a:r>
            <a:endParaRPr lang="en-US" sz="2400" dirty="0"/>
          </a:p>
        </p:txBody>
      </p:sp>
      <p:sp>
        <p:nvSpPr>
          <p:cNvPr id="3" name="Content Placeholder 2"/>
          <p:cNvSpPr>
            <a:spLocks noGrp="1"/>
          </p:cNvSpPr>
          <p:nvPr>
            <p:ph idx="1"/>
          </p:nvPr>
        </p:nvSpPr>
        <p:spPr>
          <a:xfrm>
            <a:off x="457199" y="1600205"/>
            <a:ext cx="8411227" cy="4525963"/>
          </a:xfrm>
        </p:spPr>
        <p:txBody>
          <a:bodyPr/>
          <a:lstStyle/>
          <a:p>
            <a:r>
              <a:rPr lang="en-US" dirty="0" smtClean="0"/>
              <a:t>Frequently Asked Questions (FAQs)</a:t>
            </a:r>
          </a:p>
          <a:p>
            <a:pPr marL="0" indent="0">
              <a:buNone/>
            </a:pPr>
            <a:r>
              <a:rPr lang="en-US" sz="1600" dirty="0">
                <a:hlinkClick r:id="rId2"/>
              </a:rPr>
              <a:t>https://</a:t>
            </a:r>
            <a:r>
              <a:rPr lang="en-US" sz="1600" dirty="0" smtClean="0">
                <a:hlinkClick r:id="rId2"/>
              </a:rPr>
              <a:t>www.dmas.virginia.gov/media/3278/adult-dental-benefit-faqs-dmas-approved-2-23-21.pdf</a:t>
            </a:r>
            <a:r>
              <a:rPr lang="en-US" sz="1600" dirty="0" smtClean="0"/>
              <a:t> </a:t>
            </a:r>
            <a:endParaRPr lang="en-US" sz="1600" dirty="0"/>
          </a:p>
          <a:p>
            <a:r>
              <a:rPr lang="en-US" dirty="0" smtClean="0"/>
              <a:t>Member Information</a:t>
            </a:r>
          </a:p>
          <a:p>
            <a:pPr marL="0" indent="0">
              <a:buNone/>
            </a:pPr>
            <a:r>
              <a:rPr lang="en-US" sz="1600" dirty="0">
                <a:hlinkClick r:id="rId3"/>
              </a:rPr>
              <a:t>https://</a:t>
            </a:r>
            <a:r>
              <a:rPr lang="en-US" sz="1600" dirty="0" smtClean="0">
                <a:hlinkClick r:id="rId3"/>
              </a:rPr>
              <a:t>www.dmas.virginia.gov/media/3202/member-fact-sheet-on-new-adult-dental-benefit.pdf</a:t>
            </a:r>
            <a:endParaRPr lang="en-US" sz="16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
          </p:nvPr>
        </p:nvSpPr>
        <p:spPr>
          <a:xfrm>
            <a:off x="38326" y="6536165"/>
            <a:ext cx="1295400" cy="365125"/>
          </a:xfrm>
        </p:spPr>
        <p:txBody>
          <a:bodyPr/>
          <a:lstStyle/>
          <a:p>
            <a:pPr>
              <a:defRPr/>
            </a:pPr>
            <a:fld id="{E18695A3-612B-4B2B-B01B-9890B4364E2E}"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225607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06561-A1CA-486A-B78A-AB3C4DA90C2B}"/>
              </a:ext>
            </a:extLst>
          </p:cNvPr>
          <p:cNvPicPr>
            <a:picLocks noChangeAspect="1"/>
          </p:cNvPicPr>
          <p:nvPr/>
        </p:nvPicPr>
        <p:blipFill>
          <a:blip r:embed="rId2"/>
          <a:stretch>
            <a:fillRect/>
          </a:stretch>
        </p:blipFill>
        <p:spPr>
          <a:xfrm>
            <a:off x="4881467" y="3727692"/>
            <a:ext cx="3689956" cy="2049976"/>
          </a:xfrm>
          <a:prstGeom prst="rect">
            <a:avLst/>
          </a:prstGeom>
        </p:spPr>
      </p:pic>
      <p:sp>
        <p:nvSpPr>
          <p:cNvPr id="6" name="Rectangle 5"/>
          <p:cNvSpPr/>
          <p:nvPr/>
        </p:nvSpPr>
        <p:spPr>
          <a:xfrm>
            <a:off x="228600" y="65638"/>
            <a:ext cx="8754979" cy="830997"/>
          </a:xfrm>
          <a:prstGeom prst="rect">
            <a:avLst/>
          </a:prstGeom>
        </p:spPr>
        <p:txBody>
          <a:bodyPr wrap="square">
            <a:spAutoFit/>
          </a:bodyPr>
          <a:lstStyle/>
          <a:p>
            <a:r>
              <a:rPr lang="en-US" sz="2400" b="1" dirty="0" smtClean="0">
                <a:solidFill>
                  <a:schemeClr val="bg1"/>
                </a:solidFill>
              </a:rPr>
              <a:t>How Members Can Find A Dentist And Ask Questions About The New Adult Dental Benefits And The SFC Program </a:t>
            </a:r>
            <a:endParaRPr lang="en-US" sz="2400" b="1" dirty="0">
              <a:solidFill>
                <a:schemeClr val="bg1"/>
              </a:solidFill>
            </a:endParaRPr>
          </a:p>
        </p:txBody>
      </p:sp>
      <p:sp>
        <p:nvSpPr>
          <p:cNvPr id="8" name="Subtitle 2"/>
          <p:cNvSpPr>
            <a:spLocks noGrp="1"/>
          </p:cNvSpPr>
          <p:nvPr>
            <p:ph type="subTitle" idx="1"/>
          </p:nvPr>
        </p:nvSpPr>
        <p:spPr>
          <a:xfrm>
            <a:off x="370948" y="1597892"/>
            <a:ext cx="7627743" cy="4179776"/>
          </a:xfrm>
        </p:spPr>
        <p:txBody>
          <a:bodyPr>
            <a:noAutofit/>
          </a:bodyPr>
          <a:lstStyle/>
          <a:p>
            <a:pPr marL="457200" indent="-457200" algn="l">
              <a:buFont typeface="Arial" panose="020B0604020202020204" pitchFamily="34" charset="0"/>
              <a:buChar char="•"/>
            </a:pPr>
            <a:r>
              <a:rPr lang="en-US" dirty="0" smtClean="0"/>
              <a:t>For individuals with </a:t>
            </a:r>
            <a:r>
              <a:rPr lang="en-US" b="1" i="1" dirty="0" smtClean="0"/>
              <a:t>Smiles for Children</a:t>
            </a:r>
          </a:p>
          <a:p>
            <a:pPr marL="457200" indent="-457200" algn="l">
              <a:buFont typeface="Arial" panose="020B0604020202020204" pitchFamily="34" charset="0"/>
              <a:buChar char="•"/>
            </a:pPr>
            <a:r>
              <a:rPr lang="en-US" dirty="0" smtClean="0">
                <a:hlinkClick r:id="rId3"/>
              </a:rPr>
              <a:t>www.dentaquest.com</a:t>
            </a:r>
            <a:endParaRPr lang="en-US" dirty="0" smtClean="0"/>
          </a:p>
          <a:p>
            <a:pPr marL="457200" indent="-457200" algn="l">
              <a:buFont typeface="Arial" panose="020B0604020202020204" pitchFamily="34" charset="0"/>
              <a:buChar char="•"/>
            </a:pPr>
            <a:r>
              <a:rPr lang="en-US" dirty="0" smtClean="0"/>
              <a:t>Call 1-888-912-3456</a:t>
            </a:r>
          </a:p>
        </p:txBody>
      </p:sp>
      <p:pic>
        <p:nvPicPr>
          <p:cNvPr id="2" name="Picture 1"/>
          <p:cNvPicPr>
            <a:picLocks noChangeAspect="1"/>
          </p:cNvPicPr>
          <p:nvPr/>
        </p:nvPicPr>
        <p:blipFill>
          <a:blip r:embed="rId4"/>
          <a:stretch>
            <a:fillRect/>
          </a:stretch>
        </p:blipFill>
        <p:spPr>
          <a:xfrm>
            <a:off x="370948" y="4442691"/>
            <a:ext cx="4268361" cy="1057154"/>
          </a:xfrm>
          <a:prstGeom prst="rect">
            <a:avLst/>
          </a:prstGeom>
        </p:spPr>
      </p:pic>
      <p:sp>
        <p:nvSpPr>
          <p:cNvPr id="7" name="Slide Number Placeholder 2"/>
          <p:cNvSpPr txBox="1">
            <a:spLocks/>
          </p:cNvSpPr>
          <p:nvPr/>
        </p:nvSpPr>
        <p:spPr>
          <a:xfrm>
            <a:off x="38100" y="656862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14</a:t>
            </a:fld>
            <a:endParaRPr lang="en-US" sz="1200" dirty="0">
              <a:solidFill>
                <a:srgbClr val="FFFFFF"/>
              </a:solidFill>
            </a:endParaRPr>
          </a:p>
        </p:txBody>
      </p:sp>
    </p:spTree>
    <p:extLst>
      <p:ext uri="{BB962C8B-B14F-4D97-AF65-F5344CB8AC3E}">
        <p14:creationId xmlns:p14="http://schemas.microsoft.com/office/powerpoint/2010/main" val="253978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38100" y="656862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15</a:t>
            </a:fld>
            <a:endParaRPr lang="en-US" sz="1200" dirty="0">
              <a:solidFill>
                <a:srgbClr val="FFFFFF"/>
              </a:solidFill>
            </a:endParaRPr>
          </a:p>
        </p:txBody>
      </p:sp>
      <p:sp>
        <p:nvSpPr>
          <p:cNvPr id="6" name="Rectangle 5"/>
          <p:cNvSpPr/>
          <p:nvPr/>
        </p:nvSpPr>
        <p:spPr>
          <a:xfrm>
            <a:off x="228600" y="271244"/>
            <a:ext cx="8754979" cy="461665"/>
          </a:xfrm>
          <a:prstGeom prst="rect">
            <a:avLst/>
          </a:prstGeom>
        </p:spPr>
        <p:txBody>
          <a:bodyPr wrap="square">
            <a:spAutoFit/>
          </a:bodyPr>
          <a:lstStyle/>
          <a:p>
            <a:r>
              <a:rPr lang="en-US" sz="2400" b="1" dirty="0" smtClean="0">
                <a:solidFill>
                  <a:schemeClr val="bg1"/>
                </a:solidFill>
              </a:rPr>
              <a:t>Overview Adult Benefits Go Live – July 1, 2021</a:t>
            </a:r>
            <a:endParaRPr lang="en-US" sz="2400" b="1" dirty="0">
              <a:solidFill>
                <a:schemeClr val="bg1"/>
              </a:solidFill>
            </a:endParaRPr>
          </a:p>
        </p:txBody>
      </p:sp>
      <p:sp>
        <p:nvSpPr>
          <p:cNvPr id="7" name="Subtitle 2"/>
          <p:cNvSpPr>
            <a:spLocks noGrp="1"/>
          </p:cNvSpPr>
          <p:nvPr>
            <p:ph type="subTitle" idx="1"/>
          </p:nvPr>
        </p:nvSpPr>
        <p:spPr>
          <a:xfrm>
            <a:off x="419100" y="1246200"/>
            <a:ext cx="7627743" cy="4179776"/>
          </a:xfrm>
        </p:spPr>
        <p:txBody>
          <a:bodyPr>
            <a:noAutofit/>
          </a:bodyPr>
          <a:lstStyle/>
          <a:p>
            <a:pPr marL="457200" indent="-457200" algn="l">
              <a:buFont typeface="Arial" panose="020B0604020202020204" pitchFamily="34" charset="0"/>
              <a:buChar char="•"/>
            </a:pPr>
            <a:r>
              <a:rPr lang="en-US" sz="2000" dirty="0" smtClean="0"/>
              <a:t>All enhanced adult benefits previously offered will end June 30, 2021 and there will be a smooth transition into the new comprehensive benefit under </a:t>
            </a:r>
            <a:r>
              <a:rPr lang="en-US" sz="2000" b="1" i="1" dirty="0" smtClean="0"/>
              <a:t>Smiles For Children</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r>
              <a:rPr lang="en-US" sz="2000" dirty="0" smtClean="0"/>
              <a:t>Adults over age 21 who are receiving full Medicaid and FAMIS benefits are eligible to receive appropriate comprehensive dental benefits (excluding orthodontia) through Virginia’s dental program, </a:t>
            </a:r>
            <a:r>
              <a:rPr lang="en-US" sz="2000" b="1" i="1" dirty="0" smtClean="0"/>
              <a:t>Smiles For Children</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r>
              <a:rPr lang="en-US" sz="2000" dirty="0" err="1" smtClean="0"/>
              <a:t>DentaQuest</a:t>
            </a:r>
            <a:r>
              <a:rPr lang="en-US" sz="2000" dirty="0" smtClean="0"/>
              <a:t> uses the 12 digit Medicaid ID number as the enrollee ID number for the adult benefit </a:t>
            </a:r>
          </a:p>
        </p:txBody>
      </p:sp>
      <p:pic>
        <p:nvPicPr>
          <p:cNvPr id="8" name="Picture 7"/>
          <p:cNvPicPr>
            <a:picLocks noChangeAspect="1"/>
          </p:cNvPicPr>
          <p:nvPr/>
        </p:nvPicPr>
        <p:blipFill>
          <a:blip r:embed="rId2"/>
          <a:stretch>
            <a:fillRect/>
          </a:stretch>
        </p:blipFill>
        <p:spPr>
          <a:xfrm>
            <a:off x="2472304" y="5201177"/>
            <a:ext cx="4267570" cy="1054699"/>
          </a:xfrm>
          <a:prstGeom prst="rect">
            <a:avLst/>
          </a:prstGeom>
        </p:spPr>
      </p:pic>
    </p:spTree>
    <p:extLst>
      <p:ext uri="{BB962C8B-B14F-4D97-AF65-F5344CB8AC3E}">
        <p14:creationId xmlns:p14="http://schemas.microsoft.com/office/powerpoint/2010/main" val="218118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s - Handwriting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081" y="1397924"/>
            <a:ext cx="7225837" cy="4817225"/>
          </a:xfrm>
        </p:spPr>
      </p:pic>
      <p:sp>
        <p:nvSpPr>
          <p:cNvPr id="4" name="Slide Number Placeholder 3"/>
          <p:cNvSpPr>
            <a:spLocks noGrp="1"/>
          </p:cNvSpPr>
          <p:nvPr>
            <p:ph type="sldNum" sz="quarter" idx="4"/>
          </p:nvPr>
        </p:nvSpPr>
        <p:spPr>
          <a:xfrm>
            <a:off x="0" y="6536166"/>
            <a:ext cx="1295400" cy="365125"/>
          </a:xfrm>
        </p:spPr>
        <p:txBody>
          <a:bodyPr/>
          <a:lstStyle/>
          <a:p>
            <a:pPr>
              <a:defRPr/>
            </a:pPr>
            <a:fld id="{E18695A3-612B-4B2B-B01B-9890B4364E2E}"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195772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8695A3-612B-4B2B-B01B-9890B4364E2E}" type="slidenum">
              <a:rPr lang="en-US" smtClean="0">
                <a:solidFill>
                  <a:srgbClr val="FFFFFF"/>
                </a:solidFill>
              </a:rPr>
              <a:pPr/>
              <a:t>2</a:t>
            </a:fld>
            <a:endParaRPr lang="en-US" dirty="0">
              <a:solidFill>
                <a:srgbClr val="FFFFFF"/>
              </a:solidFill>
            </a:endParaRPr>
          </a:p>
        </p:txBody>
      </p:sp>
      <p:sp>
        <p:nvSpPr>
          <p:cNvPr id="4" name="Content Placeholder 3"/>
          <p:cNvSpPr>
            <a:spLocks noGrp="1"/>
          </p:cNvSpPr>
          <p:nvPr>
            <p:ph idx="1"/>
          </p:nvPr>
        </p:nvSpPr>
        <p:spPr>
          <a:xfrm>
            <a:off x="457200" y="1814943"/>
            <a:ext cx="8280161" cy="5204403"/>
          </a:xfrm>
        </p:spPr>
        <p:txBody>
          <a:bodyPr>
            <a:normAutofit/>
          </a:bodyPr>
          <a:lstStyle/>
          <a:p>
            <a:r>
              <a:rPr lang="en-US" dirty="0" smtClean="0"/>
              <a:t>Welcome and Introductions</a:t>
            </a:r>
          </a:p>
          <a:p>
            <a:r>
              <a:rPr lang="en-US" dirty="0" smtClean="0"/>
              <a:t>New Adult Dental </a:t>
            </a:r>
          </a:p>
          <a:p>
            <a:r>
              <a:rPr lang="en-US" dirty="0" smtClean="0"/>
              <a:t>Smiles For Children</a:t>
            </a:r>
          </a:p>
          <a:p>
            <a:r>
              <a:rPr lang="en-US" dirty="0" smtClean="0"/>
              <a:t>Coverage Changes</a:t>
            </a:r>
          </a:p>
          <a:p>
            <a:r>
              <a:rPr lang="en-US" dirty="0" smtClean="0"/>
              <a:t>Related Services  </a:t>
            </a:r>
          </a:p>
          <a:p>
            <a:r>
              <a:rPr lang="en-US" dirty="0" smtClean="0"/>
              <a:t>Q &amp; A Session </a:t>
            </a:r>
          </a:p>
          <a:p>
            <a:endParaRPr lang="en-US" dirty="0" smtClean="0"/>
          </a:p>
          <a:p>
            <a:pPr marL="0" indent="0">
              <a:buNone/>
            </a:pPr>
            <a:r>
              <a:rPr lang="en-US" dirty="0" smtClean="0"/>
              <a:t> </a:t>
            </a:r>
            <a:endParaRPr lang="en-US" dirty="0"/>
          </a:p>
        </p:txBody>
      </p:sp>
      <p:sp>
        <p:nvSpPr>
          <p:cNvPr id="8" name="Rectangle 7"/>
          <p:cNvSpPr/>
          <p:nvPr/>
        </p:nvSpPr>
        <p:spPr>
          <a:xfrm>
            <a:off x="266700" y="165673"/>
            <a:ext cx="3316164" cy="677108"/>
          </a:xfrm>
          <a:prstGeom prst="rect">
            <a:avLst/>
          </a:prstGeom>
        </p:spPr>
        <p:txBody>
          <a:bodyPr wrap="none">
            <a:spAutoFit/>
          </a:bodyPr>
          <a:lstStyle/>
          <a:p>
            <a:r>
              <a:rPr lang="en-US" sz="3800" b="1" dirty="0" smtClean="0">
                <a:solidFill>
                  <a:schemeClr val="bg1"/>
                </a:solidFill>
              </a:rPr>
              <a:t>Today’s Agenda</a:t>
            </a:r>
            <a:endParaRPr lang="en-US" sz="3800" b="1" dirty="0">
              <a:solidFill>
                <a:schemeClr val="bg1"/>
              </a:solidFill>
            </a:endParaRPr>
          </a:p>
        </p:txBody>
      </p:sp>
    </p:spTree>
    <p:extLst>
      <p:ext uri="{BB962C8B-B14F-4D97-AF65-F5344CB8AC3E}">
        <p14:creationId xmlns:p14="http://schemas.microsoft.com/office/powerpoint/2010/main" val="188264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059" y="2226505"/>
            <a:ext cx="714533" cy="680667"/>
          </a:xfrm>
          <a:prstGeom prst="rect">
            <a:avLst/>
          </a:prstGeom>
        </p:spPr>
      </p:pic>
      <p:sp>
        <p:nvSpPr>
          <p:cNvPr id="6" name="TextBox 5"/>
          <p:cNvSpPr txBox="1"/>
          <p:nvPr/>
        </p:nvSpPr>
        <p:spPr>
          <a:xfrm>
            <a:off x="1105957" y="2122799"/>
            <a:ext cx="1934748" cy="429768"/>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11B53"/>
                </a:solidFill>
                <a:effectLst/>
                <a:uLnTx/>
                <a:uFillTx/>
                <a:latin typeface="Calibri" panose="020F0502020204030204" pitchFamily="34" charset="0"/>
                <a:ea typeface="+mn-ea"/>
                <a:cs typeface="Calibri" panose="020F0502020204030204" pitchFamily="34" charset="0"/>
              </a:rPr>
              <a:t>Population </a:t>
            </a:r>
            <a:endParaRPr kumimoji="0" lang="en-US" sz="2000" b="1" i="0" u="none" strike="noStrike" kern="1200" cap="none" spc="0" normalizeH="0" baseline="0" noProof="0" dirty="0">
              <a:ln>
                <a:noFill/>
              </a:ln>
              <a:solidFill>
                <a:srgbClr val="811B53"/>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74" y="3518981"/>
            <a:ext cx="622851" cy="803877"/>
          </a:xfrm>
          <a:prstGeom prst="rect">
            <a:avLst/>
          </a:prstGeom>
        </p:spPr>
      </p:pic>
      <p:sp>
        <p:nvSpPr>
          <p:cNvPr id="8" name="TextBox 7"/>
          <p:cNvSpPr txBox="1"/>
          <p:nvPr/>
        </p:nvSpPr>
        <p:spPr>
          <a:xfrm>
            <a:off x="1042868" y="3562842"/>
            <a:ext cx="1863422" cy="3580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9F1B"/>
                </a:solidFill>
                <a:effectLst/>
                <a:uLnTx/>
                <a:uFillTx/>
                <a:latin typeface="Calibri" panose="020F0502020204030204" pitchFamily="34" charset="0"/>
                <a:ea typeface="+mn-ea"/>
                <a:cs typeface="Calibri" panose="020F0502020204030204" pitchFamily="34" charset="0"/>
              </a:rPr>
              <a:t>Benefit Model</a:t>
            </a:r>
          </a:p>
        </p:txBody>
      </p:sp>
      <p:sp>
        <p:nvSpPr>
          <p:cNvPr id="13" name="TextBox 12"/>
          <p:cNvSpPr txBox="1"/>
          <p:nvPr/>
        </p:nvSpPr>
        <p:spPr>
          <a:xfrm>
            <a:off x="1105957" y="1237022"/>
            <a:ext cx="1852465" cy="426492"/>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C341"/>
                </a:solidFill>
                <a:effectLst/>
                <a:uLnTx/>
                <a:uFillTx/>
                <a:latin typeface="Calibri" panose="020F0502020204030204" pitchFamily="34" charset="0"/>
                <a:ea typeface="+mn-ea"/>
                <a:cs typeface="Calibri" panose="020F0502020204030204" pitchFamily="34" charset="0"/>
              </a:rPr>
              <a:t>Effective Date </a:t>
            </a:r>
          </a:p>
        </p:txBody>
      </p:sp>
      <p:sp>
        <p:nvSpPr>
          <p:cNvPr id="15" name="Rectangle 14"/>
          <p:cNvSpPr/>
          <p:nvPr/>
        </p:nvSpPr>
        <p:spPr>
          <a:xfrm>
            <a:off x="1105957" y="2431301"/>
            <a:ext cx="286991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Approximately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750,000 </a:t>
            </a: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members who receive full</a:t>
            </a:r>
            <a:r>
              <a:rPr kumimoji="0" lang="en-US" sz="2000" b="0" i="0" u="none" strike="noStrike" kern="1200" cap="none" spc="0" normalizeH="0" noProof="0" dirty="0" smtClean="0">
                <a:ln>
                  <a:noFill/>
                </a:ln>
                <a:solidFill>
                  <a:srgbClr val="000000"/>
                </a:solidFill>
                <a:effectLst/>
                <a:uLnTx/>
                <a:uFillTx/>
                <a:latin typeface="Calibri" panose="020F0502020204030204"/>
                <a:ea typeface="+mn-ea"/>
                <a:cs typeface="+mn-cs"/>
              </a:rPr>
              <a:t> Medicaid benefits</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Rectangle 15"/>
          <p:cNvSpPr/>
          <p:nvPr/>
        </p:nvSpPr>
        <p:spPr>
          <a:xfrm>
            <a:off x="1082560" y="3867237"/>
            <a:ext cx="307027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Comprehensive benefits based on a preventive,</a:t>
            </a:r>
            <a:r>
              <a:rPr kumimoji="0" lang="en-US" sz="2000" b="0" i="0" u="none" strike="noStrike" kern="1200" cap="none" spc="0" normalizeH="0" noProof="0" dirty="0" smtClean="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restorative model  </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Rectangle 18"/>
          <p:cNvSpPr/>
          <p:nvPr/>
        </p:nvSpPr>
        <p:spPr>
          <a:xfrm>
            <a:off x="1127797" y="1571906"/>
            <a:ext cx="215779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July 1, </a:t>
            </a: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2021</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7" name="Straight Connector 26"/>
          <p:cNvCxnSpPr/>
          <p:nvPr/>
        </p:nvCxnSpPr>
        <p:spPr>
          <a:xfrm flipH="1">
            <a:off x="4350881" y="1231134"/>
            <a:ext cx="23496" cy="51536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9CBAE9-FB42-4972-BD62-044D8A7EBAC2}"/>
              </a:ext>
            </a:extLst>
          </p:cNvPr>
          <p:cNvSpPr/>
          <p:nvPr/>
        </p:nvSpPr>
        <p:spPr>
          <a:xfrm>
            <a:off x="4506992" y="2029106"/>
            <a:ext cx="4323414" cy="4124206"/>
          </a:xfrm>
          <a:prstGeom prst="rect">
            <a:avLst/>
          </a:prstGeom>
        </p:spPr>
        <p:txBody>
          <a:bodyPr wrap="square">
            <a:spAutoFit/>
          </a:bodyPr>
          <a:lstStyle/>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Federal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Approval </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Design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Benefit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Package </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Provider Recruitment </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System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Changes</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Vendor Contract Changes </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Member &amp; Provider Education</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Stakeholder Engagement</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Hiring a Dental Program Lead</a:t>
            </a:r>
          </a:p>
        </p:txBody>
      </p:sp>
      <p:sp>
        <p:nvSpPr>
          <p:cNvPr id="21" name="TextBox 20">
            <a:extLst>
              <a:ext uri="{FF2B5EF4-FFF2-40B4-BE49-F238E27FC236}">
                <a16:creationId xmlns:a16="http://schemas.microsoft.com/office/drawing/2014/main" id="{B51143A7-6D13-4836-9C6B-C5B6755D7E56}"/>
              </a:ext>
            </a:extLst>
          </p:cNvPr>
          <p:cNvSpPr txBox="1"/>
          <p:nvPr/>
        </p:nvSpPr>
        <p:spPr>
          <a:xfrm>
            <a:off x="4905502" y="1230417"/>
            <a:ext cx="3579300" cy="3580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Implementation Steps: </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5" name="Graphic 24" descr="Daily calendar">
            <a:extLst>
              <a:ext uri="{FF2B5EF4-FFF2-40B4-BE49-F238E27FC236}">
                <a16:creationId xmlns:a16="http://schemas.microsoft.com/office/drawing/2014/main" id="{82CAE643-5F91-4C50-8892-8E09ECE88B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200" y="1114706"/>
            <a:ext cx="914400" cy="914400"/>
          </a:xfrm>
          <a:prstGeom prst="rect">
            <a:avLst/>
          </a:prstGeom>
        </p:spPr>
      </p:pic>
      <p:sp>
        <p:nvSpPr>
          <p:cNvPr id="28" name="TextBox 27">
            <a:extLst>
              <a:ext uri="{FF2B5EF4-FFF2-40B4-BE49-F238E27FC236}">
                <a16:creationId xmlns:a16="http://schemas.microsoft.com/office/drawing/2014/main" id="{870389E4-E2C1-48D0-BFAE-B9E0E321398C}"/>
              </a:ext>
            </a:extLst>
          </p:cNvPr>
          <p:cNvSpPr txBox="1"/>
          <p:nvPr/>
        </p:nvSpPr>
        <p:spPr>
          <a:xfrm>
            <a:off x="1045121" y="4911181"/>
            <a:ext cx="2774635" cy="3580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Strategic Partnership </a:t>
            </a:r>
          </a:p>
        </p:txBody>
      </p:sp>
      <p:sp>
        <p:nvSpPr>
          <p:cNvPr id="22" name="Rectangle 21">
            <a:extLst>
              <a:ext uri="{FF2B5EF4-FFF2-40B4-BE49-F238E27FC236}">
                <a16:creationId xmlns:a16="http://schemas.microsoft.com/office/drawing/2014/main" id="{74EC796E-9AB7-47FA-8E53-771FAB037C85}"/>
              </a:ext>
            </a:extLst>
          </p:cNvPr>
          <p:cNvSpPr/>
          <p:nvPr/>
        </p:nvSpPr>
        <p:spPr>
          <a:xfrm>
            <a:off x="1050912" y="5269258"/>
            <a:ext cx="323166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Work with key partners to assist </a:t>
            </a: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with design,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delivery of new </a:t>
            </a: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services and recruitment </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4" name="Graphic 23" descr="Cheers">
            <a:extLst>
              <a:ext uri="{FF2B5EF4-FFF2-40B4-BE49-F238E27FC236}">
                <a16:creationId xmlns:a16="http://schemas.microsoft.com/office/drawing/2014/main" id="{60F68D9E-4CDE-4148-A139-BA8AD8FB9D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8205" y="4882900"/>
            <a:ext cx="914400" cy="914400"/>
          </a:xfrm>
          <a:prstGeom prst="rect">
            <a:avLst/>
          </a:prstGeom>
        </p:spPr>
      </p:pic>
      <p:pic>
        <p:nvPicPr>
          <p:cNvPr id="26" name="Graphic 16" descr="Classroom">
            <a:extLst>
              <a:ext uri="{FF2B5EF4-FFF2-40B4-BE49-F238E27FC236}">
                <a16:creationId xmlns:a16="http://schemas.microsoft.com/office/drawing/2014/main" id="{D7BED8FB-9AD9-4A97-84D1-E1B0BFDFEA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490367" y="1194763"/>
            <a:ext cx="774925" cy="707900"/>
          </a:xfrm>
          <a:prstGeom prst="rect">
            <a:avLst/>
          </a:prstGeom>
        </p:spPr>
      </p:pic>
      <p:sp>
        <p:nvSpPr>
          <p:cNvPr id="20" name="Rectangle 19"/>
          <p:cNvSpPr/>
          <p:nvPr/>
        </p:nvSpPr>
        <p:spPr>
          <a:xfrm>
            <a:off x="266700" y="165673"/>
            <a:ext cx="5457713" cy="677108"/>
          </a:xfrm>
          <a:prstGeom prst="rect">
            <a:avLst/>
          </a:prstGeom>
        </p:spPr>
        <p:txBody>
          <a:bodyPr wrap="none">
            <a:spAutoFit/>
          </a:bodyPr>
          <a:lstStyle/>
          <a:p>
            <a:r>
              <a:rPr lang="en-US" sz="3800" b="1" dirty="0" smtClean="0">
                <a:solidFill>
                  <a:schemeClr val="bg1"/>
                </a:solidFill>
              </a:rPr>
              <a:t>New Adult Dental Benefit </a:t>
            </a:r>
            <a:endParaRPr lang="en-US" sz="3800" b="1" dirty="0">
              <a:solidFill>
                <a:schemeClr val="bg1"/>
              </a:solidFill>
            </a:endParaRPr>
          </a:p>
        </p:txBody>
      </p:sp>
    </p:spTree>
    <p:extLst>
      <p:ext uri="{BB962C8B-B14F-4D97-AF65-F5344CB8AC3E}">
        <p14:creationId xmlns:p14="http://schemas.microsoft.com/office/powerpoint/2010/main" val="70951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3457" y="1169097"/>
            <a:ext cx="5245793" cy="4997613"/>
          </a:xfrm>
        </p:spPr>
        <p:txBody>
          <a:bodyPr>
            <a:noAutofit/>
          </a:bodyPr>
          <a:lstStyle/>
          <a:p>
            <a:pPr marL="457200" indent="-457200" algn="l">
              <a:buFont typeface="Arial" panose="020B0604020202020204" pitchFamily="34" charset="0"/>
              <a:buChar char="•"/>
            </a:pPr>
            <a:r>
              <a:rPr lang="en-US" sz="2400" dirty="0"/>
              <a:t>Established in 2005, </a:t>
            </a:r>
            <a:r>
              <a:rPr lang="en-US" sz="2400" b="1" i="1" dirty="0"/>
              <a:t>Smiles For Children</a:t>
            </a:r>
            <a:r>
              <a:rPr lang="en-US" sz="2400" dirty="0"/>
              <a:t> </a:t>
            </a:r>
            <a:r>
              <a:rPr lang="en-US" sz="2400" b="1" i="1" dirty="0"/>
              <a:t>(SFC)</a:t>
            </a:r>
            <a:r>
              <a:rPr lang="en-US" sz="2400" dirty="0"/>
              <a:t> is the Virginia dental program designed to improve access to high quality dental services for </a:t>
            </a:r>
            <a:r>
              <a:rPr lang="en-US" sz="2400" dirty="0" smtClean="0"/>
              <a:t>children, and now adults, enrolled </a:t>
            </a:r>
            <a:r>
              <a:rPr lang="en-US" sz="2400" dirty="0"/>
              <a:t>in </a:t>
            </a:r>
            <a:r>
              <a:rPr lang="en-US" sz="2400" dirty="0" smtClean="0"/>
              <a:t>Medicaid. </a:t>
            </a:r>
            <a:endParaRPr lang="en-US" sz="1000" dirty="0" smtClean="0"/>
          </a:p>
          <a:p>
            <a:pPr marL="457200" indent="-457200" algn="l">
              <a:buFont typeface="Arial" panose="020B0604020202020204" pitchFamily="34" charset="0"/>
              <a:buChar char="•"/>
            </a:pPr>
            <a:r>
              <a:rPr lang="en-US" sz="2400" dirty="0" smtClean="0"/>
              <a:t>The </a:t>
            </a:r>
            <a:r>
              <a:rPr lang="en-US" sz="2400" dirty="0"/>
              <a:t>program </a:t>
            </a:r>
            <a:r>
              <a:rPr lang="en-US" sz="2400" dirty="0" smtClean="0"/>
              <a:t>will celebrate </a:t>
            </a:r>
            <a:r>
              <a:rPr lang="en-US" sz="2400" dirty="0"/>
              <a:t>its </a:t>
            </a:r>
            <a:r>
              <a:rPr lang="en-US" sz="2400" dirty="0" smtClean="0"/>
              <a:t>16th </a:t>
            </a:r>
            <a:r>
              <a:rPr lang="en-US" sz="2400" dirty="0"/>
              <a:t>anniversary in </a:t>
            </a:r>
            <a:r>
              <a:rPr lang="en-US" sz="2400" dirty="0" smtClean="0"/>
              <a:t>2021, </a:t>
            </a:r>
            <a:r>
              <a:rPr lang="en-US" sz="2400" dirty="0"/>
              <a:t>and offers benefits to over </a:t>
            </a:r>
            <a:r>
              <a:rPr lang="en-US" sz="2400" dirty="0" smtClean="0"/>
              <a:t>1.5 million Virginians.</a:t>
            </a:r>
            <a:endParaRPr lang="en-US" sz="1000" dirty="0" smtClean="0"/>
          </a:p>
          <a:p>
            <a:pPr marL="457200" indent="-457200" algn="l">
              <a:buFont typeface="Arial" panose="020B0604020202020204" pitchFamily="34" charset="0"/>
              <a:buChar char="•"/>
            </a:pPr>
            <a:r>
              <a:rPr lang="en-US" sz="2400" b="1" i="1" dirty="0" smtClean="0"/>
              <a:t>SFC </a:t>
            </a:r>
            <a:r>
              <a:rPr lang="en-US" sz="2400" dirty="0"/>
              <a:t>offers varying levels of benefits for its members</a:t>
            </a:r>
            <a:r>
              <a:rPr lang="en-US" sz="2400" dirty="0" smtClean="0"/>
              <a:t>.</a:t>
            </a:r>
          </a:p>
          <a:p>
            <a:pPr marL="457200" indent="-457200" algn="l">
              <a:buFont typeface="Arial" panose="020B0604020202020204" pitchFamily="34" charset="0"/>
              <a:buChar char="•"/>
            </a:pPr>
            <a:r>
              <a:rPr lang="en-US" sz="2400" dirty="0" smtClean="0"/>
              <a:t>Administered by </a:t>
            </a:r>
            <a:r>
              <a:rPr lang="en-US" sz="2400" b="1" dirty="0" err="1" smtClean="0"/>
              <a:t>DentaQuest</a:t>
            </a:r>
            <a:r>
              <a:rPr lang="en-US" sz="2400" dirty="0" smtClean="0"/>
              <a:t>.</a:t>
            </a:r>
          </a:p>
        </p:txBody>
      </p:sp>
      <p:sp>
        <p:nvSpPr>
          <p:cNvPr id="4" name="Rectangle 3"/>
          <p:cNvSpPr/>
          <p:nvPr/>
        </p:nvSpPr>
        <p:spPr>
          <a:xfrm>
            <a:off x="243480" y="158765"/>
            <a:ext cx="5882636" cy="677108"/>
          </a:xfrm>
          <a:prstGeom prst="rect">
            <a:avLst/>
          </a:prstGeom>
        </p:spPr>
        <p:txBody>
          <a:bodyPr wrap="none">
            <a:spAutoFit/>
          </a:bodyPr>
          <a:lstStyle/>
          <a:p>
            <a:r>
              <a:rPr lang="en-US" sz="3800" b="1" dirty="0" smtClean="0">
                <a:solidFill>
                  <a:schemeClr val="bg1"/>
                </a:solidFill>
              </a:rPr>
              <a:t>What is </a:t>
            </a:r>
            <a:r>
              <a:rPr lang="en-US" sz="3800" b="1" i="1" dirty="0" smtClean="0">
                <a:solidFill>
                  <a:schemeClr val="bg1"/>
                </a:solidFill>
              </a:rPr>
              <a:t>Smiles For Children</a:t>
            </a:r>
            <a:r>
              <a:rPr lang="en-US" sz="3800" b="1" dirty="0" smtClean="0">
                <a:solidFill>
                  <a:schemeClr val="bg1"/>
                </a:solidFill>
              </a:rPr>
              <a:t>?</a:t>
            </a:r>
            <a:endParaRPr lang="en-US" sz="3800"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406" y="3980948"/>
            <a:ext cx="2315541" cy="2185762"/>
          </a:xfrm>
          <a:prstGeom prst="rect">
            <a:avLst/>
          </a:prstGeom>
        </p:spPr>
      </p:pic>
      <p:pic>
        <p:nvPicPr>
          <p:cNvPr id="2" name="Picture 1"/>
          <p:cNvPicPr>
            <a:picLocks noChangeAspect="1"/>
          </p:cNvPicPr>
          <p:nvPr/>
        </p:nvPicPr>
        <p:blipFill>
          <a:blip r:embed="rId4"/>
          <a:stretch>
            <a:fillRect/>
          </a:stretch>
        </p:blipFill>
        <p:spPr>
          <a:xfrm>
            <a:off x="6252288" y="1169097"/>
            <a:ext cx="2175775" cy="2416773"/>
          </a:xfrm>
          <a:prstGeom prst="rect">
            <a:avLst/>
          </a:prstGeom>
        </p:spPr>
      </p:pic>
      <p:sp>
        <p:nvSpPr>
          <p:cNvPr id="6" name="Slide Number Placeholder 2"/>
          <p:cNvSpPr txBox="1">
            <a:spLocks/>
          </p:cNvSpPr>
          <p:nvPr/>
        </p:nvSpPr>
        <p:spPr>
          <a:xfrm>
            <a:off x="52980" y="656862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4</a:t>
            </a:fld>
            <a:endParaRPr lang="en-US" sz="1200" dirty="0">
              <a:solidFill>
                <a:srgbClr val="FFFFFF"/>
              </a:solidFill>
            </a:endParaRPr>
          </a:p>
        </p:txBody>
      </p:sp>
    </p:spTree>
    <p:extLst>
      <p:ext uri="{BB962C8B-B14F-4D97-AF65-F5344CB8AC3E}">
        <p14:creationId xmlns:p14="http://schemas.microsoft.com/office/powerpoint/2010/main" val="309436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800955A2-00AC-4B76-B2F7-0ABA5C0C0804}" type="slidenum">
              <a:rPr lang="en-US" smtClean="0"/>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7" y="1047061"/>
            <a:ext cx="4181032" cy="54458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189" y="1047061"/>
            <a:ext cx="4373358" cy="5445819"/>
          </a:xfrm>
          <a:prstGeom prst="rect">
            <a:avLst/>
          </a:prstGeom>
        </p:spPr>
      </p:pic>
      <p:sp>
        <p:nvSpPr>
          <p:cNvPr id="7" name="Rectangle 6"/>
          <p:cNvSpPr/>
          <p:nvPr/>
        </p:nvSpPr>
        <p:spPr>
          <a:xfrm>
            <a:off x="243480" y="158765"/>
            <a:ext cx="2063322" cy="677108"/>
          </a:xfrm>
          <a:prstGeom prst="rect">
            <a:avLst/>
          </a:prstGeom>
        </p:spPr>
        <p:txBody>
          <a:bodyPr wrap="none">
            <a:spAutoFit/>
          </a:bodyPr>
          <a:lstStyle/>
          <a:p>
            <a:r>
              <a:rPr lang="en-US" sz="3800" b="1" dirty="0" smtClean="0">
                <a:solidFill>
                  <a:schemeClr val="bg1"/>
                </a:solidFill>
              </a:rPr>
              <a:t>SFC Data </a:t>
            </a:r>
            <a:endParaRPr lang="en-US" sz="3800" b="1" dirty="0">
              <a:solidFill>
                <a:schemeClr val="bg1"/>
              </a:solidFill>
            </a:endParaRPr>
          </a:p>
        </p:txBody>
      </p:sp>
    </p:spTree>
    <p:extLst>
      <p:ext uri="{BB962C8B-B14F-4D97-AF65-F5344CB8AC3E}">
        <p14:creationId xmlns:p14="http://schemas.microsoft.com/office/powerpoint/2010/main" val="339425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480" y="158765"/>
            <a:ext cx="8785354" cy="677108"/>
          </a:xfrm>
          <a:prstGeom prst="rect">
            <a:avLst/>
          </a:prstGeom>
        </p:spPr>
        <p:txBody>
          <a:bodyPr wrap="none">
            <a:spAutoFit/>
          </a:bodyPr>
          <a:lstStyle/>
          <a:p>
            <a:r>
              <a:rPr lang="en-US" sz="3800" b="1" dirty="0" smtClean="0">
                <a:solidFill>
                  <a:schemeClr val="bg1"/>
                </a:solidFill>
              </a:rPr>
              <a:t>What is Covered? - Children Under Age 21</a:t>
            </a:r>
            <a:endParaRPr lang="en-US" sz="3800" b="1" dirty="0">
              <a:solidFill>
                <a:schemeClr val="bg1"/>
              </a:solidFill>
            </a:endParaRPr>
          </a:p>
        </p:txBody>
      </p:sp>
      <p:sp>
        <p:nvSpPr>
          <p:cNvPr id="7" name="Subtitle 2"/>
          <p:cNvSpPr>
            <a:spLocks noGrp="1"/>
          </p:cNvSpPr>
          <p:nvPr>
            <p:ph type="subTitle" idx="1"/>
          </p:nvPr>
        </p:nvSpPr>
        <p:spPr>
          <a:xfrm>
            <a:off x="358802" y="1621679"/>
            <a:ext cx="5953280" cy="4678250"/>
          </a:xfrm>
        </p:spPr>
        <p:txBody>
          <a:bodyPr>
            <a:noAutofit/>
          </a:bodyPr>
          <a:lstStyle/>
          <a:p>
            <a:pPr marL="457200" indent="-457200" algn="l">
              <a:buFont typeface="Wingdings" panose="05000000000000000000" pitchFamily="2" charset="2"/>
              <a:buChar char="ü"/>
            </a:pPr>
            <a:r>
              <a:rPr lang="en-US" sz="2000" dirty="0" smtClean="0"/>
              <a:t>Regular dental checkups</a:t>
            </a:r>
          </a:p>
          <a:p>
            <a:pPr marL="457200" indent="-457200" algn="l">
              <a:buFont typeface="Wingdings" panose="05000000000000000000" pitchFamily="2" charset="2"/>
              <a:buChar char="ü"/>
            </a:pPr>
            <a:r>
              <a:rPr lang="en-US" sz="2000" dirty="0" smtClean="0"/>
              <a:t>X-rays</a:t>
            </a:r>
          </a:p>
          <a:p>
            <a:pPr marL="457200" indent="-457200" algn="l">
              <a:buFont typeface="Wingdings" panose="05000000000000000000" pitchFamily="2" charset="2"/>
              <a:buChar char="ü"/>
            </a:pPr>
            <a:r>
              <a:rPr lang="en-US" sz="2000" dirty="0" smtClean="0"/>
              <a:t>Cleaning and fluoride</a:t>
            </a:r>
          </a:p>
          <a:p>
            <a:pPr marL="457200" indent="-457200" algn="l">
              <a:buFont typeface="Wingdings" panose="05000000000000000000" pitchFamily="2" charset="2"/>
              <a:buChar char="ü"/>
            </a:pPr>
            <a:r>
              <a:rPr lang="en-US" sz="2000" dirty="0" smtClean="0"/>
              <a:t>Sealants </a:t>
            </a:r>
          </a:p>
          <a:p>
            <a:pPr marL="457200" indent="-457200" algn="l">
              <a:buFont typeface="Wingdings" panose="05000000000000000000" pitchFamily="2" charset="2"/>
              <a:buChar char="ü"/>
            </a:pPr>
            <a:r>
              <a:rPr lang="en-US" sz="2000" dirty="0" smtClean="0"/>
              <a:t>Information and education</a:t>
            </a:r>
          </a:p>
          <a:p>
            <a:pPr marL="457200" indent="-457200" algn="l">
              <a:buFont typeface="Wingdings" panose="05000000000000000000" pitchFamily="2" charset="2"/>
              <a:buChar char="ü"/>
            </a:pPr>
            <a:r>
              <a:rPr lang="en-US" sz="2000" dirty="0" smtClean="0"/>
              <a:t>Space maintainers</a:t>
            </a:r>
          </a:p>
          <a:p>
            <a:pPr marL="457200" indent="-457200" algn="l">
              <a:buFont typeface="Wingdings" panose="05000000000000000000" pitchFamily="2" charset="2"/>
              <a:buChar char="ü"/>
            </a:pPr>
            <a:r>
              <a:rPr lang="en-US" sz="2000" dirty="0" smtClean="0"/>
              <a:t>Braces</a:t>
            </a:r>
          </a:p>
          <a:p>
            <a:pPr marL="457200" indent="-457200" algn="l">
              <a:buFont typeface="Wingdings" panose="05000000000000000000" pitchFamily="2" charset="2"/>
              <a:buChar char="ü"/>
            </a:pPr>
            <a:r>
              <a:rPr lang="en-US" sz="2000" dirty="0" smtClean="0"/>
              <a:t>Anesthesia </a:t>
            </a:r>
          </a:p>
          <a:p>
            <a:pPr marL="457200" indent="-457200" algn="l">
              <a:buFont typeface="Wingdings" panose="05000000000000000000" pitchFamily="2" charset="2"/>
              <a:buChar char="ü"/>
            </a:pPr>
            <a:r>
              <a:rPr lang="en-US" sz="2000" dirty="0" smtClean="0"/>
              <a:t>Extractions</a:t>
            </a:r>
          </a:p>
          <a:p>
            <a:pPr marL="457200" indent="-457200" algn="l">
              <a:buFont typeface="Wingdings" panose="05000000000000000000" pitchFamily="2" charset="2"/>
              <a:buChar char="ü"/>
            </a:pPr>
            <a:r>
              <a:rPr lang="en-US" sz="2000" dirty="0" smtClean="0"/>
              <a:t>Root canal treatment</a:t>
            </a:r>
          </a:p>
          <a:p>
            <a:pPr marL="457200" indent="-457200" algn="l">
              <a:buFont typeface="Wingdings" panose="05000000000000000000" pitchFamily="2" charset="2"/>
              <a:buChar char="ü"/>
            </a:pPr>
            <a:r>
              <a:rPr lang="en-US" sz="2000" dirty="0" smtClean="0"/>
              <a:t>Crowns </a:t>
            </a:r>
          </a:p>
        </p:txBody>
      </p:sp>
      <p:pic>
        <p:nvPicPr>
          <p:cNvPr id="2" name="Picture 1"/>
          <p:cNvPicPr>
            <a:picLocks noChangeAspect="1"/>
          </p:cNvPicPr>
          <p:nvPr/>
        </p:nvPicPr>
        <p:blipFill>
          <a:blip r:embed="rId2"/>
          <a:stretch>
            <a:fillRect/>
          </a:stretch>
        </p:blipFill>
        <p:spPr>
          <a:xfrm>
            <a:off x="3979923" y="3960804"/>
            <a:ext cx="4664318" cy="15219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442" y="2151357"/>
            <a:ext cx="5295824" cy="1165784"/>
          </a:xfrm>
          <a:prstGeom prst="rect">
            <a:avLst/>
          </a:prstGeom>
        </p:spPr>
      </p:pic>
      <p:sp>
        <p:nvSpPr>
          <p:cNvPr id="9" name="Slide Number Placeholder 2"/>
          <p:cNvSpPr txBox="1">
            <a:spLocks/>
          </p:cNvSpPr>
          <p:nvPr/>
        </p:nvSpPr>
        <p:spPr>
          <a:xfrm>
            <a:off x="0" y="657403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6</a:t>
            </a:fld>
            <a:endParaRPr lang="en-US" sz="1200" dirty="0">
              <a:solidFill>
                <a:srgbClr val="FFFFFF"/>
              </a:solidFill>
            </a:endParaRPr>
          </a:p>
        </p:txBody>
      </p:sp>
    </p:spTree>
    <p:extLst>
      <p:ext uri="{BB962C8B-B14F-4D97-AF65-F5344CB8AC3E}">
        <p14:creationId xmlns:p14="http://schemas.microsoft.com/office/powerpoint/2010/main" val="331655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8441"/>
            <a:ext cx="8754979" cy="646331"/>
          </a:xfrm>
          <a:prstGeom prst="rect">
            <a:avLst/>
          </a:prstGeom>
        </p:spPr>
        <p:txBody>
          <a:bodyPr wrap="square">
            <a:spAutoFit/>
          </a:bodyPr>
          <a:lstStyle/>
          <a:p>
            <a:r>
              <a:rPr lang="en-US" sz="3600" b="1" dirty="0">
                <a:solidFill>
                  <a:schemeClr val="bg1"/>
                </a:solidFill>
              </a:rPr>
              <a:t>What is Covered? – </a:t>
            </a:r>
            <a:r>
              <a:rPr lang="en-US" sz="3600" b="1" dirty="0" smtClean="0">
                <a:solidFill>
                  <a:schemeClr val="bg1"/>
                </a:solidFill>
              </a:rPr>
              <a:t>For Pregnant Members</a:t>
            </a:r>
            <a:endParaRPr lang="en-US" sz="3600" b="1" dirty="0">
              <a:solidFill>
                <a:schemeClr val="bg1"/>
              </a:solidFill>
            </a:endParaRPr>
          </a:p>
        </p:txBody>
      </p:sp>
      <p:sp>
        <p:nvSpPr>
          <p:cNvPr id="6" name="Subtitle 2"/>
          <p:cNvSpPr>
            <a:spLocks noGrp="1"/>
          </p:cNvSpPr>
          <p:nvPr>
            <p:ph type="subTitle" idx="1"/>
          </p:nvPr>
        </p:nvSpPr>
        <p:spPr>
          <a:xfrm>
            <a:off x="505326" y="1866929"/>
            <a:ext cx="5953280" cy="4678250"/>
          </a:xfrm>
        </p:spPr>
        <p:txBody>
          <a:bodyPr>
            <a:noAutofit/>
          </a:bodyPr>
          <a:lstStyle/>
          <a:p>
            <a:pPr marL="457200" indent="-457200" algn="l">
              <a:buFont typeface="Wingdings" panose="05000000000000000000" pitchFamily="2" charset="2"/>
              <a:buChar char="ü"/>
            </a:pPr>
            <a:r>
              <a:rPr lang="en-US" sz="2400" dirty="0" smtClean="0"/>
              <a:t>X-rays</a:t>
            </a:r>
          </a:p>
          <a:p>
            <a:pPr marL="457200" indent="-457200" algn="l">
              <a:buFont typeface="Wingdings" panose="05000000000000000000" pitchFamily="2" charset="2"/>
              <a:buChar char="ü"/>
            </a:pPr>
            <a:r>
              <a:rPr lang="en-US" sz="2400" dirty="0" smtClean="0"/>
              <a:t>Exams</a:t>
            </a:r>
          </a:p>
          <a:p>
            <a:pPr marL="457200" indent="-457200" algn="l">
              <a:buFont typeface="Wingdings" panose="05000000000000000000" pitchFamily="2" charset="2"/>
              <a:buChar char="ü"/>
            </a:pPr>
            <a:r>
              <a:rPr lang="en-US" sz="2400" dirty="0" smtClean="0"/>
              <a:t>Cleanings</a:t>
            </a:r>
          </a:p>
          <a:p>
            <a:pPr marL="457200" indent="-457200" algn="l">
              <a:buFont typeface="Wingdings" panose="05000000000000000000" pitchFamily="2" charset="2"/>
              <a:buChar char="ü"/>
            </a:pPr>
            <a:r>
              <a:rPr lang="en-US" sz="2400" dirty="0" smtClean="0"/>
              <a:t>Fillings</a:t>
            </a:r>
          </a:p>
          <a:p>
            <a:pPr marL="457200" indent="-457200" algn="l">
              <a:buFont typeface="Wingdings" panose="05000000000000000000" pitchFamily="2" charset="2"/>
              <a:buChar char="ü"/>
            </a:pPr>
            <a:r>
              <a:rPr lang="en-US" sz="2400" dirty="0" smtClean="0"/>
              <a:t>Root canals</a:t>
            </a:r>
          </a:p>
          <a:p>
            <a:pPr marL="457200" indent="-457200" algn="l">
              <a:buFont typeface="Wingdings" panose="05000000000000000000" pitchFamily="2" charset="2"/>
              <a:buChar char="ü"/>
            </a:pPr>
            <a:r>
              <a:rPr lang="en-US" sz="2400" dirty="0" smtClean="0"/>
              <a:t>Gum related treatment</a:t>
            </a:r>
          </a:p>
          <a:p>
            <a:pPr marL="457200" indent="-457200" algn="l">
              <a:buFont typeface="Wingdings" panose="05000000000000000000" pitchFamily="2" charset="2"/>
              <a:buChar char="ü"/>
            </a:pPr>
            <a:r>
              <a:rPr lang="en-US" sz="2400" dirty="0" smtClean="0"/>
              <a:t>Crowns, partials, and dentures </a:t>
            </a:r>
          </a:p>
          <a:p>
            <a:pPr marL="457200" indent="-457200" algn="l">
              <a:buFont typeface="Wingdings" panose="05000000000000000000" pitchFamily="2" charset="2"/>
              <a:buChar char="ü"/>
            </a:pPr>
            <a:r>
              <a:rPr lang="en-US" sz="2400" dirty="0" smtClean="0"/>
              <a:t>Extractions</a:t>
            </a:r>
          </a:p>
          <a:p>
            <a:pPr marL="457200" indent="-457200" algn="l">
              <a:buFont typeface="Wingdings" panose="05000000000000000000" pitchFamily="2" charset="2"/>
              <a:buChar char="ü"/>
            </a:pPr>
            <a:r>
              <a:rPr lang="en-US" sz="2400" dirty="0" smtClean="0"/>
              <a:t>other oral surgeries </a:t>
            </a:r>
          </a:p>
        </p:txBody>
      </p:sp>
      <p:pic>
        <p:nvPicPr>
          <p:cNvPr id="8" name="Picture 7"/>
          <p:cNvPicPr>
            <a:picLocks noChangeAspect="1"/>
          </p:cNvPicPr>
          <p:nvPr/>
        </p:nvPicPr>
        <p:blipFill>
          <a:blip r:embed="rId2"/>
          <a:stretch>
            <a:fillRect/>
          </a:stretch>
        </p:blipFill>
        <p:spPr>
          <a:xfrm>
            <a:off x="5507525" y="2097839"/>
            <a:ext cx="2864722" cy="3693362"/>
          </a:xfrm>
          <a:prstGeom prst="rect">
            <a:avLst/>
          </a:prstGeom>
        </p:spPr>
      </p:pic>
      <p:sp>
        <p:nvSpPr>
          <p:cNvPr id="7" name="Slide Number Placeholder 2"/>
          <p:cNvSpPr txBox="1">
            <a:spLocks/>
          </p:cNvSpPr>
          <p:nvPr/>
        </p:nvSpPr>
        <p:spPr>
          <a:xfrm>
            <a:off x="0" y="6590267"/>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7</a:t>
            </a:fld>
            <a:endParaRPr lang="en-US" sz="1200" dirty="0">
              <a:solidFill>
                <a:srgbClr val="FFFFFF"/>
              </a:solidFill>
            </a:endParaRPr>
          </a:p>
        </p:txBody>
      </p:sp>
    </p:spTree>
    <p:extLst>
      <p:ext uri="{BB962C8B-B14F-4D97-AF65-F5344CB8AC3E}">
        <p14:creationId xmlns:p14="http://schemas.microsoft.com/office/powerpoint/2010/main" val="9998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8441"/>
            <a:ext cx="8754979" cy="646331"/>
          </a:xfrm>
          <a:prstGeom prst="rect">
            <a:avLst/>
          </a:prstGeom>
        </p:spPr>
        <p:txBody>
          <a:bodyPr wrap="square">
            <a:spAutoFit/>
          </a:bodyPr>
          <a:lstStyle/>
          <a:p>
            <a:r>
              <a:rPr lang="en-US" sz="3600" b="1" dirty="0">
                <a:solidFill>
                  <a:schemeClr val="bg1"/>
                </a:solidFill>
              </a:rPr>
              <a:t>What is Covered? – </a:t>
            </a:r>
            <a:r>
              <a:rPr lang="en-US" sz="3600" b="1" dirty="0" smtClean="0">
                <a:solidFill>
                  <a:schemeClr val="bg1"/>
                </a:solidFill>
              </a:rPr>
              <a:t>For Pregnant Members</a:t>
            </a:r>
            <a:endParaRPr lang="en-US" sz="3600" b="1" dirty="0">
              <a:solidFill>
                <a:schemeClr val="bg1"/>
              </a:solidFill>
            </a:endParaRPr>
          </a:p>
        </p:txBody>
      </p:sp>
      <p:sp>
        <p:nvSpPr>
          <p:cNvPr id="6" name="Subtitle 2"/>
          <p:cNvSpPr>
            <a:spLocks noGrp="1"/>
          </p:cNvSpPr>
          <p:nvPr>
            <p:ph type="subTitle" idx="1"/>
          </p:nvPr>
        </p:nvSpPr>
        <p:spPr>
          <a:xfrm>
            <a:off x="423457" y="1169097"/>
            <a:ext cx="8239280" cy="3923715"/>
          </a:xfrm>
        </p:spPr>
        <p:txBody>
          <a:bodyPr>
            <a:noAutofit/>
          </a:bodyPr>
          <a:lstStyle/>
          <a:p>
            <a:pPr marL="457200" indent="-457200" algn="l">
              <a:buFont typeface="Arial" panose="020B0604020202020204" pitchFamily="34" charset="0"/>
              <a:buChar char="•"/>
            </a:pPr>
            <a:r>
              <a:rPr lang="en-US" sz="2000" dirty="0" smtClean="0"/>
              <a:t>Braces are NOT covered</a:t>
            </a:r>
          </a:p>
          <a:p>
            <a:pPr marL="457200" indent="-457200" algn="l">
              <a:buFont typeface="Arial" panose="020B0604020202020204" pitchFamily="34" charset="0"/>
              <a:buChar char="•"/>
            </a:pPr>
            <a:r>
              <a:rPr lang="en-US" sz="2000" dirty="0" smtClean="0"/>
              <a:t>Dental benefits discontinue at the end of the month following the 60</a:t>
            </a:r>
            <a:r>
              <a:rPr lang="en-US" sz="2000" baseline="30000" dirty="0" smtClean="0"/>
              <a:t>th</a:t>
            </a:r>
            <a:r>
              <a:rPr lang="en-US" sz="2000" dirty="0" smtClean="0"/>
              <a:t> day postpartum </a:t>
            </a:r>
          </a:p>
          <a:p>
            <a:pPr marL="914400" lvl="1" indent="-457200" algn="l">
              <a:buFont typeface="Arial" panose="020B0604020202020204" pitchFamily="34" charset="0"/>
              <a:buChar char="•"/>
            </a:pPr>
            <a:r>
              <a:rPr lang="en-US" sz="1600" dirty="0"/>
              <a:t>EXAMPLE: If the baby is delivered January 15, 2021 the mother’s dental benefits end March 30, 2021</a:t>
            </a:r>
            <a:r>
              <a:rPr lang="en-US" sz="1600" dirty="0" smtClean="0"/>
              <a:t>.</a:t>
            </a:r>
          </a:p>
          <a:p>
            <a:pPr marL="457200" indent="-457200" algn="l">
              <a:buFont typeface="Arial" panose="020B0604020202020204" pitchFamily="34" charset="0"/>
              <a:buChar char="•"/>
            </a:pPr>
            <a:r>
              <a:rPr lang="en-US" sz="2000" dirty="0" smtClean="0"/>
              <a:t>If individual is still Medicaid eligible after this time they may move in the Adult-Over 21, limited dental benefit</a:t>
            </a:r>
          </a:p>
        </p:txBody>
      </p:sp>
      <p:pic>
        <p:nvPicPr>
          <p:cNvPr id="2" name="Picture 1"/>
          <p:cNvPicPr>
            <a:picLocks noChangeAspect="1"/>
          </p:cNvPicPr>
          <p:nvPr/>
        </p:nvPicPr>
        <p:blipFill>
          <a:blip r:embed="rId2"/>
          <a:stretch>
            <a:fillRect/>
          </a:stretch>
        </p:blipFill>
        <p:spPr>
          <a:xfrm>
            <a:off x="1695017" y="3565236"/>
            <a:ext cx="2285856" cy="2823705"/>
          </a:xfrm>
          <a:prstGeom prst="rect">
            <a:avLst/>
          </a:prstGeom>
        </p:spPr>
      </p:pic>
      <p:pic>
        <p:nvPicPr>
          <p:cNvPr id="7" name="Picture 2">
            <a:extLst>
              <a:ext uri="{FF2B5EF4-FFF2-40B4-BE49-F238E27FC236}">
                <a16:creationId xmlns:a16="http://schemas.microsoft.com/office/drawing/2014/main" id="{CBFBC00E-C28F-408A-A075-7C2AF3BEAE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433" y="3565236"/>
            <a:ext cx="1821840" cy="27327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txBox="1">
            <a:spLocks/>
          </p:cNvSpPr>
          <p:nvPr/>
        </p:nvSpPr>
        <p:spPr>
          <a:xfrm>
            <a:off x="38100" y="657403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8</a:t>
            </a:fld>
            <a:endParaRPr lang="en-US" sz="1200" dirty="0">
              <a:solidFill>
                <a:srgbClr val="FFFFFF"/>
              </a:solidFill>
            </a:endParaRPr>
          </a:p>
        </p:txBody>
      </p:sp>
    </p:spTree>
    <p:extLst>
      <p:ext uri="{BB962C8B-B14F-4D97-AF65-F5344CB8AC3E}">
        <p14:creationId xmlns:p14="http://schemas.microsoft.com/office/powerpoint/2010/main" val="220435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480" y="194860"/>
            <a:ext cx="8316316" cy="584775"/>
          </a:xfrm>
          <a:prstGeom prst="rect">
            <a:avLst/>
          </a:prstGeom>
        </p:spPr>
        <p:txBody>
          <a:bodyPr wrap="none">
            <a:spAutoFit/>
          </a:bodyPr>
          <a:lstStyle/>
          <a:p>
            <a:r>
              <a:rPr lang="en-US" sz="3200" b="1" dirty="0" smtClean="0">
                <a:solidFill>
                  <a:schemeClr val="bg1"/>
                </a:solidFill>
              </a:rPr>
              <a:t>What is Covered? – For Adults Age 21 and Older</a:t>
            </a:r>
            <a:endParaRPr lang="en-US" sz="3200" b="1" dirty="0">
              <a:solidFill>
                <a:schemeClr val="bg1"/>
              </a:solidFill>
            </a:endParaRPr>
          </a:p>
        </p:txBody>
      </p:sp>
      <p:sp>
        <p:nvSpPr>
          <p:cNvPr id="10" name="Content Placeholder 1">
            <a:extLst>
              <a:ext uri="{FF2B5EF4-FFF2-40B4-BE49-F238E27FC236}">
                <a16:creationId xmlns:a16="http://schemas.microsoft.com/office/drawing/2014/main" id="{8FD95DDA-4BB2-DB44-8E29-696A96FA3393}"/>
              </a:ext>
            </a:extLst>
          </p:cNvPr>
          <p:cNvSpPr>
            <a:spLocks noGrp="1"/>
          </p:cNvSpPr>
          <p:nvPr>
            <p:ph sz="half" idx="1"/>
          </p:nvPr>
        </p:nvSpPr>
        <p:spPr>
          <a:xfrm>
            <a:off x="377190" y="2115152"/>
            <a:ext cx="3909060" cy="4389120"/>
          </a:xfrm>
        </p:spPr>
        <p:txBody>
          <a:bodyPr/>
          <a:lstStyle/>
          <a:p>
            <a:r>
              <a:rPr lang="en-US" sz="2400" b="1" i="1" dirty="0"/>
              <a:t>Smiles For Children </a:t>
            </a:r>
            <a:r>
              <a:rPr lang="en-US" sz="2400" dirty="0"/>
              <a:t>members 21 years of age or older that are not pregnant receive limited dental benefits including medically necessary extractions and associated diagnostic services (ex: x-rays, problem focused exams) when performed by a participating dentist.</a:t>
            </a:r>
          </a:p>
        </p:txBody>
      </p:sp>
      <p:pic>
        <p:nvPicPr>
          <p:cNvPr id="11" name="Content Placeholder 12">
            <a:extLst>
              <a:ext uri="{FF2B5EF4-FFF2-40B4-BE49-F238E27FC236}">
                <a16:creationId xmlns:a16="http://schemas.microsoft.com/office/drawing/2014/main" id="{74C20079-31D5-0747-85CE-523385AA5AA9}"/>
              </a:ext>
            </a:extLst>
          </p:cNvPr>
          <p:cNvPicPr>
            <a:picLocks noChangeAspect="1"/>
          </p:cNvPicPr>
          <p:nvPr/>
        </p:nvPicPr>
        <p:blipFill>
          <a:blip r:embed="rId2">
            <a:extLst>
              <a:ext uri="{837473B0-CC2E-450A-ABE3-18F120FF3D39}">
                <a1611:picAttrSrcUrl xmlns="" xmlns:a1611="http://schemas.microsoft.com/office/drawing/2016/11/main" r:id="rId4"/>
              </a:ext>
            </a:extLst>
          </a:blip>
          <a:stretch>
            <a:fillRect/>
          </a:stretch>
        </p:blipFill>
        <p:spPr>
          <a:xfrm>
            <a:off x="4651042" y="2532821"/>
            <a:ext cx="3908754" cy="3217851"/>
          </a:xfrm>
          <a:prstGeom prst="rect">
            <a:avLst/>
          </a:prstGeom>
        </p:spPr>
      </p:pic>
      <p:sp>
        <p:nvSpPr>
          <p:cNvPr id="14" name="Title 1"/>
          <p:cNvSpPr txBox="1">
            <a:spLocks/>
          </p:cNvSpPr>
          <p:nvPr/>
        </p:nvSpPr>
        <p:spPr>
          <a:xfrm>
            <a:off x="1012577" y="972184"/>
            <a:ext cx="7822276" cy="703987"/>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fontScale="97500"/>
          </a:bodyPr>
          <a:lstStyle>
            <a:lvl1pPr algn="l" defTabSz="914354"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pPr algn="ctr"/>
            <a:r>
              <a:rPr lang="en-US" sz="4000" dirty="0" smtClean="0">
                <a:solidFill>
                  <a:schemeClr val="accent1"/>
                </a:solidFill>
              </a:rPr>
              <a:t>Through June 30, 2021</a:t>
            </a:r>
            <a:r>
              <a:rPr lang="en-US" sz="3200" dirty="0" smtClean="0"/>
              <a:t>	</a:t>
            </a:r>
            <a:endParaRPr lang="en-US" sz="1600" b="0" dirty="0">
              <a:solidFill>
                <a:schemeClr val="tx1"/>
              </a:solidFill>
            </a:endParaRPr>
          </a:p>
        </p:txBody>
      </p:sp>
      <p:sp>
        <p:nvSpPr>
          <p:cNvPr id="7" name="Slide Number Placeholder 2"/>
          <p:cNvSpPr>
            <a:spLocks noGrp="1"/>
          </p:cNvSpPr>
          <p:nvPr>
            <p:ph type="sldNum" sz="quarter" idx="4294967295"/>
          </p:nvPr>
        </p:nvSpPr>
        <p:spPr>
          <a:xfrm>
            <a:off x="0" y="6578128"/>
            <a:ext cx="381000" cy="365125"/>
          </a:xfrm>
          <a:prstGeom prst="rect">
            <a:avLst/>
          </a:prstGeom>
        </p:spPr>
        <p:txBody>
          <a:bodyPr/>
          <a:lstStyle/>
          <a:p>
            <a:fld id="{E18695A3-612B-4B2B-B01B-9890B4364E2E}" type="slidenum">
              <a:rPr lang="en-US" sz="1200" smtClean="0">
                <a:solidFill>
                  <a:srgbClr val="FFFFFF"/>
                </a:solidFill>
              </a:rPr>
              <a:pPr/>
              <a:t>9</a:t>
            </a:fld>
            <a:endParaRPr lang="en-US" sz="1200" dirty="0">
              <a:solidFill>
                <a:srgbClr val="FFFFFF"/>
              </a:solidFill>
            </a:endParaRPr>
          </a:p>
        </p:txBody>
      </p:sp>
    </p:spTree>
    <p:extLst>
      <p:ext uri="{BB962C8B-B14F-4D97-AF65-F5344CB8AC3E}">
        <p14:creationId xmlns:p14="http://schemas.microsoft.com/office/powerpoint/2010/main" val="1342902893"/>
      </p:ext>
    </p:extLst>
  </p:cSld>
  <p:clrMapOvr>
    <a:masterClrMapping/>
  </p:clrMapOvr>
</p:sld>
</file>

<file path=ppt/theme/theme1.xml><?xml version="1.0" encoding="utf-8"?>
<a:theme xmlns:a="http://schemas.openxmlformats.org/drawingml/2006/main" name="2_Powerpoint Template FINAL 2_2017">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solidFill>
      </a:spPr>
      <a:bodyPr vert="horz" lIns="91440" tIns="45720" rIns="91440" bIns="45720" rtlCol="0" anchor="t">
        <a:noAutofit/>
      </a:bodyPr>
      <a:lstStyle>
        <a:defPPr algn="l">
          <a:defRPr sz="2000" dirty="0" smtClean="0">
            <a:solidFill>
              <a:srgbClr val="FFFFFF"/>
            </a:solidFill>
          </a:defRPr>
        </a:defPPr>
      </a:lstStyle>
    </a:txDef>
  </a:objectDefaults>
  <a:extraClrSchemeLst/>
  <a:extLst>
    <a:ext uri="{05A4C25C-085E-4340-85A3-A5531E510DB2}">
      <thm15:themeFamily xmlns:thm15="http://schemas.microsoft.com/office/thememl/2012/main" name="Powerpoint Template 7_31_18.potx" id="{4C0D1EE3-1CB8-425A-800B-51883168F4BD}" vid="{F37AF3BE-802E-4C2B-8679-084FE41486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120294</TotalTime>
  <Words>947</Words>
  <Application>Microsoft Office PowerPoint</Application>
  <PresentationFormat>On-screen Show (4:3)</PresentationFormat>
  <Paragraphs>138</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Dotum</vt:lpstr>
      <vt:lpstr>Wingdings</vt:lpstr>
      <vt:lpstr>2_Powerpoint Template FINAL 2_2017</vt:lpstr>
      <vt:lpstr>Adult Dental Services for Virginia Medicaid Members  Coming July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The Department Of Medical Assistance Services To Get More Information On The New Adult Dental Benefit And The SFC Program</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Expansion Overview</dc:title>
  <dc:creator>Tammy.Driscoll@dmas.virginia.gov</dc:creator>
  <cp:lastModifiedBy>Bilik, Lisa (DMAS)</cp:lastModifiedBy>
  <cp:revision>712</cp:revision>
  <cp:lastPrinted>2020-03-09T14:26:16Z</cp:lastPrinted>
  <dcterms:created xsi:type="dcterms:W3CDTF">2018-05-14T17:22:37Z</dcterms:created>
  <dcterms:modified xsi:type="dcterms:W3CDTF">2021-06-09T12:01:22Z</dcterms:modified>
</cp:coreProperties>
</file>