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9" r:id="rId5"/>
    <p:sldId id="421" r:id="rId6"/>
    <p:sldId id="423" r:id="rId7"/>
    <p:sldId id="424" r:id="rId8"/>
    <p:sldId id="422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3" r:id="rId17"/>
    <p:sldId id="434" r:id="rId18"/>
    <p:sldId id="4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452"/>
    <a:srgbClr val="1B4F79"/>
    <a:srgbClr val="1B507B"/>
    <a:srgbClr val="0070C0"/>
    <a:srgbClr val="3B688C"/>
    <a:srgbClr val="142F58"/>
    <a:srgbClr val="2C7AC5"/>
    <a:srgbClr val="1A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75B1F-9364-4F96-9519-BF3F84AC7828}" type="datetimeFigureOut">
              <a:rPr lang="en-US" smtClean="0"/>
              <a:t>4/16/2024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AAC3F-F791-498E-9C83-E5CACE7DB0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4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A61FBA8-5316-FB92-03F7-DBF0783EB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7AC1DFF-5C42-A869-8F93-F3A87A8ADD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112CC2D8-30DD-208E-830B-AABA3E80C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-38100"/>
            <a:ext cx="2295522" cy="695471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F548662C-1317-26E4-8494-129F60B80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4" y="-38100"/>
            <a:ext cx="2117329" cy="6954708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5C022FEF-1D2E-46A8-C509-293ED6BCE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4" y="5541879"/>
            <a:ext cx="1393967" cy="1377305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3D45D-156D-004C-2D98-C562F0D64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4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49F08E8-08A8-88CA-3E20-B34E1749F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t="15313" r="6691" b="12205"/>
          <a:stretch/>
        </p:blipFill>
        <p:spPr>
          <a:xfrm>
            <a:off x="447673" y="-65314"/>
            <a:ext cx="10239176" cy="6934198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8944" y="-65314"/>
            <a:ext cx="7162800" cy="6958019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301211-14D5-3D95-09FF-9ED4221A7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EBF3A71-29DA-1893-0484-619863F1DE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sp>
        <p:nvSpPr>
          <p:cNvPr id="10" name="Google Shape;31;p5">
            <a:extLst>
              <a:ext uri="{FF2B5EF4-FFF2-40B4-BE49-F238E27FC236}">
                <a16:creationId xmlns:a16="http://schemas.microsoft.com/office/drawing/2014/main" id="{EF23F430-B9E1-7908-FD26-2AC81331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3" y="-38100"/>
            <a:ext cx="2063257" cy="695471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2;p5">
            <a:extLst>
              <a:ext uri="{FF2B5EF4-FFF2-40B4-BE49-F238E27FC236}">
                <a16:creationId xmlns:a16="http://schemas.microsoft.com/office/drawing/2014/main" id="{5B5CA16F-E3DD-A972-E278-8748CA00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8100"/>
            <a:ext cx="1903094" cy="6954708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3;p5">
            <a:extLst>
              <a:ext uri="{FF2B5EF4-FFF2-40B4-BE49-F238E27FC236}">
                <a16:creationId xmlns:a16="http://schemas.microsoft.com/office/drawing/2014/main" id="{DE5FEB3A-B65F-23AC-11EE-D925578C6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5541880"/>
            <a:ext cx="1252923" cy="1377305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B6252-D10C-D923-4BB7-4270A1E94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3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CFA87-DE41-CF80-A39B-3C69C89C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3" t="752" b="8181"/>
          <a:stretch/>
        </p:blipFill>
        <p:spPr>
          <a:xfrm>
            <a:off x="-1" y="5725"/>
            <a:ext cx="8470765" cy="6917589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10968" y="0"/>
            <a:ext cx="6681030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8E6ADFC5-9D0C-4EC7-4F29-48142ACE4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" y="-981"/>
            <a:ext cx="2063257" cy="6917591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1CDFFD74-BFDF-710A-A420-7FE10FCA3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981"/>
            <a:ext cx="1903090" cy="6917589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1595BE40-48C8-A46A-C318-43D3E553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5537199"/>
            <a:ext cx="1252923" cy="1369954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8B39C3-765C-F3C9-0F8F-29C089636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90B04C-0FE3-9AD6-C97C-D44B407ADB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809AB-5D52-1880-6536-2A66298DD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448627" y="5964206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03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D0A191-638F-F88B-FEBA-CB11AE51A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>
          <a:xfrm>
            <a:off x="-2" y="-17974"/>
            <a:ext cx="12239782" cy="6908632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10967" y="0"/>
            <a:ext cx="6728813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8E6ADFC5-9D0C-4EC7-4F29-48142ACE4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" y="-981"/>
            <a:ext cx="2063257" cy="6917591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1CDFFD74-BFDF-710A-A420-7FE10FCA3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981"/>
            <a:ext cx="1903090" cy="6917589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1595BE40-48C8-A46A-C318-43D3E553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5537199"/>
            <a:ext cx="1252923" cy="1369954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8B39C3-765C-F3C9-0F8F-29C089636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90B04C-0FE3-9AD6-C97C-D44B407ADB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901FE-53B4-D8B3-5A19-0C4ED6488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28A86C-839D-A308-B439-8A2F40BD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4386" r="18148" b="15261"/>
          <a:stretch/>
        </p:blipFill>
        <p:spPr>
          <a:xfrm flipH="1">
            <a:off x="-2" y="0"/>
            <a:ext cx="10574847" cy="6890657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70109" y="0"/>
            <a:ext cx="6421892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8E6ADFC5-9D0C-4EC7-4F29-48142ACE4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" y="-981"/>
            <a:ext cx="2063257" cy="6917591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1CDFFD74-BFDF-710A-A420-7FE10FCA3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981"/>
            <a:ext cx="1903090" cy="6917589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1595BE40-48C8-A46A-C318-43D3E553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5537199"/>
            <a:ext cx="1252923" cy="1369954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8B39C3-765C-F3C9-0F8F-29C089636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90B04C-0FE3-9AD6-C97C-D44B407ADB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F8F17-A0B1-CE57-0D99-58C4CF97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56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FF7B5-F4E0-1D5E-CE31-40E1466BD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4" b="9773"/>
          <a:stretch/>
        </p:blipFill>
        <p:spPr>
          <a:xfrm flipH="1">
            <a:off x="498274" y="1055076"/>
            <a:ext cx="9072267" cy="5802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8B67-A56E-797E-B486-1C79E8166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7701"/>
          <a:stretch/>
        </p:blipFill>
        <p:spPr>
          <a:xfrm>
            <a:off x="9384633" y="6099700"/>
            <a:ext cx="2807368" cy="742258"/>
          </a:xfrm>
          <a:prstGeom prst="rect">
            <a:avLst/>
          </a:prstGeom>
        </p:spPr>
      </p:pic>
      <p:sp>
        <p:nvSpPr>
          <p:cNvPr id="12" name="Google Shape;31;p5">
            <a:extLst>
              <a:ext uri="{FF2B5EF4-FFF2-40B4-BE49-F238E27FC236}">
                <a16:creationId xmlns:a16="http://schemas.microsoft.com/office/drawing/2014/main" id="{EA28DA8B-A432-596F-19C9-CF465498E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2800" y="-1"/>
            <a:ext cx="1499705" cy="6858001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2;p5">
            <a:extLst>
              <a:ext uri="{FF2B5EF4-FFF2-40B4-BE49-F238E27FC236}">
                <a16:creationId xmlns:a16="http://schemas.microsoft.com/office/drawing/2014/main" id="{5C1CA21D-C15D-CA85-F9C3-459A892B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2805" y="-4"/>
            <a:ext cx="1383285" cy="6858003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3;p5">
            <a:extLst>
              <a:ext uri="{FF2B5EF4-FFF2-40B4-BE49-F238E27FC236}">
                <a16:creationId xmlns:a16="http://schemas.microsoft.com/office/drawing/2014/main" id="{CBD573F0-5F5C-4487-B4C0-F2785E57F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2803" y="4784172"/>
            <a:ext cx="1219200" cy="2073828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A61FBA8-5316-FB92-03F7-DBF0783EB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7AC1DFF-5C42-A869-8F93-F3A87A8ADD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BDE31-390B-39DB-0317-151164896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422884" y="5491695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CE1EAF-DD63-4B30-A626-669E2082A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81040"/>
            <a:ext cx="12192000" cy="676960"/>
          </a:xfrm>
          <a:prstGeom prst="rect">
            <a:avLst/>
          </a:prstGeom>
          <a:solidFill>
            <a:srgbClr val="202452"/>
          </a:solidFill>
          <a:ln>
            <a:solidFill>
              <a:srgbClr val="142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A7733-5461-7A68-D68A-8CA012278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5958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5EC22-F077-88C1-1231-8ED945C2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124"/>
            <a:ext cx="10515600" cy="4485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1F766-2BA6-8BFF-C88B-384F3C2D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43815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0B18CE4-97D9-4A1A-8F60-43D8AF7EE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7A6ED4-1C3C-9F18-2E0A-EC99A3F4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62230"/>
            <a:ext cx="121920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1258F-FD89-2E0D-EC02-82E10AF4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8" y="6243383"/>
            <a:ext cx="1382575" cy="5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10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CE1EAF-DD63-4B30-A626-669E2082A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81040"/>
            <a:ext cx="12192000" cy="676960"/>
          </a:xfrm>
          <a:prstGeom prst="rect">
            <a:avLst/>
          </a:prstGeom>
          <a:solidFill>
            <a:srgbClr val="20245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A7733-5461-7A68-D68A-8CA012278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5958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5EC22-F077-88C1-1231-8ED945C2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124"/>
            <a:ext cx="10515600" cy="4485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1F766-2BA6-8BFF-C88B-384F3C2D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43815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0B18CE4-97D9-4A1A-8F60-43D8AF7EE3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16D5F8-11F4-1D2B-C02D-D37C70D28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861" y="336689"/>
            <a:ext cx="1662427" cy="6307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7A6ED4-1C3C-9F18-2E0A-EC99A3F4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6223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36718-0857-9CE2-1CC5-0BEAC9CCD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024" y="1362230"/>
            <a:ext cx="10335127" cy="45719"/>
          </a:xfrm>
          <a:prstGeom prst="rect">
            <a:avLst/>
          </a:prstGeom>
          <a:solidFill>
            <a:srgbClr val="2024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FEDA8-D09F-54B4-FF44-231930ABE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8" y="6243383"/>
            <a:ext cx="1382575" cy="5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F6C06F-AAA9-D0DB-B307-0CD3DB043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74"/>
            <a:ext cx="12192000" cy="1310800"/>
          </a:xfrm>
          <a:prstGeom prst="rect">
            <a:avLst/>
          </a:prstGeom>
          <a:solidFill>
            <a:srgbClr val="142F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CE1EAF-DD63-4B30-A626-669E2082A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81040"/>
            <a:ext cx="12192000" cy="676960"/>
          </a:xfrm>
          <a:prstGeom prst="rect">
            <a:avLst/>
          </a:prstGeom>
          <a:solidFill>
            <a:srgbClr val="142F58"/>
          </a:solidFill>
          <a:ln>
            <a:solidFill>
              <a:srgbClr val="142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A7733-5461-7A68-D68A-8CA012278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5958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5EC22-F077-88C1-1231-8ED945C2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853"/>
            <a:ext cx="10515600" cy="4485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1F766-2BA6-8BFF-C88B-384F3C2D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43815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0B18CE4-97D9-4A1A-8F60-43D8AF7EE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7A6ED4-1C3C-9F18-2E0A-EC99A3F4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12472"/>
            <a:ext cx="12192000" cy="103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47AA7-ED37-3AD1-17FC-49D54D021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8" y="6243383"/>
            <a:ext cx="1382575" cy="5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man">
            <a:extLst>
              <a:ext uri="{FF2B5EF4-FFF2-40B4-BE49-F238E27FC236}">
                <a16:creationId xmlns:a16="http://schemas.microsoft.com/office/drawing/2014/main" id="{22AB73A1-850C-4FB7-C17B-4ADA9777D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grayscl/>
          </a:blip>
          <a:srcRect l="7454" r="20871"/>
          <a:stretch/>
        </p:blipFill>
        <p:spPr>
          <a:xfrm flipH="1">
            <a:off x="147962" y="-34199"/>
            <a:ext cx="7235291" cy="69508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31" y="0"/>
                </a:moveTo>
                <a:cubicBezTo>
                  <a:pt x="8421" y="1440"/>
                  <a:pt x="8569" y="2909"/>
                  <a:pt x="8568" y="4382"/>
                </a:cubicBezTo>
                <a:cubicBezTo>
                  <a:pt x="8568" y="11553"/>
                  <a:pt x="5165" y="17869"/>
                  <a:pt x="0" y="21566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813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2176" y="-38100"/>
            <a:ext cx="7629823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8E6ADFC5-9D0C-4EC7-4F29-48142ACE4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3" y="-38100"/>
            <a:ext cx="2063257" cy="695471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1CDFFD74-BFDF-710A-A420-7FE10FCA3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8100"/>
            <a:ext cx="1903094" cy="6954708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1595BE40-48C8-A46A-C318-43D3E553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5541880"/>
            <a:ext cx="1252923" cy="1377305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B57EE4-62FF-193C-28B3-C2C0BA18F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DD2EA11-3777-601E-3CF9-36463A7CF2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FCFF04-262A-BDBC-5636-92B05CB06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2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E4B71E-DE35-AF0A-9F10-DAC82673D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15313" r="6691" b="12205"/>
          <a:stretch/>
        </p:blipFill>
        <p:spPr>
          <a:xfrm>
            <a:off x="0" y="-65314"/>
            <a:ext cx="11166504" cy="6934198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7790" y="-65316"/>
            <a:ext cx="7162800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809EA7-D081-65BE-10B8-C9F4ACA215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94583C-AC19-2487-35E4-AF3A53F25F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sp>
        <p:nvSpPr>
          <p:cNvPr id="14" name="Google Shape;31;p5">
            <a:extLst>
              <a:ext uri="{FF2B5EF4-FFF2-40B4-BE49-F238E27FC236}">
                <a16:creationId xmlns:a16="http://schemas.microsoft.com/office/drawing/2014/main" id="{6782E71B-8E80-2310-7F30-76121B0B1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3" y="-38100"/>
            <a:ext cx="2063257" cy="695471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2;p5">
            <a:extLst>
              <a:ext uri="{FF2B5EF4-FFF2-40B4-BE49-F238E27FC236}">
                <a16:creationId xmlns:a16="http://schemas.microsoft.com/office/drawing/2014/main" id="{BA10BA2C-2863-4A4B-E824-2274A208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8100"/>
            <a:ext cx="1903094" cy="6954708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3;p5">
            <a:extLst>
              <a:ext uri="{FF2B5EF4-FFF2-40B4-BE49-F238E27FC236}">
                <a16:creationId xmlns:a16="http://schemas.microsoft.com/office/drawing/2014/main" id="{9E1E2147-C2F9-30D7-2589-5348A78D1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5541880"/>
            <a:ext cx="1252923" cy="1377305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35DA11-7CDF-718E-F072-33D30A0B0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CFA87-DE41-CF80-A39B-3C69C89C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23" t="752" b="8181"/>
          <a:stretch/>
        </p:blipFill>
        <p:spPr>
          <a:xfrm>
            <a:off x="-1" y="5725"/>
            <a:ext cx="8470765" cy="6917589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10967" y="0"/>
            <a:ext cx="6681033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8E6ADFC5-9D0C-4EC7-4F29-48142ACE4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" y="-981"/>
            <a:ext cx="2063257" cy="6917591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1CDFFD74-BFDF-710A-A420-7FE10FCA3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981"/>
            <a:ext cx="1903090" cy="6917589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1595BE40-48C8-A46A-C318-43D3E553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5537199"/>
            <a:ext cx="1252923" cy="1369954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8B39C3-765C-F3C9-0F8F-29C089636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90B04C-0FE3-9AD6-C97C-D44B407ADB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2F410-E549-7BEB-A7D1-F3DEBFE5D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8FF0A-5DBA-74C9-C71D-0686D1A4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b="748"/>
          <a:stretch/>
        </p:blipFill>
        <p:spPr>
          <a:xfrm>
            <a:off x="447673" y="0"/>
            <a:ext cx="6834407" cy="691386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9417" y="0"/>
            <a:ext cx="7652579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8E6ADFC5-9D0C-4EC7-4F29-48142ACE4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" y="-981"/>
            <a:ext cx="2063257" cy="6917591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1CDFFD74-BFDF-710A-A420-7FE10FCA3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981"/>
            <a:ext cx="1903090" cy="6917589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1595BE40-48C8-A46A-C318-43D3E553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5537199"/>
            <a:ext cx="1252923" cy="1369954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8B39C3-765C-F3C9-0F8F-29C089636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90B04C-0FE3-9AD6-C97C-D44B407ADB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D0633-BDD1-B025-F0DF-E6B941D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4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28A86C-839D-A308-B439-8A2F40BD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4386" r="18148" b="15261"/>
          <a:stretch/>
        </p:blipFill>
        <p:spPr>
          <a:xfrm flipH="1">
            <a:off x="-2" y="0"/>
            <a:ext cx="10574847" cy="6890657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FB455BB-5A17-F68C-3F8E-25434413E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70108" y="0"/>
            <a:ext cx="6421889" cy="6934200"/>
          </a:xfrm>
          <a:custGeom>
            <a:avLst/>
            <a:gdLst>
              <a:gd name="connsiteX0" fmla="*/ 121063 w 7692009"/>
              <a:gd name="connsiteY0" fmla="*/ 0 h 6934200"/>
              <a:gd name="connsiteX1" fmla="*/ 7692009 w 7692009"/>
              <a:gd name="connsiteY1" fmla="*/ 0 h 6934200"/>
              <a:gd name="connsiteX2" fmla="*/ 7692009 w 7692009"/>
              <a:gd name="connsiteY2" fmla="*/ 6934200 h 6934200"/>
              <a:gd name="connsiteX3" fmla="*/ 2586493 w 7692009"/>
              <a:gd name="connsiteY3" fmla="*/ 6934200 h 6934200"/>
              <a:gd name="connsiteX4" fmla="*/ 2516023 w 7692009"/>
              <a:gd name="connsiteY4" fmla="*/ 6871902 h 6934200"/>
              <a:gd name="connsiteX5" fmla="*/ 1211320 w 7692009"/>
              <a:gd name="connsiteY5" fmla="*/ 5304877 h 6934200"/>
              <a:gd name="connsiteX6" fmla="*/ 112914 w 7692009"/>
              <a:gd name="connsiteY6" fmla="*/ 38065 h 6934200"/>
              <a:gd name="connsiteX7" fmla="*/ 121063 w 7692009"/>
              <a:gd name="connsiteY7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2009" h="6934200">
                <a:moveTo>
                  <a:pt x="121063" y="0"/>
                </a:moveTo>
                <a:lnTo>
                  <a:pt x="7692009" y="0"/>
                </a:lnTo>
                <a:lnTo>
                  <a:pt x="7692009" y="6934200"/>
                </a:lnTo>
                <a:lnTo>
                  <a:pt x="2586493" y="6934200"/>
                </a:lnTo>
                <a:lnTo>
                  <a:pt x="2516023" y="6871902"/>
                </a:lnTo>
                <a:cubicBezTo>
                  <a:pt x="2030442" y="6423551"/>
                  <a:pt x="1589103" y="5899225"/>
                  <a:pt x="1211320" y="5304877"/>
                </a:cubicBezTo>
                <a:cubicBezTo>
                  <a:pt x="140936" y="3620890"/>
                  <a:pt x="-203904" y="1713551"/>
                  <a:pt x="112914" y="38065"/>
                </a:cubicBezTo>
                <a:lnTo>
                  <a:pt x="121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BF763C-B25B-3015-12CE-8E6BA1CE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27" y="348315"/>
            <a:ext cx="2591400" cy="982859"/>
          </a:xfrm>
          <a:prstGeom prst="rect">
            <a:avLst/>
          </a:prstGeom>
        </p:spPr>
      </p:pic>
      <p:sp>
        <p:nvSpPr>
          <p:cNvPr id="2" name="Google Shape;31;p5">
            <a:extLst>
              <a:ext uri="{FF2B5EF4-FFF2-40B4-BE49-F238E27FC236}">
                <a16:creationId xmlns:a16="http://schemas.microsoft.com/office/drawing/2014/main" id="{8E6ADFC5-9D0C-4EC7-4F29-48142ACE4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" y="-981"/>
            <a:ext cx="2063257" cy="6917591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14313" algn="bl" rotWithShape="0">
              <a:sysClr val="windowText" lastClr="000000">
                <a:alpha val="2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;p5">
            <a:extLst>
              <a:ext uri="{FF2B5EF4-FFF2-40B4-BE49-F238E27FC236}">
                <a16:creationId xmlns:a16="http://schemas.microsoft.com/office/drawing/2014/main" id="{1CDFFD74-BFDF-710A-A420-7FE10FCA3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981"/>
            <a:ext cx="1903090" cy="6917589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202452"/>
          </a:solidFill>
          <a:ln>
            <a:noFill/>
          </a:ln>
          <a:effectLst>
            <a:outerShdw blurRad="214313" algn="bl" rotWithShape="0">
              <a:sysClr val="windowText" lastClr="000000">
                <a:alpha val="35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;p5">
            <a:extLst>
              <a:ext uri="{FF2B5EF4-FFF2-40B4-BE49-F238E27FC236}">
                <a16:creationId xmlns:a16="http://schemas.microsoft.com/office/drawing/2014/main" id="{1595BE40-48C8-A46A-C318-43D3E553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5537199"/>
            <a:ext cx="1252923" cy="1369954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14313" algn="bl" rotWithShape="0">
              <a:sysClr val="windowText" lastClr="000000">
                <a:alpha val="30000"/>
              </a:sys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8B39C3-765C-F3C9-0F8F-29C089636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2420" y="3060628"/>
            <a:ext cx="5202558" cy="959583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90B04C-0FE3-9AD6-C97C-D44B407ADB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8943" y="4220590"/>
            <a:ext cx="3966034" cy="82391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title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3321E-E610-69C3-D155-F2BD4BAB9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16048"/>
          <a:stretch/>
        </p:blipFill>
        <p:spPr>
          <a:xfrm>
            <a:off x="10510140" y="5972783"/>
            <a:ext cx="1321443" cy="5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4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E60874-2C7A-1C96-1D32-4E09A2D8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CB0BF-C378-180E-0FFE-5E0A125AF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CA7A7-2BD4-2962-DD79-F2F9B8E4C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5650" y="6356350"/>
            <a:ext cx="43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8CE4-97D9-4A1A-8F60-43D8AF7EE3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4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0" r:id="rId2"/>
    <p:sldLayoutId id="2147483667" r:id="rId3"/>
    <p:sldLayoutId id="2147483662" r:id="rId4"/>
    <p:sldLayoutId id="2147483664" r:id="rId5"/>
    <p:sldLayoutId id="2147483666" r:id="rId6"/>
    <p:sldLayoutId id="2147483671" r:id="rId7"/>
    <p:sldLayoutId id="2147483665" r:id="rId8"/>
    <p:sldLayoutId id="2147483672" r:id="rId9"/>
    <p:sldLayoutId id="2147483660" r:id="rId10"/>
    <p:sldLayoutId id="2147483675" r:id="rId11"/>
    <p:sldLayoutId id="2147483669" r:id="rId12"/>
    <p:sldLayoutId id="2147483673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mas.virginia.gov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Cathy.Jones@dmas.Virginia.gov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44D-03B3-1C17-08FF-0BC575F0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67" y="1510018"/>
            <a:ext cx="10981189" cy="251019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Temporary Detention Order/ </a:t>
            </a:r>
            <a:br>
              <a:rPr lang="en-US" dirty="0"/>
            </a:br>
            <a:r>
              <a:rPr lang="en-US" dirty="0"/>
              <a:t>Emergency Custody Order </a:t>
            </a:r>
            <a:br>
              <a:rPr lang="en-US" dirty="0"/>
            </a:br>
            <a:r>
              <a:rPr lang="en-US" dirty="0"/>
              <a:t>FFS – Program Guidelines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77BD1-4624-4695-1A72-73E676F57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2355" y="4706225"/>
            <a:ext cx="8766496" cy="1887522"/>
          </a:xfrm>
        </p:spPr>
        <p:txBody>
          <a:bodyPr>
            <a:normAutofit fontScale="850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sz="2800" dirty="0"/>
              <a:t>Myra Smith</a:t>
            </a:r>
          </a:p>
          <a:p>
            <a:pPr algn="ctr"/>
            <a:r>
              <a:rPr lang="en-US" sz="2800" dirty="0"/>
              <a:t>DMAS Program Operations Payment Processing Supervisor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u="sng" dirty="0">
                <a:hlinkClick r:id="rId2"/>
              </a:rPr>
              <a:t>http://www.dmas.virginia.gov</a:t>
            </a:r>
            <a:r>
              <a:rPr lang="en-US" sz="2800" u="sng" dirty="0"/>
              <a:t> </a:t>
            </a:r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8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C9E81-8462-DA81-F3F1-4A661A89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Carrier Commercial Payment – Professional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F229-7B25-8C48-2B8E-86C749EEC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740"/>
            <a:ext cx="10515600" cy="46267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Locator 24a (Red-shaded area)</a:t>
            </a:r>
          </a:p>
          <a:p>
            <a:pPr lvl="1"/>
            <a:r>
              <a:rPr lang="en-US" dirty="0"/>
              <a:t>24a – h lines 1-6 red shaded REQUIRED if applicable DMAS requires the use of qualifier ‘TPL’.  This qualifier is to be used whenever an actual payment is made by a third party payer. The ‘TPL’ qualifier is to be followed by the dollar/cents amount of the payment by the third party carriers. Example: Payment by other carrier is $27.08; red shaded area would be filled as TPL27.08. No spaces between qualifier and dollars. No $ symbol but the decimal between dollars and cents is required. </a:t>
            </a:r>
          </a:p>
          <a:p>
            <a:r>
              <a:rPr lang="en-US" dirty="0"/>
              <a:t>Locator 29 – this field should always be left blank</a:t>
            </a:r>
          </a:p>
          <a:p>
            <a:r>
              <a:rPr lang="en-US" dirty="0"/>
              <a:t>Primary Carrier Denial</a:t>
            </a:r>
          </a:p>
          <a:p>
            <a:pPr lvl="1"/>
            <a:r>
              <a:rPr lang="en-US" dirty="0"/>
              <a:t>Attach copy of the primary carrier denial</a:t>
            </a:r>
          </a:p>
          <a:p>
            <a:pPr lvl="1"/>
            <a:r>
              <a:rPr lang="en-US" dirty="0"/>
              <a:t>Locator 24a – h (Red-Shaded area) leave blank</a:t>
            </a:r>
          </a:p>
          <a:p>
            <a:pPr lvl="1"/>
            <a:r>
              <a:rPr lang="en-US" dirty="0"/>
              <a:t>Locator 29 – this field should be blank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DAF95-1F60-F444-C7A6-17F48D83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9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9B69-7156-47EB-27FC-93FC1462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Carrier Medicare Payment – Professional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5081-1D44-244B-CC92-F3B121AE5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1" y="1426128"/>
            <a:ext cx="12124889" cy="4739780"/>
          </a:xfrm>
        </p:spPr>
        <p:txBody>
          <a:bodyPr>
            <a:normAutofit/>
          </a:bodyPr>
          <a:lstStyle/>
          <a:p>
            <a:r>
              <a:rPr lang="en-US" dirty="0"/>
              <a:t>Block 11c</a:t>
            </a:r>
          </a:p>
          <a:p>
            <a:pPr lvl="1"/>
            <a:r>
              <a:rPr lang="en-US" dirty="0"/>
              <a:t>Enter the word “Crossover”</a:t>
            </a:r>
          </a:p>
          <a:p>
            <a:pPr lvl="1"/>
            <a:r>
              <a:rPr lang="en-US" dirty="0"/>
              <a:t>Required for Medicare</a:t>
            </a:r>
          </a:p>
          <a:p>
            <a:pPr lvl="1"/>
            <a:r>
              <a:rPr lang="en-US" dirty="0"/>
              <a:t>Required for Medicare Advantage Plan</a:t>
            </a:r>
          </a:p>
          <a:p>
            <a:r>
              <a:rPr lang="en-US" dirty="0"/>
              <a:t>Block 24 a –h (Red-Shaded area) Medicare Part B Qualifiers</a:t>
            </a:r>
          </a:p>
          <a:p>
            <a:pPr lvl="1"/>
            <a:r>
              <a:rPr lang="en-US" dirty="0"/>
              <a:t>A1 – Deductible (Ex: A1250.00 = 250.00)</a:t>
            </a:r>
          </a:p>
          <a:p>
            <a:pPr lvl="1"/>
            <a:r>
              <a:rPr lang="en-US" dirty="0"/>
              <a:t>A2 – Coinsurance (Ex: A2500.00 = 500.00)</a:t>
            </a:r>
          </a:p>
          <a:p>
            <a:pPr lvl="1"/>
            <a:r>
              <a:rPr lang="en-US" dirty="0"/>
              <a:t>A7 – Copay (Ex: A790.00 = 90.00)</a:t>
            </a:r>
          </a:p>
          <a:p>
            <a:pPr lvl="1"/>
            <a:r>
              <a:rPr lang="en-US" dirty="0"/>
              <a:t>AB – Allowed By Medicare/Medicare Advantage (Ex: AB45.10 = 45.10)</a:t>
            </a:r>
          </a:p>
          <a:p>
            <a:pPr lvl="1"/>
            <a:r>
              <a:rPr lang="en-US" dirty="0"/>
              <a:t>MA – Amount Paid by Medicare/Medicare Advantage (Ex: MA36.20 = 36.20)</a:t>
            </a:r>
          </a:p>
          <a:p>
            <a:pPr lvl="1"/>
            <a:r>
              <a:rPr lang="en-US" dirty="0"/>
              <a:t>CM – Other Insurance Payment (Not Medicare/Medicare Advantage) (Ex: CM12.10 – 12.10)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73840-1062-AC10-2B1D-8DA0CB38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3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5A72-C69B-16E5-D1F0-7F506BB4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Enrolled Physician – Initial TDO/ECO Claim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1875B-2626-234B-B45C-5488522D1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Billing provider should -</a:t>
            </a:r>
          </a:p>
          <a:p>
            <a:pPr lvl="1"/>
            <a:r>
              <a:rPr lang="en-US" dirty="0"/>
              <a:t>Include documentation to identify the first TDO/ECO claim for an enrolled provider</a:t>
            </a:r>
          </a:p>
          <a:p>
            <a:pPr lvl="1"/>
            <a:r>
              <a:rPr lang="en-US" dirty="0"/>
              <a:t>Notification initiates Virginia Medicaid review of enrollment data to verify TDO Program requirements are on file</a:t>
            </a:r>
          </a:p>
          <a:p>
            <a:pPr lvl="1"/>
            <a:r>
              <a:rPr lang="en-US" dirty="0"/>
              <a:t>TDO Program required be linked to the physician’s enrollment file for the adjudication of claims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C6E6B-A55F-F6AE-973F-C2CB512D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92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6EDB-0C6F-04B5-519C-BBF0F6FC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DA899-CA7F-BD85-F00B-33D3DE8A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 the TDO Supplement for claim submission guidelines</a:t>
            </a:r>
          </a:p>
          <a:p>
            <a:r>
              <a:rPr lang="en-US" dirty="0"/>
              <a:t>All claims not meeting established TDO/ECO criteria are returned to the provider with a cover letter</a:t>
            </a:r>
          </a:p>
          <a:p>
            <a:r>
              <a:rPr lang="en-US" dirty="0"/>
              <a:t>Virginia Medicaid does not keep copies of returned claims</a:t>
            </a:r>
          </a:p>
          <a:p>
            <a:r>
              <a:rPr lang="en-US" dirty="0"/>
              <a:t>Claims returned to the provider are not processed in MES-MMIS</a:t>
            </a:r>
          </a:p>
          <a:p>
            <a:r>
              <a:rPr lang="en-US" dirty="0"/>
              <a:t>Providers should review cover letter, correct identified errors and resubmit the claim</a:t>
            </a:r>
          </a:p>
          <a:p>
            <a:r>
              <a:rPr lang="en-US" dirty="0"/>
              <a:t>Original red &amp; white claim forms required</a:t>
            </a:r>
          </a:p>
          <a:p>
            <a:r>
              <a:rPr lang="en-US" dirty="0"/>
              <a:t>Providers must review remittance advice to resolve denied claims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A4619-5C0F-EF56-A724-CF0F0DF4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47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71A2-6BAF-05E9-C9BA-20D86FD9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 Resolution, cont’d.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ED1B-5513-FAF5-C95B-B4E37E599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Providers should direct billing inquiries regarding denied claims to the Helpline</a:t>
            </a:r>
          </a:p>
          <a:p>
            <a:r>
              <a:rPr lang="en-US" dirty="0"/>
              <a:t>Claims are processed on a first in first out basis</a:t>
            </a:r>
          </a:p>
          <a:p>
            <a:r>
              <a:rPr lang="en-US" dirty="0"/>
              <a:t>Status Inquiry – claim not returned with a cover letter or not identified on Virginia Medicaid remittance advice, provider will need to resubmit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D7D38-339E-DBFE-B6BD-0560C319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7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5C163-E625-35A8-5892-9DA5B23CE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3020" y="1929467"/>
            <a:ext cx="5679347" cy="346465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Myra Smith</a:t>
            </a:r>
          </a:p>
          <a:p>
            <a:pPr algn="ctr"/>
            <a:r>
              <a:rPr lang="en-US" sz="2400" dirty="0"/>
              <a:t>DMAS Payment Processing Supervisor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804–786–6429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hlinkClick r:id="rId2"/>
              </a:rPr>
              <a:t>Myra.Smith@dmas.Virginia.gov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8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D90A-FA53-2CA1-EEC4-ED894322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D283-44B1-502F-2183-CEDA6C1D3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9124"/>
            <a:ext cx="10839275" cy="4485391"/>
          </a:xfrm>
        </p:spPr>
        <p:txBody>
          <a:bodyPr/>
          <a:lstStyle/>
          <a:p>
            <a:r>
              <a:rPr lang="en-US" dirty="0"/>
              <a:t>Temporary Detention Order (TDO) vs. Emergency Custody Order (ECO)</a:t>
            </a:r>
          </a:p>
          <a:p>
            <a:r>
              <a:rPr lang="en-US" dirty="0"/>
              <a:t>Required Documentation</a:t>
            </a:r>
          </a:p>
          <a:p>
            <a:r>
              <a:rPr lang="en-US" dirty="0"/>
              <a:t>Covered Billing Period</a:t>
            </a:r>
          </a:p>
          <a:p>
            <a:r>
              <a:rPr lang="en-US" dirty="0"/>
              <a:t>Admission/ Services – Post TDO/ECO </a:t>
            </a:r>
          </a:p>
          <a:p>
            <a:r>
              <a:rPr lang="en-US" dirty="0"/>
              <a:t>Primary Carrier Payment – Commercial Insurance and Medicare</a:t>
            </a:r>
          </a:p>
          <a:p>
            <a:r>
              <a:rPr lang="en-US" dirty="0"/>
              <a:t>Enrolled Physician – Initial TDO/ECO Claim Submission</a:t>
            </a:r>
          </a:p>
          <a:p>
            <a:r>
              <a:rPr lang="en-US" dirty="0"/>
              <a:t>Billing Reminders</a:t>
            </a:r>
          </a:p>
          <a:p>
            <a:r>
              <a:rPr lang="en-US" dirty="0"/>
              <a:t>Claim Resolution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46A2-2A34-4329-620F-47163C45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53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69AC0-F46D-61AD-90A2-1C0E5F10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Custody Order - ECO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7D237-C844-49EB-E41F-0DBE4BBC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61" y="1559124"/>
            <a:ext cx="10942739" cy="4485391"/>
          </a:xfrm>
        </p:spPr>
        <p:txBody>
          <a:bodyPr/>
          <a:lstStyle/>
          <a:p>
            <a:r>
              <a:rPr lang="en-US" dirty="0"/>
              <a:t>Outpatient hospital admission</a:t>
            </a:r>
          </a:p>
          <a:p>
            <a:r>
              <a:rPr lang="en-US" dirty="0"/>
              <a:t>Cannot exceed 24 hours</a:t>
            </a:r>
          </a:p>
          <a:p>
            <a:r>
              <a:rPr lang="en-US" dirty="0"/>
              <a:t>ECO must be issued within 8 hours of admission</a:t>
            </a:r>
          </a:p>
          <a:p>
            <a:r>
              <a:rPr lang="en-US" dirty="0"/>
              <a:t>Outpatient admission which transitions to an inpatient admission will require a separate valid TDO</a:t>
            </a:r>
          </a:p>
          <a:p>
            <a:r>
              <a:rPr lang="en-US" dirty="0"/>
              <a:t>ECO facility claim must be submitted with Bill Type 131</a:t>
            </a:r>
          </a:p>
          <a:p>
            <a:r>
              <a:rPr lang="en-US" dirty="0"/>
              <a:t>Must be signed and dated by the magistrate and law enforcement officer</a:t>
            </a:r>
          </a:p>
          <a:p>
            <a:r>
              <a:rPr lang="en-US" dirty="0"/>
              <a:t>Valid patient name – Jane Doe not acceptable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2D07-241D-127C-429D-FA789FC8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2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5196-FA07-19AF-6ECF-932DC69C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Detention Order - TDO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0E6E4-4BC1-BA28-CE91-5E56660C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59" y="1559124"/>
            <a:ext cx="11531891" cy="4485391"/>
          </a:xfrm>
        </p:spPr>
        <p:txBody>
          <a:bodyPr/>
          <a:lstStyle/>
          <a:p>
            <a:r>
              <a:rPr lang="en-US" dirty="0"/>
              <a:t>Inpatient hospital admission</a:t>
            </a:r>
          </a:p>
          <a:p>
            <a:r>
              <a:rPr lang="en-US" dirty="0"/>
              <a:t>Adults – up to 72 hours</a:t>
            </a:r>
          </a:p>
          <a:p>
            <a:r>
              <a:rPr lang="en-US" dirty="0"/>
              <a:t>Children – up to 96 hours</a:t>
            </a:r>
          </a:p>
          <a:p>
            <a:r>
              <a:rPr lang="en-US" dirty="0"/>
              <a:t>ECO forms will not be accepted for TDO inpatient admission</a:t>
            </a:r>
          </a:p>
          <a:p>
            <a:r>
              <a:rPr lang="en-US" dirty="0"/>
              <a:t>Must be signed and dated by the magistrate and law enforcement officer</a:t>
            </a:r>
          </a:p>
          <a:p>
            <a:r>
              <a:rPr lang="en-US" dirty="0"/>
              <a:t>TDO Form and claims have valid patient name – Jane Doe not acceptable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96221-9BD7-F673-5F7A-CCFC441C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0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D956-410B-F88B-2EF4-16BC1163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693"/>
            <a:ext cx="10515600" cy="959583"/>
          </a:xfrm>
        </p:spPr>
        <p:txBody>
          <a:bodyPr/>
          <a:lstStyle/>
          <a:p>
            <a:r>
              <a:rPr lang="en-US" dirty="0"/>
              <a:t>Required ECO/TDO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81DD-CA28-D17D-8403-35C4A4903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 of valid signed and dated ECO form – admissions 8 hours or less</a:t>
            </a:r>
          </a:p>
          <a:p>
            <a:pPr lvl="1"/>
            <a:r>
              <a:rPr lang="en-US" dirty="0"/>
              <a:t>Requires signature of magistrate</a:t>
            </a:r>
          </a:p>
          <a:p>
            <a:pPr lvl="1"/>
            <a:r>
              <a:rPr lang="en-US" dirty="0"/>
              <a:t>Requires signature of law enforcement officer</a:t>
            </a:r>
          </a:p>
          <a:p>
            <a:r>
              <a:rPr lang="en-US" dirty="0"/>
              <a:t>Copy of valid signed and dated TDO form – </a:t>
            </a:r>
          </a:p>
          <a:p>
            <a:pPr lvl="1"/>
            <a:r>
              <a:rPr lang="en-US" dirty="0"/>
              <a:t>Admissions for Children up to 96 hours </a:t>
            </a:r>
          </a:p>
          <a:p>
            <a:pPr lvl="1"/>
            <a:r>
              <a:rPr lang="en-US" dirty="0"/>
              <a:t>Admissions for Adults up to 72 hours</a:t>
            </a:r>
          </a:p>
          <a:p>
            <a:r>
              <a:rPr lang="en-US" dirty="0"/>
              <a:t>Claims received without the </a:t>
            </a:r>
            <a:r>
              <a:rPr lang="en-US" b="1" u="sng" dirty="0"/>
              <a:t>required</a:t>
            </a:r>
            <a:r>
              <a:rPr lang="en-US" dirty="0"/>
              <a:t> documentation </a:t>
            </a:r>
          </a:p>
          <a:p>
            <a:pPr lvl="1"/>
            <a:r>
              <a:rPr lang="en-US" dirty="0"/>
              <a:t>DMAS will return all forms to the provider with a cover letter</a:t>
            </a:r>
          </a:p>
          <a:p>
            <a:pPr lvl="1"/>
            <a:r>
              <a:rPr lang="en-US" dirty="0"/>
              <a:t>Provider will need to obtain required documentation and resubmit claim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87190-08B3-6A7D-3889-63769DEC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65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11A9-B03B-750C-D777-21C5D835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Covered Billing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DA3EF-3204-54FD-D8AA-CDA2A7829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Adults – up to 72 hours</a:t>
            </a:r>
          </a:p>
          <a:p>
            <a:pPr lvl="1"/>
            <a:r>
              <a:rPr lang="en-US" dirty="0"/>
              <a:t>Dates of service prior to the TDO period are not covered</a:t>
            </a:r>
          </a:p>
          <a:p>
            <a:pPr lvl="1"/>
            <a:r>
              <a:rPr lang="en-US" dirty="0"/>
              <a:t>Dates of service after the designated TDO admission are not covered</a:t>
            </a:r>
          </a:p>
          <a:p>
            <a:r>
              <a:rPr lang="en-US" dirty="0"/>
              <a:t>Children – up to 96 hours</a:t>
            </a:r>
          </a:p>
          <a:p>
            <a:pPr lvl="1"/>
            <a:r>
              <a:rPr lang="en-US" dirty="0"/>
              <a:t>Dates of service prior to the TDO period are not covered</a:t>
            </a:r>
          </a:p>
          <a:p>
            <a:pPr lvl="1"/>
            <a:r>
              <a:rPr lang="en-US" dirty="0"/>
              <a:t>Dates of service after the designated TDO admission are not covered</a:t>
            </a:r>
          </a:p>
          <a:p>
            <a:r>
              <a:rPr lang="en-US" dirty="0"/>
              <a:t>Professional Claims – dates of service outside of the designated TDO time period will be denied</a:t>
            </a:r>
          </a:p>
          <a:p>
            <a:r>
              <a:rPr lang="en-US" dirty="0"/>
              <a:t>Facility Claims – dates billed must match the designated TDO time period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BD328-D5BB-E3DA-7480-963BD3C2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4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CA92-6E1D-5DE2-AD34-A42E2C0C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ECO/TDO – Services and Admissions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0BC02-B07C-3C3D-3424-55A1C54B3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 admission which transitions to an inpatient admission will require a separate approved TDO</a:t>
            </a:r>
          </a:p>
          <a:p>
            <a:pPr lvl="1"/>
            <a:r>
              <a:rPr lang="en-US" dirty="0"/>
              <a:t>Inpatient claims submitted with an ECO will be returned to the provider with a cover letter</a:t>
            </a:r>
          </a:p>
          <a:p>
            <a:pPr lvl="1"/>
            <a:r>
              <a:rPr lang="en-US" dirty="0"/>
              <a:t>Outpatient claims submitted with a TDO will be returned to the provider with a cover letter</a:t>
            </a:r>
          </a:p>
          <a:p>
            <a:r>
              <a:rPr lang="en-US" dirty="0"/>
              <a:t>TDO admission which exceeds the designated TDO time period will be denied </a:t>
            </a:r>
          </a:p>
          <a:p>
            <a:pPr lvl="1"/>
            <a:r>
              <a:rPr lang="en-US" dirty="0"/>
              <a:t>Review Member Eligibility to determine if services are covered outside of TDO Program</a:t>
            </a:r>
          </a:p>
          <a:p>
            <a:pPr lvl="1"/>
            <a:r>
              <a:rPr lang="en-US" dirty="0"/>
              <a:t>Facility claims if eligible will require a service authorization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1E6F-36B5-0E80-707D-E91C6EE6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85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9AAC-E7E4-53FA-C688-4F8BC1F1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Carrier Payment – ECO Facility Claim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252D-85E6-C4B6-52F8-967B4709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350"/>
            <a:ext cx="10515600" cy="4635165"/>
          </a:xfrm>
        </p:spPr>
        <p:txBody>
          <a:bodyPr/>
          <a:lstStyle/>
          <a:p>
            <a:r>
              <a:rPr lang="en-US" dirty="0"/>
              <a:t>ECO outpatient admission</a:t>
            </a:r>
          </a:p>
          <a:p>
            <a:pPr lvl="1"/>
            <a:r>
              <a:rPr lang="en-US" dirty="0"/>
              <a:t>Facility Claims – identify the payment with Value Codes</a:t>
            </a:r>
          </a:p>
          <a:p>
            <a:pPr lvl="2"/>
            <a:r>
              <a:rPr lang="en-US" dirty="0"/>
              <a:t>83 – Billed and Paid (Enter the Amount Paid by Primary Carrier)</a:t>
            </a:r>
          </a:p>
          <a:p>
            <a:pPr lvl="2"/>
            <a:r>
              <a:rPr lang="en-US" dirty="0"/>
              <a:t>85 – Billed Not Covered/No Payment (Attach Documentation of Carrier Non-Payment)</a:t>
            </a:r>
          </a:p>
          <a:p>
            <a:pPr lvl="2"/>
            <a:r>
              <a:rPr lang="en-US" dirty="0"/>
              <a:t>Medicare Primary</a:t>
            </a:r>
          </a:p>
          <a:p>
            <a:pPr lvl="3"/>
            <a:r>
              <a:rPr lang="en-US" dirty="0"/>
              <a:t>“Crossover” must be documented in Locator 30</a:t>
            </a:r>
          </a:p>
          <a:p>
            <a:pPr lvl="3"/>
            <a:r>
              <a:rPr lang="en-US" dirty="0"/>
              <a:t>Value Code A1 – Deductible from Medicare </a:t>
            </a:r>
          </a:p>
          <a:p>
            <a:pPr lvl="3"/>
            <a:r>
              <a:rPr lang="en-US" dirty="0"/>
              <a:t>Value Code A2 – Coinsurance/Copay from Medicare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14792-BD71-4043-3B1A-1F676F84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8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6B3E-5D9B-0EF4-9090-E8532A1E0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Carrier Payment – Inpatient Facility Claim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E38B-7C1C-1529-8CA2-09E8F30A7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TDO inpatient admission</a:t>
            </a:r>
          </a:p>
          <a:p>
            <a:pPr lvl="1"/>
            <a:r>
              <a:rPr lang="en-US" dirty="0"/>
              <a:t>Facility Claims – identify the payment with Value Codes</a:t>
            </a:r>
          </a:p>
          <a:p>
            <a:pPr lvl="2"/>
            <a:r>
              <a:rPr lang="en-US" dirty="0"/>
              <a:t>83 – Billed and Paid (Enter the Amount Paid by Primary Carrier)</a:t>
            </a:r>
          </a:p>
          <a:p>
            <a:pPr lvl="2"/>
            <a:r>
              <a:rPr lang="en-US" dirty="0"/>
              <a:t>85 – Billed Not Covered/No Payment (Attach Documentation of Carrier Non-Payment)</a:t>
            </a:r>
          </a:p>
          <a:p>
            <a:pPr lvl="2"/>
            <a:r>
              <a:rPr lang="en-US" dirty="0"/>
              <a:t>Medicare Primary</a:t>
            </a:r>
          </a:p>
          <a:p>
            <a:pPr lvl="3"/>
            <a:r>
              <a:rPr lang="en-US" dirty="0"/>
              <a:t>“Crossover” must be documented in Locator 30</a:t>
            </a:r>
          </a:p>
          <a:p>
            <a:pPr lvl="3"/>
            <a:r>
              <a:rPr lang="en-US" dirty="0"/>
              <a:t>Value Code A1 – Deductible from Medicare </a:t>
            </a:r>
          </a:p>
          <a:p>
            <a:pPr lvl="3"/>
            <a:r>
              <a:rPr lang="en-US" dirty="0"/>
              <a:t>Value Code A2 – Coinsurance/Copay from Medicare</a:t>
            </a:r>
          </a:p>
          <a:p>
            <a:r>
              <a:rPr lang="en-US" dirty="0"/>
              <a:t>Payments for inpatient admissions which exceed the designated TDO time period</a:t>
            </a:r>
          </a:p>
          <a:p>
            <a:pPr lvl="1"/>
            <a:r>
              <a:rPr lang="en-US" dirty="0"/>
              <a:t>The payment from the primary carrier must be pro-rated to calculate payment amount for only the TDO</a:t>
            </a:r>
          </a:p>
          <a:p>
            <a:pPr lvl="1"/>
            <a:r>
              <a:rPr lang="en-US" dirty="0"/>
              <a:t>Identify the pro-rated payment with the appropriate Value Code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40CB-6204-11FB-4188-7F60D4B6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CE4-97D9-4A1A-8F60-43D8AF7EE37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97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rdinal Care">
      <a:dk1>
        <a:sysClr val="windowText" lastClr="000000"/>
      </a:dk1>
      <a:lt1>
        <a:sysClr val="window" lastClr="FFFFFF"/>
      </a:lt1>
      <a:dk2>
        <a:srgbClr val="505046"/>
      </a:dk2>
      <a:lt2>
        <a:srgbClr val="BFBFBF"/>
      </a:lt2>
      <a:accent1>
        <a:srgbClr val="FF0000"/>
      </a:accent1>
      <a:accent2>
        <a:srgbClr val="FF750D"/>
      </a:accent2>
      <a:accent3>
        <a:srgbClr val="0070C0"/>
      </a:accent3>
      <a:accent4>
        <a:srgbClr val="A5A5A5"/>
      </a:accent4>
      <a:accent5>
        <a:srgbClr val="C00000"/>
      </a:accent5>
      <a:accent6>
        <a:srgbClr val="DC5E00"/>
      </a:accent6>
      <a:hlink>
        <a:srgbClr val="FF0000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47D64D4D355645949D6A00423982C4" ma:contentTypeVersion="5" ma:contentTypeDescription="Create a new document." ma:contentTypeScope="" ma:versionID="ba56c06c18afa933eb5456c4718df0dc">
  <xsd:schema xmlns:xsd="http://www.w3.org/2001/XMLSchema" xmlns:xs="http://www.w3.org/2001/XMLSchema" xmlns:p="http://schemas.microsoft.com/office/2006/metadata/properties" xmlns:ns2="54820d71-c3fa-4858-baa6-d2ed5efdba5e" xmlns:ns3="56535c00-231f-4912-b1b4-b9d28dc20615" targetNamespace="http://schemas.microsoft.com/office/2006/metadata/properties" ma:root="true" ma:fieldsID="fb9b097af950f6d20078c4629ba353c3" ns2:_="" ns3:_="">
    <xsd:import namespace="54820d71-c3fa-4858-baa6-d2ed5efdba5e"/>
    <xsd:import namespace="56535c00-231f-4912-b1b4-b9d28dc206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20d71-c3fa-4858-baa6-d2ed5efdba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35c00-231f-4912-b1b4-b9d28dc2061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6535c00-231f-4912-b1b4-b9d28dc20615">
      <UserInfo>
        <DisplayName>Frank, Will (DMAS)</DisplayName>
        <AccountId>67</AccountId>
        <AccountType/>
      </UserInfo>
      <UserInfo>
        <DisplayName>Lunardi, Jeff (DMAS)</DisplayName>
        <AccountId>66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4CADD8F-D231-4A46-81F0-091351F57B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65E6F0-AECF-43F0-88F4-D0656DB03D18}">
  <ds:schemaRefs>
    <ds:schemaRef ds:uri="54820d71-c3fa-4858-baa6-d2ed5efdba5e"/>
    <ds:schemaRef ds:uri="56535c00-231f-4912-b1b4-b9d28dc206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6EC6FB9-81B9-49A0-874E-96E59290C604}">
  <ds:schemaRefs>
    <ds:schemaRef ds:uri="56535c00-231f-4912-b1b4-b9d28dc20615"/>
    <ds:schemaRef ds:uri="b1527cfc-4e9a-49c6-88cb-7aa08daa136f"/>
    <ds:schemaRef ds:uri="bc902cdb-25e9-48b1-a549-2e28e22233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1118</Words>
  <Application>Microsoft Office PowerPoint</Application>
  <PresentationFormat>Widescreen</PresentationFormat>
  <Paragraphs>135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Temporary Detention Order/  Emergency Custody Order  FFS – Program Guidelines </vt:lpstr>
      <vt:lpstr>Agenda</vt:lpstr>
      <vt:lpstr>Emergency Custody Order - ECO</vt:lpstr>
      <vt:lpstr>Temporary Detention Order - TDO</vt:lpstr>
      <vt:lpstr>Required ECO/TDO Documentation</vt:lpstr>
      <vt:lpstr>Covered Billing Period</vt:lpstr>
      <vt:lpstr>Post ECO/TDO – Services and Admissions</vt:lpstr>
      <vt:lpstr>Primary Carrier Payment – ECO Facility Claim</vt:lpstr>
      <vt:lpstr>Primary Carrier Payment – Inpatient Facility Claim</vt:lpstr>
      <vt:lpstr>Primary Carrier Commercial Payment – Professional</vt:lpstr>
      <vt:lpstr>Primary Carrier Medicare Payment – Professional </vt:lpstr>
      <vt:lpstr>Enrolled Physician – Initial TDO/ECO Claim </vt:lpstr>
      <vt:lpstr>Claim Resolution</vt:lpstr>
      <vt:lpstr>Claim Resolution, cont’d.</vt:lpstr>
      <vt:lpstr>PowerPoint Presentation</vt:lpstr>
    </vt:vector>
  </TitlesOfParts>
  <Company>Virginia Information Technologies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Hendler, Jonathan (DMAS)</dc:creator>
  <cp:lastModifiedBy>Zieser, Bill (DMAS)</cp:lastModifiedBy>
  <cp:revision>13</cp:revision>
  <dcterms:created xsi:type="dcterms:W3CDTF">2023-10-23T17:31:51Z</dcterms:created>
  <dcterms:modified xsi:type="dcterms:W3CDTF">2024-04-16T17:28:28Z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0x010100FC47D64D4D355645949D6A00423982C4</vt:lpwstr>
  </property>
</Properties>
</file>