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39"/>
  </p:notesMasterIdLst>
  <p:handoutMasterIdLst>
    <p:handoutMasterId r:id="rId40"/>
  </p:handoutMasterIdLst>
  <p:sldIdLst>
    <p:sldId id="277" r:id="rId5"/>
    <p:sldId id="311" r:id="rId6"/>
    <p:sldId id="312" r:id="rId7"/>
    <p:sldId id="315" r:id="rId8"/>
    <p:sldId id="316" r:id="rId9"/>
    <p:sldId id="317" r:id="rId10"/>
    <p:sldId id="313" r:id="rId11"/>
    <p:sldId id="314" r:id="rId12"/>
    <p:sldId id="321" r:id="rId13"/>
    <p:sldId id="322" r:id="rId14"/>
    <p:sldId id="318" r:id="rId15"/>
    <p:sldId id="319" r:id="rId16"/>
    <p:sldId id="320" r:id="rId17"/>
    <p:sldId id="323" r:id="rId18"/>
    <p:sldId id="324" r:id="rId19"/>
    <p:sldId id="325" r:id="rId20"/>
    <p:sldId id="345" r:id="rId21"/>
    <p:sldId id="326" r:id="rId22"/>
    <p:sldId id="327" r:id="rId23"/>
    <p:sldId id="329" r:id="rId24"/>
    <p:sldId id="334" r:id="rId25"/>
    <p:sldId id="335" r:id="rId26"/>
    <p:sldId id="336" r:id="rId27"/>
    <p:sldId id="337" r:id="rId28"/>
    <p:sldId id="331" r:id="rId29"/>
    <p:sldId id="332" r:id="rId30"/>
    <p:sldId id="338" r:id="rId31"/>
    <p:sldId id="339" r:id="rId32"/>
    <p:sldId id="333" r:id="rId33"/>
    <p:sldId id="340" r:id="rId34"/>
    <p:sldId id="346" r:id="rId35"/>
    <p:sldId id="330" r:id="rId36"/>
    <p:sldId id="341" r:id="rId37"/>
    <p:sldId id="344" r:id="rId38"/>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33BE0B-BB76-8345-1119-13BE284B9872}" name="Hall, Emily" initials="EH" userId="S::Emily.Hall@umassmed.edu::fac30f69-1181-4750-8c0e-2613bc7bf6cf" providerId="AD"/>
  <p188:author id="{66BEA03D-6A91-AF2B-F3A5-ACBF97E9659F}" name="Mousseau, Cheryl" initials="CM" userId="S::Cheryl.Mousseau@umassmed.edu::408387d4-62d5-41ef-931f-148812fbcf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B2B"/>
    <a:srgbClr val="202452"/>
    <a:srgbClr val="1B4F79"/>
    <a:srgbClr val="142F58"/>
    <a:srgbClr val="FEFEFC"/>
    <a:srgbClr val="FFFFFF"/>
    <a:srgbClr val="A09EA0"/>
    <a:srgbClr val="3B688C"/>
    <a:srgbClr val="1B507B"/>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86405" autoAdjust="0"/>
  </p:normalViewPr>
  <p:slideViewPr>
    <p:cSldViewPr snapToGrid="0">
      <p:cViewPr varScale="1">
        <p:scale>
          <a:sx n="95" d="100"/>
          <a:sy n="95" d="100"/>
        </p:scale>
        <p:origin x="1104" y="9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9" d="100"/>
          <a:sy n="59" d="100"/>
        </p:scale>
        <p:origin x="3192"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0EADF-F629-4EAF-8E97-280EB697B07B}" type="doc">
      <dgm:prSet loTypeId="urn:microsoft.com/office/officeart/2005/8/layout/process1" loCatId="process" qsTypeId="urn:microsoft.com/office/officeart/2005/8/quickstyle/3d1" qsCatId="3D" csTypeId="urn:microsoft.com/office/officeart/2005/8/colors/accent4_2" csCatId="accent4" phldr="1"/>
      <dgm:spPr/>
    </dgm:pt>
    <dgm:pt modelId="{E5E390AD-89FC-4787-9155-E437438D7136}">
      <dgm:prSet phldrT="[Text]"/>
      <dgm:spPr>
        <a:xfrm>
          <a:off x="3716" y="749822"/>
          <a:ext cx="1625147" cy="1472154"/>
        </a:xfrm>
        <a:prstGeom prst="roundRect">
          <a:avLst>
            <a:gd name="adj" fmla="val 10000"/>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r>
            <a:rPr lang="en-US" dirty="0">
              <a:solidFill>
                <a:srgbClr val="FFFFFF"/>
              </a:solidFill>
              <a:latin typeface="Calibri"/>
              <a:ea typeface="+mn-ea"/>
              <a:cs typeface="+mn-cs"/>
            </a:rPr>
            <a:t>Allowable Costs for Administrative Activities</a:t>
          </a:r>
        </a:p>
      </dgm:t>
    </dgm:pt>
    <dgm:pt modelId="{8C89AD8D-ABC2-4C3E-B16E-CE60462A62B6}" type="parTrans" cxnId="{FE924B67-96C6-4FFD-BF2F-F8B1B8CD90B2}">
      <dgm:prSet/>
      <dgm:spPr/>
      <dgm:t>
        <a:bodyPr/>
        <a:lstStyle/>
        <a:p>
          <a:endParaRPr lang="en-US"/>
        </a:p>
      </dgm:t>
    </dgm:pt>
    <dgm:pt modelId="{44222EB0-4747-4813-AC3A-4B9F1F0F6070}" type="sibTrans" cxnId="{FE924B67-96C6-4FFD-BF2F-F8B1B8CD90B2}">
      <dgm:prSet/>
      <dgm:spPr>
        <a:xfrm>
          <a:off x="1791379" y="1284381"/>
          <a:ext cx="344531" cy="403036"/>
        </a:xfrm>
        <a:prstGeom prst="mathMultiply">
          <a:avLst/>
        </a:prstGeom>
        <a:gradFill rotWithShape="0">
          <a:gsLst>
            <a:gs pos="0">
              <a:srgbClr val="10069F">
                <a:tint val="60000"/>
                <a:hueOff val="0"/>
                <a:satOff val="0"/>
                <a:lumOff val="0"/>
                <a:alphaOff val="0"/>
                <a:shade val="51000"/>
                <a:satMod val="130000"/>
              </a:srgbClr>
            </a:gs>
            <a:gs pos="80000">
              <a:srgbClr val="10069F">
                <a:tint val="60000"/>
                <a:hueOff val="0"/>
                <a:satOff val="0"/>
                <a:lumOff val="0"/>
                <a:alphaOff val="0"/>
                <a:shade val="93000"/>
                <a:satMod val="130000"/>
              </a:srgbClr>
            </a:gs>
            <a:gs pos="100000">
              <a:srgbClr val="10069F">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pPr>
            <a:buNone/>
          </a:pPr>
          <a:endParaRPr lang="en-US">
            <a:solidFill>
              <a:srgbClr val="777877"/>
            </a:solidFill>
            <a:latin typeface="Calibri"/>
            <a:ea typeface="+mn-ea"/>
            <a:cs typeface="+mn-cs"/>
          </a:endParaRPr>
        </a:p>
      </dgm:t>
    </dgm:pt>
    <dgm:pt modelId="{3F67FFAC-3BFC-486C-B532-668981BA8863}">
      <dgm:prSet phldrT="[Text]" custT="1"/>
      <dgm:spPr>
        <a:xfrm>
          <a:off x="2278923" y="749822"/>
          <a:ext cx="1625147" cy="1472154"/>
        </a:xfrm>
        <a:prstGeom prst="roundRect">
          <a:avLst>
            <a:gd name="adj" fmla="val 10000"/>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r>
            <a:rPr lang="en-US" sz="1800" dirty="0">
              <a:solidFill>
                <a:srgbClr val="FFFFFF"/>
              </a:solidFill>
              <a:latin typeface="Calibri"/>
              <a:ea typeface="+mn-ea"/>
              <a:cs typeface="+mn-cs"/>
            </a:rPr>
            <a:t>RMTS Results</a:t>
          </a:r>
        </a:p>
        <a:p>
          <a:pPr>
            <a:buNone/>
          </a:pPr>
          <a:r>
            <a:rPr lang="en-US" sz="1400" dirty="0">
              <a:solidFill>
                <a:srgbClr val="FFFFFF"/>
              </a:solidFill>
              <a:latin typeface="Calibri"/>
              <a:ea typeface="+mn-ea"/>
              <a:cs typeface="+mn-cs"/>
            </a:rPr>
            <a:t>(Statewide)</a:t>
          </a:r>
        </a:p>
      </dgm:t>
    </dgm:pt>
    <dgm:pt modelId="{0EC3E224-F444-43CF-AA0C-01D1643A14F5}" type="parTrans" cxnId="{02FBA769-7D1D-481A-A913-C7FF33B50968}">
      <dgm:prSet/>
      <dgm:spPr/>
      <dgm:t>
        <a:bodyPr/>
        <a:lstStyle/>
        <a:p>
          <a:endParaRPr lang="en-US"/>
        </a:p>
      </dgm:t>
    </dgm:pt>
    <dgm:pt modelId="{05453CC4-4406-4454-9921-FF960D1B5CB5}" type="sibTrans" cxnId="{02FBA769-7D1D-481A-A913-C7FF33B50968}">
      <dgm:prSet/>
      <dgm:spPr>
        <a:xfrm>
          <a:off x="4066585" y="1284381"/>
          <a:ext cx="344531" cy="403036"/>
        </a:xfrm>
        <a:prstGeom prst="mathMultiply">
          <a:avLst/>
        </a:prstGeom>
        <a:gradFill rotWithShape="0">
          <a:gsLst>
            <a:gs pos="0">
              <a:srgbClr val="10069F">
                <a:tint val="60000"/>
                <a:hueOff val="0"/>
                <a:satOff val="0"/>
                <a:lumOff val="0"/>
                <a:alphaOff val="0"/>
                <a:shade val="51000"/>
                <a:satMod val="130000"/>
              </a:srgbClr>
            </a:gs>
            <a:gs pos="80000">
              <a:srgbClr val="10069F">
                <a:tint val="60000"/>
                <a:hueOff val="0"/>
                <a:satOff val="0"/>
                <a:lumOff val="0"/>
                <a:alphaOff val="0"/>
                <a:shade val="93000"/>
                <a:satMod val="130000"/>
              </a:srgbClr>
            </a:gs>
            <a:gs pos="100000">
              <a:srgbClr val="10069F">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pPr>
            <a:buNone/>
          </a:pPr>
          <a:endParaRPr lang="en-US">
            <a:solidFill>
              <a:srgbClr val="777877"/>
            </a:solidFill>
            <a:latin typeface="Calibri"/>
            <a:ea typeface="+mn-ea"/>
            <a:cs typeface="+mn-cs"/>
          </a:endParaRPr>
        </a:p>
      </dgm:t>
    </dgm:pt>
    <dgm:pt modelId="{B5BCC933-882A-441A-BE4B-4E930D5D9BDA}">
      <dgm:prSet phldrT="[Text]" custT="1"/>
      <dgm:spPr>
        <a:xfrm>
          <a:off x="4554129" y="749822"/>
          <a:ext cx="1625147" cy="1472154"/>
        </a:xfrm>
        <a:prstGeom prst="roundRect">
          <a:avLst>
            <a:gd name="adj" fmla="val 10000"/>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r>
            <a:rPr lang="en-US" sz="1800" dirty="0">
              <a:solidFill>
                <a:srgbClr val="FFFFFF"/>
              </a:solidFill>
              <a:latin typeface="Calibri"/>
              <a:ea typeface="+mn-ea"/>
              <a:cs typeface="+mn-cs"/>
            </a:rPr>
            <a:t>Medicaid Penetration Factor</a:t>
          </a:r>
        </a:p>
        <a:p>
          <a:pPr>
            <a:buNone/>
          </a:pPr>
          <a:r>
            <a:rPr lang="en-US" sz="1400" dirty="0">
              <a:solidFill>
                <a:srgbClr val="FFFFFF"/>
              </a:solidFill>
              <a:latin typeface="Calibri"/>
              <a:ea typeface="+mn-ea"/>
              <a:cs typeface="+mn-cs"/>
            </a:rPr>
            <a:t>(School Division specific)</a:t>
          </a:r>
        </a:p>
      </dgm:t>
    </dgm:pt>
    <dgm:pt modelId="{5DA34BAC-1F49-448F-B01C-C641B0852A64}" type="parTrans" cxnId="{67E943BD-1E8A-475B-B33E-EBE91FB2F914}">
      <dgm:prSet/>
      <dgm:spPr/>
      <dgm:t>
        <a:bodyPr/>
        <a:lstStyle/>
        <a:p>
          <a:endParaRPr lang="en-US"/>
        </a:p>
      </dgm:t>
    </dgm:pt>
    <dgm:pt modelId="{13C15511-A402-4615-8BC2-BF756A0AABA3}" type="sibTrans" cxnId="{67E943BD-1E8A-475B-B33E-EBE91FB2F914}">
      <dgm:prSet/>
      <dgm:spPr>
        <a:xfrm>
          <a:off x="6341791" y="1284381"/>
          <a:ext cx="344531" cy="403036"/>
        </a:xfrm>
        <a:prstGeom prst="mathEqual">
          <a:avLst/>
        </a:prstGeom>
        <a:gradFill rotWithShape="0">
          <a:gsLst>
            <a:gs pos="0">
              <a:srgbClr val="10069F">
                <a:tint val="60000"/>
                <a:hueOff val="0"/>
                <a:satOff val="0"/>
                <a:lumOff val="0"/>
                <a:alphaOff val="0"/>
                <a:shade val="51000"/>
                <a:satMod val="130000"/>
              </a:srgbClr>
            </a:gs>
            <a:gs pos="80000">
              <a:srgbClr val="10069F">
                <a:tint val="60000"/>
                <a:hueOff val="0"/>
                <a:satOff val="0"/>
                <a:lumOff val="0"/>
                <a:alphaOff val="0"/>
                <a:shade val="93000"/>
                <a:satMod val="130000"/>
              </a:srgbClr>
            </a:gs>
            <a:gs pos="100000">
              <a:srgbClr val="10069F">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pPr>
            <a:buNone/>
          </a:pPr>
          <a:endParaRPr lang="en-US">
            <a:solidFill>
              <a:srgbClr val="777877"/>
            </a:solidFill>
            <a:latin typeface="Calibri"/>
            <a:ea typeface="+mn-ea"/>
            <a:cs typeface="+mn-cs"/>
          </a:endParaRPr>
        </a:p>
      </dgm:t>
    </dgm:pt>
    <dgm:pt modelId="{1548957B-C2E8-49ED-B203-470C3A1D9B3B}">
      <dgm:prSet phldrT="[Text]"/>
      <dgm:spPr>
        <a:xfrm>
          <a:off x="6829335" y="749822"/>
          <a:ext cx="1625147" cy="1472154"/>
        </a:xfrm>
        <a:prstGeom prst="roundRect">
          <a:avLst>
            <a:gd name="adj" fmla="val 10000"/>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r>
            <a:rPr lang="en-US" b="1" dirty="0">
              <a:solidFill>
                <a:srgbClr val="FFFFFF"/>
              </a:solidFill>
              <a:latin typeface="Calibri"/>
              <a:ea typeface="+mn-ea"/>
              <a:cs typeface="+mn-cs"/>
            </a:rPr>
            <a:t>Gross Medicaid Reimbursable Amount</a:t>
          </a:r>
        </a:p>
      </dgm:t>
    </dgm:pt>
    <dgm:pt modelId="{CAA987C2-E1E6-4C00-8D49-726D5CDBB49B}" type="parTrans" cxnId="{4F9CF0B8-A0CE-4693-948E-8434FEDD9D55}">
      <dgm:prSet/>
      <dgm:spPr/>
      <dgm:t>
        <a:bodyPr/>
        <a:lstStyle/>
        <a:p>
          <a:endParaRPr lang="en-US"/>
        </a:p>
      </dgm:t>
    </dgm:pt>
    <dgm:pt modelId="{76BD0A9F-1BD5-4612-A2FA-A2FF193661E2}" type="sibTrans" cxnId="{4F9CF0B8-A0CE-4693-948E-8434FEDD9D55}">
      <dgm:prSet/>
      <dgm:spPr/>
      <dgm:t>
        <a:bodyPr/>
        <a:lstStyle/>
        <a:p>
          <a:endParaRPr lang="en-US"/>
        </a:p>
      </dgm:t>
    </dgm:pt>
    <dgm:pt modelId="{473D379B-1EF8-4E47-90A5-88D53106B0D2}" type="pres">
      <dgm:prSet presAssocID="{2D80EADF-F629-4EAF-8E97-280EB697B07B}" presName="Name0" presStyleCnt="0">
        <dgm:presLayoutVars>
          <dgm:dir/>
          <dgm:resizeHandles val="exact"/>
        </dgm:presLayoutVars>
      </dgm:prSet>
      <dgm:spPr/>
    </dgm:pt>
    <dgm:pt modelId="{2C8C7523-8A1C-402F-8F83-D77F6FBF16BC}" type="pres">
      <dgm:prSet presAssocID="{E5E390AD-89FC-4787-9155-E437438D7136}" presName="node" presStyleLbl="node1" presStyleIdx="0" presStyleCnt="4">
        <dgm:presLayoutVars>
          <dgm:bulletEnabled val="1"/>
        </dgm:presLayoutVars>
      </dgm:prSet>
      <dgm:spPr/>
    </dgm:pt>
    <dgm:pt modelId="{0F79D886-992A-4049-B834-C81F2BF09F7C}" type="pres">
      <dgm:prSet presAssocID="{44222EB0-4747-4813-AC3A-4B9F1F0F6070}" presName="sibTrans" presStyleLbl="sibTrans2D1" presStyleIdx="0" presStyleCnt="3"/>
      <dgm:spPr>
        <a:prstGeom prst="mathMultiply">
          <a:avLst/>
        </a:prstGeom>
      </dgm:spPr>
    </dgm:pt>
    <dgm:pt modelId="{3D8B5FAF-924C-4B6E-8082-48731193980C}" type="pres">
      <dgm:prSet presAssocID="{44222EB0-4747-4813-AC3A-4B9F1F0F6070}" presName="connectorText" presStyleLbl="sibTrans2D1" presStyleIdx="0" presStyleCnt="3"/>
      <dgm:spPr/>
    </dgm:pt>
    <dgm:pt modelId="{D9033109-AA12-441B-BA15-350FF6D3A1EE}" type="pres">
      <dgm:prSet presAssocID="{3F67FFAC-3BFC-486C-B532-668981BA8863}" presName="node" presStyleLbl="node1" presStyleIdx="1" presStyleCnt="4">
        <dgm:presLayoutVars>
          <dgm:bulletEnabled val="1"/>
        </dgm:presLayoutVars>
      </dgm:prSet>
      <dgm:spPr/>
    </dgm:pt>
    <dgm:pt modelId="{95EBC34F-DF0F-4AC1-98FA-16ED6FF1F157}" type="pres">
      <dgm:prSet presAssocID="{05453CC4-4406-4454-9921-FF960D1B5CB5}" presName="sibTrans" presStyleLbl="sibTrans2D1" presStyleIdx="1" presStyleCnt="3"/>
      <dgm:spPr>
        <a:prstGeom prst="mathMultiply">
          <a:avLst/>
        </a:prstGeom>
      </dgm:spPr>
    </dgm:pt>
    <dgm:pt modelId="{6BA57D10-053E-4A4F-B74F-1745B1635B15}" type="pres">
      <dgm:prSet presAssocID="{05453CC4-4406-4454-9921-FF960D1B5CB5}" presName="connectorText" presStyleLbl="sibTrans2D1" presStyleIdx="1" presStyleCnt="3"/>
      <dgm:spPr/>
    </dgm:pt>
    <dgm:pt modelId="{3E0938EF-1F88-4F6E-B55A-0691FF215738}" type="pres">
      <dgm:prSet presAssocID="{B5BCC933-882A-441A-BE4B-4E930D5D9BDA}" presName="node" presStyleLbl="node1" presStyleIdx="2" presStyleCnt="4">
        <dgm:presLayoutVars>
          <dgm:bulletEnabled val="1"/>
        </dgm:presLayoutVars>
      </dgm:prSet>
      <dgm:spPr/>
    </dgm:pt>
    <dgm:pt modelId="{BFBB3FCE-C64E-4C66-85FD-DAFED73F1088}" type="pres">
      <dgm:prSet presAssocID="{13C15511-A402-4615-8BC2-BF756A0AABA3}" presName="sibTrans" presStyleLbl="sibTrans2D1" presStyleIdx="2" presStyleCnt="3"/>
      <dgm:spPr>
        <a:prstGeom prst="mathEqual">
          <a:avLst/>
        </a:prstGeom>
      </dgm:spPr>
    </dgm:pt>
    <dgm:pt modelId="{99849C1B-2B5D-4300-9314-BD5D95FB3D6B}" type="pres">
      <dgm:prSet presAssocID="{13C15511-A402-4615-8BC2-BF756A0AABA3}" presName="connectorText" presStyleLbl="sibTrans2D1" presStyleIdx="2" presStyleCnt="3"/>
      <dgm:spPr/>
    </dgm:pt>
    <dgm:pt modelId="{88CB29CB-EAD0-4DBA-A121-A5968A7E8806}" type="pres">
      <dgm:prSet presAssocID="{1548957B-C2E8-49ED-B203-470C3A1D9B3B}" presName="node" presStyleLbl="node1" presStyleIdx="3" presStyleCnt="4">
        <dgm:presLayoutVars>
          <dgm:bulletEnabled val="1"/>
        </dgm:presLayoutVars>
      </dgm:prSet>
      <dgm:spPr/>
    </dgm:pt>
  </dgm:ptLst>
  <dgm:cxnLst>
    <dgm:cxn modelId="{0D871701-3C8E-4F0B-A606-7DBB8AC9BFF9}" type="presOf" srcId="{B5BCC933-882A-441A-BE4B-4E930D5D9BDA}" destId="{3E0938EF-1F88-4F6E-B55A-0691FF215738}" srcOrd="0" destOrd="0" presId="urn:microsoft.com/office/officeart/2005/8/layout/process1"/>
    <dgm:cxn modelId="{33CE753A-89B3-4864-8596-36989DFF2C47}" type="presOf" srcId="{1548957B-C2E8-49ED-B203-470C3A1D9B3B}" destId="{88CB29CB-EAD0-4DBA-A121-A5968A7E8806}" srcOrd="0" destOrd="0" presId="urn:microsoft.com/office/officeart/2005/8/layout/process1"/>
    <dgm:cxn modelId="{4C79F865-E5E3-4FEE-9936-A03DC0BFF808}" type="presOf" srcId="{13C15511-A402-4615-8BC2-BF756A0AABA3}" destId="{99849C1B-2B5D-4300-9314-BD5D95FB3D6B}" srcOrd="1" destOrd="0" presId="urn:microsoft.com/office/officeart/2005/8/layout/process1"/>
    <dgm:cxn modelId="{5966E646-1497-4362-A28C-53FBB4607E9C}" type="presOf" srcId="{44222EB0-4747-4813-AC3A-4B9F1F0F6070}" destId="{3D8B5FAF-924C-4B6E-8082-48731193980C}" srcOrd="1" destOrd="0" presId="urn:microsoft.com/office/officeart/2005/8/layout/process1"/>
    <dgm:cxn modelId="{FE924B67-96C6-4FFD-BF2F-F8B1B8CD90B2}" srcId="{2D80EADF-F629-4EAF-8E97-280EB697B07B}" destId="{E5E390AD-89FC-4787-9155-E437438D7136}" srcOrd="0" destOrd="0" parTransId="{8C89AD8D-ABC2-4C3E-B16E-CE60462A62B6}" sibTransId="{44222EB0-4747-4813-AC3A-4B9F1F0F6070}"/>
    <dgm:cxn modelId="{02FBA769-7D1D-481A-A913-C7FF33B50968}" srcId="{2D80EADF-F629-4EAF-8E97-280EB697B07B}" destId="{3F67FFAC-3BFC-486C-B532-668981BA8863}" srcOrd="1" destOrd="0" parTransId="{0EC3E224-F444-43CF-AA0C-01D1643A14F5}" sibTransId="{05453CC4-4406-4454-9921-FF960D1B5CB5}"/>
    <dgm:cxn modelId="{4D63B054-B14F-44C5-B5ED-937BFAC7FDA1}" type="presOf" srcId="{05453CC4-4406-4454-9921-FF960D1B5CB5}" destId="{6BA57D10-053E-4A4F-B74F-1745B1635B15}" srcOrd="1" destOrd="0" presId="urn:microsoft.com/office/officeart/2005/8/layout/process1"/>
    <dgm:cxn modelId="{E4E7017B-A89F-4BE7-B202-50E8C89CCF41}" type="presOf" srcId="{13C15511-A402-4615-8BC2-BF756A0AABA3}" destId="{BFBB3FCE-C64E-4C66-85FD-DAFED73F1088}" srcOrd="0" destOrd="0" presId="urn:microsoft.com/office/officeart/2005/8/layout/process1"/>
    <dgm:cxn modelId="{BC2BEC8B-6CAE-4D5E-9EA0-223FAEECCE85}" type="presOf" srcId="{E5E390AD-89FC-4787-9155-E437438D7136}" destId="{2C8C7523-8A1C-402F-8F83-D77F6FBF16BC}" srcOrd="0" destOrd="0" presId="urn:microsoft.com/office/officeart/2005/8/layout/process1"/>
    <dgm:cxn modelId="{4F9CF0B8-A0CE-4693-948E-8434FEDD9D55}" srcId="{2D80EADF-F629-4EAF-8E97-280EB697B07B}" destId="{1548957B-C2E8-49ED-B203-470C3A1D9B3B}" srcOrd="3" destOrd="0" parTransId="{CAA987C2-E1E6-4C00-8D49-726D5CDBB49B}" sibTransId="{76BD0A9F-1BD5-4612-A2FA-A2FF193661E2}"/>
    <dgm:cxn modelId="{67E943BD-1E8A-475B-B33E-EBE91FB2F914}" srcId="{2D80EADF-F629-4EAF-8E97-280EB697B07B}" destId="{B5BCC933-882A-441A-BE4B-4E930D5D9BDA}" srcOrd="2" destOrd="0" parTransId="{5DA34BAC-1F49-448F-B01C-C641B0852A64}" sibTransId="{13C15511-A402-4615-8BC2-BF756A0AABA3}"/>
    <dgm:cxn modelId="{F99A38C5-3A1D-47CB-A390-0D8E5386FFD5}" type="presOf" srcId="{2D80EADF-F629-4EAF-8E97-280EB697B07B}" destId="{473D379B-1EF8-4E47-90A5-88D53106B0D2}" srcOrd="0" destOrd="0" presId="urn:microsoft.com/office/officeart/2005/8/layout/process1"/>
    <dgm:cxn modelId="{FCD4F6CE-8F9D-485E-912F-32C8436EAAC2}" type="presOf" srcId="{44222EB0-4747-4813-AC3A-4B9F1F0F6070}" destId="{0F79D886-992A-4049-B834-C81F2BF09F7C}" srcOrd="0" destOrd="0" presId="urn:microsoft.com/office/officeart/2005/8/layout/process1"/>
    <dgm:cxn modelId="{9E9D3ADE-5516-4697-A039-4FDEFEC6A2EB}" type="presOf" srcId="{05453CC4-4406-4454-9921-FF960D1B5CB5}" destId="{95EBC34F-DF0F-4AC1-98FA-16ED6FF1F157}" srcOrd="0" destOrd="0" presId="urn:microsoft.com/office/officeart/2005/8/layout/process1"/>
    <dgm:cxn modelId="{EA4DD8EF-C9A7-401E-8773-EB14A9CDA5D1}" type="presOf" srcId="{3F67FFAC-3BFC-486C-B532-668981BA8863}" destId="{D9033109-AA12-441B-BA15-350FF6D3A1EE}" srcOrd="0" destOrd="0" presId="urn:microsoft.com/office/officeart/2005/8/layout/process1"/>
    <dgm:cxn modelId="{A3172B94-CE92-4B8F-9253-DB248A450C86}" type="presParOf" srcId="{473D379B-1EF8-4E47-90A5-88D53106B0D2}" destId="{2C8C7523-8A1C-402F-8F83-D77F6FBF16BC}" srcOrd="0" destOrd="0" presId="urn:microsoft.com/office/officeart/2005/8/layout/process1"/>
    <dgm:cxn modelId="{E50000C6-367F-442B-839D-3D5FFA445CB3}" type="presParOf" srcId="{473D379B-1EF8-4E47-90A5-88D53106B0D2}" destId="{0F79D886-992A-4049-B834-C81F2BF09F7C}" srcOrd="1" destOrd="0" presId="urn:microsoft.com/office/officeart/2005/8/layout/process1"/>
    <dgm:cxn modelId="{6D0DCA3D-7EC7-44DC-8320-EE6D17D22195}" type="presParOf" srcId="{0F79D886-992A-4049-B834-C81F2BF09F7C}" destId="{3D8B5FAF-924C-4B6E-8082-48731193980C}" srcOrd="0" destOrd="0" presId="urn:microsoft.com/office/officeart/2005/8/layout/process1"/>
    <dgm:cxn modelId="{09209C41-B1A9-4267-8660-75A835F7B5A3}" type="presParOf" srcId="{473D379B-1EF8-4E47-90A5-88D53106B0D2}" destId="{D9033109-AA12-441B-BA15-350FF6D3A1EE}" srcOrd="2" destOrd="0" presId="urn:microsoft.com/office/officeart/2005/8/layout/process1"/>
    <dgm:cxn modelId="{0EA411C9-C3AB-446E-9E55-1D2D08997E31}" type="presParOf" srcId="{473D379B-1EF8-4E47-90A5-88D53106B0D2}" destId="{95EBC34F-DF0F-4AC1-98FA-16ED6FF1F157}" srcOrd="3" destOrd="0" presId="urn:microsoft.com/office/officeart/2005/8/layout/process1"/>
    <dgm:cxn modelId="{82655E88-01B7-47F6-953A-E124F00C954D}" type="presParOf" srcId="{95EBC34F-DF0F-4AC1-98FA-16ED6FF1F157}" destId="{6BA57D10-053E-4A4F-B74F-1745B1635B15}" srcOrd="0" destOrd="0" presId="urn:microsoft.com/office/officeart/2005/8/layout/process1"/>
    <dgm:cxn modelId="{D5C2DDCE-7CF3-4210-823E-8F29B0064E93}" type="presParOf" srcId="{473D379B-1EF8-4E47-90A5-88D53106B0D2}" destId="{3E0938EF-1F88-4F6E-B55A-0691FF215738}" srcOrd="4" destOrd="0" presId="urn:microsoft.com/office/officeart/2005/8/layout/process1"/>
    <dgm:cxn modelId="{08898E95-8C5B-4599-ABE3-07F640482CF0}" type="presParOf" srcId="{473D379B-1EF8-4E47-90A5-88D53106B0D2}" destId="{BFBB3FCE-C64E-4C66-85FD-DAFED73F1088}" srcOrd="5" destOrd="0" presId="urn:microsoft.com/office/officeart/2005/8/layout/process1"/>
    <dgm:cxn modelId="{3A0C9054-01E3-4BAD-8D08-E879B28E5159}" type="presParOf" srcId="{BFBB3FCE-C64E-4C66-85FD-DAFED73F1088}" destId="{99849C1B-2B5D-4300-9314-BD5D95FB3D6B}" srcOrd="0" destOrd="0" presId="urn:microsoft.com/office/officeart/2005/8/layout/process1"/>
    <dgm:cxn modelId="{C653C4F4-26E3-44EA-A3EE-783CAA74C945}" type="presParOf" srcId="{473D379B-1EF8-4E47-90A5-88D53106B0D2}" destId="{88CB29CB-EAD0-4DBA-A121-A5968A7E8806}"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80EADF-F629-4EAF-8E97-280EB697B07B}" type="doc">
      <dgm:prSet loTypeId="urn:microsoft.com/office/officeart/2005/8/layout/process1" loCatId="process" qsTypeId="urn:microsoft.com/office/officeart/2005/8/quickstyle/3d1" qsCatId="3D" csTypeId="urn:microsoft.com/office/officeart/2005/8/colors/accent4_2" csCatId="accent4" phldr="1"/>
      <dgm:spPr/>
    </dgm:pt>
    <dgm:pt modelId="{E5E390AD-89FC-4787-9155-E437438D7136}">
      <dgm:prSet phldrT="[Text]"/>
      <dgm:spPr>
        <a:xfrm>
          <a:off x="3716" y="749822"/>
          <a:ext cx="1625147" cy="1472154"/>
        </a:xfrm>
        <a:prstGeom prst="roundRect">
          <a:avLst>
            <a:gd name="adj" fmla="val 10000"/>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r>
            <a:rPr lang="en-US" dirty="0">
              <a:solidFill>
                <a:srgbClr val="FFFFFF"/>
              </a:solidFill>
              <a:latin typeface="Calibri"/>
              <a:ea typeface="+mn-ea"/>
              <a:cs typeface="+mn-cs"/>
            </a:rPr>
            <a:t>Allowable Costs for Administrative Activities</a:t>
          </a:r>
        </a:p>
      </dgm:t>
    </dgm:pt>
    <dgm:pt modelId="{8C89AD8D-ABC2-4C3E-B16E-CE60462A62B6}" type="parTrans" cxnId="{FE924B67-96C6-4FFD-BF2F-F8B1B8CD90B2}">
      <dgm:prSet/>
      <dgm:spPr/>
      <dgm:t>
        <a:bodyPr/>
        <a:lstStyle/>
        <a:p>
          <a:endParaRPr lang="en-US"/>
        </a:p>
      </dgm:t>
    </dgm:pt>
    <dgm:pt modelId="{44222EB0-4747-4813-AC3A-4B9F1F0F6070}" type="sibTrans" cxnId="{FE924B67-96C6-4FFD-BF2F-F8B1B8CD90B2}">
      <dgm:prSet/>
      <dgm:spPr>
        <a:xfrm>
          <a:off x="1791379" y="1284381"/>
          <a:ext cx="344531" cy="403036"/>
        </a:xfrm>
        <a:prstGeom prst="mathMultiply">
          <a:avLst/>
        </a:prstGeom>
        <a:gradFill rotWithShape="0">
          <a:gsLst>
            <a:gs pos="0">
              <a:srgbClr val="10069F">
                <a:tint val="60000"/>
                <a:hueOff val="0"/>
                <a:satOff val="0"/>
                <a:lumOff val="0"/>
                <a:alphaOff val="0"/>
                <a:shade val="51000"/>
                <a:satMod val="130000"/>
              </a:srgbClr>
            </a:gs>
            <a:gs pos="80000">
              <a:srgbClr val="10069F">
                <a:tint val="60000"/>
                <a:hueOff val="0"/>
                <a:satOff val="0"/>
                <a:lumOff val="0"/>
                <a:alphaOff val="0"/>
                <a:shade val="93000"/>
                <a:satMod val="130000"/>
              </a:srgbClr>
            </a:gs>
            <a:gs pos="100000">
              <a:srgbClr val="10069F">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pPr>
            <a:buNone/>
          </a:pPr>
          <a:endParaRPr lang="en-US">
            <a:solidFill>
              <a:srgbClr val="777877"/>
            </a:solidFill>
            <a:latin typeface="Calibri"/>
            <a:ea typeface="+mn-ea"/>
            <a:cs typeface="+mn-cs"/>
          </a:endParaRPr>
        </a:p>
      </dgm:t>
    </dgm:pt>
    <dgm:pt modelId="{3F67FFAC-3BFC-486C-B532-668981BA8863}">
      <dgm:prSet phldrT="[Text]" custT="1"/>
      <dgm:spPr>
        <a:xfrm>
          <a:off x="2278923" y="749822"/>
          <a:ext cx="1625147" cy="1472154"/>
        </a:xfrm>
        <a:prstGeom prst="roundRect">
          <a:avLst>
            <a:gd name="adj" fmla="val 10000"/>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r>
            <a:rPr lang="en-US" sz="1800" dirty="0">
              <a:solidFill>
                <a:srgbClr val="FFFFFF"/>
              </a:solidFill>
              <a:latin typeface="Calibri"/>
              <a:ea typeface="+mn-ea"/>
              <a:cs typeface="+mn-cs"/>
            </a:rPr>
            <a:t>RMTS Results</a:t>
          </a:r>
        </a:p>
        <a:p>
          <a:pPr>
            <a:buNone/>
          </a:pPr>
          <a:r>
            <a:rPr lang="en-US" sz="1400" dirty="0">
              <a:solidFill>
                <a:srgbClr val="FFFFFF"/>
              </a:solidFill>
              <a:latin typeface="Calibri"/>
              <a:ea typeface="+mn-ea"/>
              <a:cs typeface="+mn-cs"/>
            </a:rPr>
            <a:t>(Statewide)</a:t>
          </a:r>
        </a:p>
      </dgm:t>
    </dgm:pt>
    <dgm:pt modelId="{0EC3E224-F444-43CF-AA0C-01D1643A14F5}" type="parTrans" cxnId="{02FBA769-7D1D-481A-A913-C7FF33B50968}">
      <dgm:prSet/>
      <dgm:spPr/>
      <dgm:t>
        <a:bodyPr/>
        <a:lstStyle/>
        <a:p>
          <a:endParaRPr lang="en-US"/>
        </a:p>
      </dgm:t>
    </dgm:pt>
    <dgm:pt modelId="{05453CC4-4406-4454-9921-FF960D1B5CB5}" type="sibTrans" cxnId="{02FBA769-7D1D-481A-A913-C7FF33B50968}">
      <dgm:prSet/>
      <dgm:spPr>
        <a:xfrm>
          <a:off x="4066585" y="1284381"/>
          <a:ext cx="344531" cy="403036"/>
        </a:xfrm>
        <a:prstGeom prst="mathMultiply">
          <a:avLst/>
        </a:prstGeom>
        <a:gradFill rotWithShape="0">
          <a:gsLst>
            <a:gs pos="0">
              <a:srgbClr val="10069F">
                <a:tint val="60000"/>
                <a:hueOff val="0"/>
                <a:satOff val="0"/>
                <a:lumOff val="0"/>
                <a:alphaOff val="0"/>
                <a:shade val="51000"/>
                <a:satMod val="130000"/>
              </a:srgbClr>
            </a:gs>
            <a:gs pos="80000">
              <a:srgbClr val="10069F">
                <a:tint val="60000"/>
                <a:hueOff val="0"/>
                <a:satOff val="0"/>
                <a:lumOff val="0"/>
                <a:alphaOff val="0"/>
                <a:shade val="93000"/>
                <a:satMod val="130000"/>
              </a:srgbClr>
            </a:gs>
            <a:gs pos="100000">
              <a:srgbClr val="10069F">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pPr>
            <a:buNone/>
          </a:pPr>
          <a:endParaRPr lang="en-US">
            <a:solidFill>
              <a:srgbClr val="777877"/>
            </a:solidFill>
            <a:latin typeface="Calibri"/>
            <a:ea typeface="+mn-ea"/>
            <a:cs typeface="+mn-cs"/>
          </a:endParaRPr>
        </a:p>
      </dgm:t>
    </dgm:pt>
    <dgm:pt modelId="{B5BCC933-882A-441A-BE4B-4E930D5D9BDA}">
      <dgm:prSet phldrT="[Text]" custT="1"/>
      <dgm:spPr>
        <a:xfrm>
          <a:off x="4554129" y="749822"/>
          <a:ext cx="1625147" cy="1472154"/>
        </a:xfrm>
        <a:prstGeom prst="roundRect">
          <a:avLst>
            <a:gd name="adj" fmla="val 10000"/>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r>
            <a:rPr lang="en-US" sz="1800" dirty="0">
              <a:solidFill>
                <a:srgbClr val="FFFFFF"/>
              </a:solidFill>
              <a:latin typeface="Calibri"/>
              <a:ea typeface="+mn-ea"/>
              <a:cs typeface="+mn-cs"/>
            </a:rPr>
            <a:t>Medicaid Penetration Factor</a:t>
          </a:r>
        </a:p>
        <a:p>
          <a:pPr>
            <a:buNone/>
          </a:pPr>
          <a:r>
            <a:rPr lang="en-US" sz="1400" dirty="0">
              <a:solidFill>
                <a:srgbClr val="FFFFFF"/>
              </a:solidFill>
              <a:latin typeface="Calibri"/>
              <a:ea typeface="+mn-ea"/>
              <a:cs typeface="+mn-cs"/>
            </a:rPr>
            <a:t>(School Division specific)</a:t>
          </a:r>
        </a:p>
      </dgm:t>
    </dgm:pt>
    <dgm:pt modelId="{5DA34BAC-1F49-448F-B01C-C641B0852A64}" type="parTrans" cxnId="{67E943BD-1E8A-475B-B33E-EBE91FB2F914}">
      <dgm:prSet/>
      <dgm:spPr/>
      <dgm:t>
        <a:bodyPr/>
        <a:lstStyle/>
        <a:p>
          <a:endParaRPr lang="en-US"/>
        </a:p>
      </dgm:t>
    </dgm:pt>
    <dgm:pt modelId="{13C15511-A402-4615-8BC2-BF756A0AABA3}" type="sibTrans" cxnId="{67E943BD-1E8A-475B-B33E-EBE91FB2F914}">
      <dgm:prSet/>
      <dgm:spPr>
        <a:xfrm>
          <a:off x="6341791" y="1284381"/>
          <a:ext cx="344531" cy="403036"/>
        </a:xfrm>
        <a:prstGeom prst="mathEqual">
          <a:avLst/>
        </a:prstGeom>
        <a:gradFill rotWithShape="0">
          <a:gsLst>
            <a:gs pos="0">
              <a:srgbClr val="10069F">
                <a:tint val="60000"/>
                <a:hueOff val="0"/>
                <a:satOff val="0"/>
                <a:lumOff val="0"/>
                <a:alphaOff val="0"/>
                <a:shade val="51000"/>
                <a:satMod val="130000"/>
              </a:srgbClr>
            </a:gs>
            <a:gs pos="80000">
              <a:srgbClr val="10069F">
                <a:tint val="60000"/>
                <a:hueOff val="0"/>
                <a:satOff val="0"/>
                <a:lumOff val="0"/>
                <a:alphaOff val="0"/>
                <a:shade val="93000"/>
                <a:satMod val="130000"/>
              </a:srgbClr>
            </a:gs>
            <a:gs pos="100000">
              <a:srgbClr val="10069F">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pPr>
            <a:buNone/>
          </a:pPr>
          <a:endParaRPr lang="en-US">
            <a:solidFill>
              <a:srgbClr val="777877"/>
            </a:solidFill>
            <a:latin typeface="Calibri"/>
            <a:ea typeface="+mn-ea"/>
            <a:cs typeface="+mn-cs"/>
          </a:endParaRPr>
        </a:p>
      </dgm:t>
    </dgm:pt>
    <dgm:pt modelId="{1548957B-C2E8-49ED-B203-470C3A1D9B3B}">
      <dgm:prSet phldrT="[Text]"/>
      <dgm:spPr>
        <a:xfrm>
          <a:off x="6829335" y="749822"/>
          <a:ext cx="1625147" cy="1472154"/>
        </a:xfrm>
        <a:prstGeom prst="roundRect">
          <a:avLst>
            <a:gd name="adj" fmla="val 10000"/>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r>
            <a:rPr lang="en-US" b="1" dirty="0">
              <a:solidFill>
                <a:srgbClr val="FFFFFF"/>
              </a:solidFill>
              <a:latin typeface="Calibri"/>
              <a:ea typeface="+mn-ea"/>
              <a:cs typeface="+mn-cs"/>
            </a:rPr>
            <a:t>Gross Medicaid Reimbursable Amount</a:t>
          </a:r>
        </a:p>
      </dgm:t>
    </dgm:pt>
    <dgm:pt modelId="{CAA987C2-E1E6-4C00-8D49-726D5CDBB49B}" type="parTrans" cxnId="{4F9CF0B8-A0CE-4693-948E-8434FEDD9D55}">
      <dgm:prSet/>
      <dgm:spPr/>
      <dgm:t>
        <a:bodyPr/>
        <a:lstStyle/>
        <a:p>
          <a:endParaRPr lang="en-US"/>
        </a:p>
      </dgm:t>
    </dgm:pt>
    <dgm:pt modelId="{76BD0A9F-1BD5-4612-A2FA-A2FF193661E2}" type="sibTrans" cxnId="{4F9CF0B8-A0CE-4693-948E-8434FEDD9D55}">
      <dgm:prSet/>
      <dgm:spPr/>
      <dgm:t>
        <a:bodyPr/>
        <a:lstStyle/>
        <a:p>
          <a:endParaRPr lang="en-US"/>
        </a:p>
      </dgm:t>
    </dgm:pt>
    <dgm:pt modelId="{473D379B-1EF8-4E47-90A5-88D53106B0D2}" type="pres">
      <dgm:prSet presAssocID="{2D80EADF-F629-4EAF-8E97-280EB697B07B}" presName="Name0" presStyleCnt="0">
        <dgm:presLayoutVars>
          <dgm:dir/>
          <dgm:resizeHandles val="exact"/>
        </dgm:presLayoutVars>
      </dgm:prSet>
      <dgm:spPr/>
    </dgm:pt>
    <dgm:pt modelId="{2C8C7523-8A1C-402F-8F83-D77F6FBF16BC}" type="pres">
      <dgm:prSet presAssocID="{E5E390AD-89FC-4787-9155-E437438D7136}" presName="node" presStyleLbl="node1" presStyleIdx="0" presStyleCnt="4">
        <dgm:presLayoutVars>
          <dgm:bulletEnabled val="1"/>
        </dgm:presLayoutVars>
      </dgm:prSet>
      <dgm:spPr/>
    </dgm:pt>
    <dgm:pt modelId="{0F79D886-992A-4049-B834-C81F2BF09F7C}" type="pres">
      <dgm:prSet presAssocID="{44222EB0-4747-4813-AC3A-4B9F1F0F6070}" presName="sibTrans" presStyleLbl="sibTrans2D1" presStyleIdx="0" presStyleCnt="3"/>
      <dgm:spPr>
        <a:prstGeom prst="mathMultiply">
          <a:avLst/>
        </a:prstGeom>
      </dgm:spPr>
    </dgm:pt>
    <dgm:pt modelId="{3D8B5FAF-924C-4B6E-8082-48731193980C}" type="pres">
      <dgm:prSet presAssocID="{44222EB0-4747-4813-AC3A-4B9F1F0F6070}" presName="connectorText" presStyleLbl="sibTrans2D1" presStyleIdx="0" presStyleCnt="3"/>
      <dgm:spPr/>
    </dgm:pt>
    <dgm:pt modelId="{D9033109-AA12-441B-BA15-350FF6D3A1EE}" type="pres">
      <dgm:prSet presAssocID="{3F67FFAC-3BFC-486C-B532-668981BA8863}" presName="node" presStyleLbl="node1" presStyleIdx="1" presStyleCnt="4">
        <dgm:presLayoutVars>
          <dgm:bulletEnabled val="1"/>
        </dgm:presLayoutVars>
      </dgm:prSet>
      <dgm:spPr/>
    </dgm:pt>
    <dgm:pt modelId="{95EBC34F-DF0F-4AC1-98FA-16ED6FF1F157}" type="pres">
      <dgm:prSet presAssocID="{05453CC4-4406-4454-9921-FF960D1B5CB5}" presName="sibTrans" presStyleLbl="sibTrans2D1" presStyleIdx="1" presStyleCnt="3"/>
      <dgm:spPr>
        <a:prstGeom prst="mathMultiply">
          <a:avLst/>
        </a:prstGeom>
      </dgm:spPr>
    </dgm:pt>
    <dgm:pt modelId="{6BA57D10-053E-4A4F-B74F-1745B1635B15}" type="pres">
      <dgm:prSet presAssocID="{05453CC4-4406-4454-9921-FF960D1B5CB5}" presName="connectorText" presStyleLbl="sibTrans2D1" presStyleIdx="1" presStyleCnt="3"/>
      <dgm:spPr/>
    </dgm:pt>
    <dgm:pt modelId="{3E0938EF-1F88-4F6E-B55A-0691FF215738}" type="pres">
      <dgm:prSet presAssocID="{B5BCC933-882A-441A-BE4B-4E930D5D9BDA}" presName="node" presStyleLbl="node1" presStyleIdx="2" presStyleCnt="4">
        <dgm:presLayoutVars>
          <dgm:bulletEnabled val="1"/>
        </dgm:presLayoutVars>
      </dgm:prSet>
      <dgm:spPr/>
    </dgm:pt>
    <dgm:pt modelId="{BFBB3FCE-C64E-4C66-85FD-DAFED73F1088}" type="pres">
      <dgm:prSet presAssocID="{13C15511-A402-4615-8BC2-BF756A0AABA3}" presName="sibTrans" presStyleLbl="sibTrans2D1" presStyleIdx="2" presStyleCnt="3"/>
      <dgm:spPr>
        <a:prstGeom prst="mathEqual">
          <a:avLst/>
        </a:prstGeom>
      </dgm:spPr>
    </dgm:pt>
    <dgm:pt modelId="{99849C1B-2B5D-4300-9314-BD5D95FB3D6B}" type="pres">
      <dgm:prSet presAssocID="{13C15511-A402-4615-8BC2-BF756A0AABA3}" presName="connectorText" presStyleLbl="sibTrans2D1" presStyleIdx="2" presStyleCnt="3"/>
      <dgm:spPr/>
    </dgm:pt>
    <dgm:pt modelId="{88CB29CB-EAD0-4DBA-A121-A5968A7E8806}" type="pres">
      <dgm:prSet presAssocID="{1548957B-C2E8-49ED-B203-470C3A1D9B3B}" presName="node" presStyleLbl="node1" presStyleIdx="3" presStyleCnt="4">
        <dgm:presLayoutVars>
          <dgm:bulletEnabled val="1"/>
        </dgm:presLayoutVars>
      </dgm:prSet>
      <dgm:spPr/>
    </dgm:pt>
  </dgm:ptLst>
  <dgm:cxnLst>
    <dgm:cxn modelId="{0D871701-3C8E-4F0B-A606-7DBB8AC9BFF9}" type="presOf" srcId="{B5BCC933-882A-441A-BE4B-4E930D5D9BDA}" destId="{3E0938EF-1F88-4F6E-B55A-0691FF215738}" srcOrd="0" destOrd="0" presId="urn:microsoft.com/office/officeart/2005/8/layout/process1"/>
    <dgm:cxn modelId="{33CE753A-89B3-4864-8596-36989DFF2C47}" type="presOf" srcId="{1548957B-C2E8-49ED-B203-470C3A1D9B3B}" destId="{88CB29CB-EAD0-4DBA-A121-A5968A7E8806}" srcOrd="0" destOrd="0" presId="urn:microsoft.com/office/officeart/2005/8/layout/process1"/>
    <dgm:cxn modelId="{4C79F865-E5E3-4FEE-9936-A03DC0BFF808}" type="presOf" srcId="{13C15511-A402-4615-8BC2-BF756A0AABA3}" destId="{99849C1B-2B5D-4300-9314-BD5D95FB3D6B}" srcOrd="1" destOrd="0" presId="urn:microsoft.com/office/officeart/2005/8/layout/process1"/>
    <dgm:cxn modelId="{5966E646-1497-4362-A28C-53FBB4607E9C}" type="presOf" srcId="{44222EB0-4747-4813-AC3A-4B9F1F0F6070}" destId="{3D8B5FAF-924C-4B6E-8082-48731193980C}" srcOrd="1" destOrd="0" presId="urn:microsoft.com/office/officeart/2005/8/layout/process1"/>
    <dgm:cxn modelId="{FE924B67-96C6-4FFD-BF2F-F8B1B8CD90B2}" srcId="{2D80EADF-F629-4EAF-8E97-280EB697B07B}" destId="{E5E390AD-89FC-4787-9155-E437438D7136}" srcOrd="0" destOrd="0" parTransId="{8C89AD8D-ABC2-4C3E-B16E-CE60462A62B6}" sibTransId="{44222EB0-4747-4813-AC3A-4B9F1F0F6070}"/>
    <dgm:cxn modelId="{02FBA769-7D1D-481A-A913-C7FF33B50968}" srcId="{2D80EADF-F629-4EAF-8E97-280EB697B07B}" destId="{3F67FFAC-3BFC-486C-B532-668981BA8863}" srcOrd="1" destOrd="0" parTransId="{0EC3E224-F444-43CF-AA0C-01D1643A14F5}" sibTransId="{05453CC4-4406-4454-9921-FF960D1B5CB5}"/>
    <dgm:cxn modelId="{4D63B054-B14F-44C5-B5ED-937BFAC7FDA1}" type="presOf" srcId="{05453CC4-4406-4454-9921-FF960D1B5CB5}" destId="{6BA57D10-053E-4A4F-B74F-1745B1635B15}" srcOrd="1" destOrd="0" presId="urn:microsoft.com/office/officeart/2005/8/layout/process1"/>
    <dgm:cxn modelId="{E4E7017B-A89F-4BE7-B202-50E8C89CCF41}" type="presOf" srcId="{13C15511-A402-4615-8BC2-BF756A0AABA3}" destId="{BFBB3FCE-C64E-4C66-85FD-DAFED73F1088}" srcOrd="0" destOrd="0" presId="urn:microsoft.com/office/officeart/2005/8/layout/process1"/>
    <dgm:cxn modelId="{BC2BEC8B-6CAE-4D5E-9EA0-223FAEECCE85}" type="presOf" srcId="{E5E390AD-89FC-4787-9155-E437438D7136}" destId="{2C8C7523-8A1C-402F-8F83-D77F6FBF16BC}" srcOrd="0" destOrd="0" presId="urn:microsoft.com/office/officeart/2005/8/layout/process1"/>
    <dgm:cxn modelId="{4F9CF0B8-A0CE-4693-948E-8434FEDD9D55}" srcId="{2D80EADF-F629-4EAF-8E97-280EB697B07B}" destId="{1548957B-C2E8-49ED-B203-470C3A1D9B3B}" srcOrd="3" destOrd="0" parTransId="{CAA987C2-E1E6-4C00-8D49-726D5CDBB49B}" sibTransId="{76BD0A9F-1BD5-4612-A2FA-A2FF193661E2}"/>
    <dgm:cxn modelId="{67E943BD-1E8A-475B-B33E-EBE91FB2F914}" srcId="{2D80EADF-F629-4EAF-8E97-280EB697B07B}" destId="{B5BCC933-882A-441A-BE4B-4E930D5D9BDA}" srcOrd="2" destOrd="0" parTransId="{5DA34BAC-1F49-448F-B01C-C641B0852A64}" sibTransId="{13C15511-A402-4615-8BC2-BF756A0AABA3}"/>
    <dgm:cxn modelId="{F99A38C5-3A1D-47CB-A390-0D8E5386FFD5}" type="presOf" srcId="{2D80EADF-F629-4EAF-8E97-280EB697B07B}" destId="{473D379B-1EF8-4E47-90A5-88D53106B0D2}" srcOrd="0" destOrd="0" presId="urn:microsoft.com/office/officeart/2005/8/layout/process1"/>
    <dgm:cxn modelId="{FCD4F6CE-8F9D-485E-912F-32C8436EAAC2}" type="presOf" srcId="{44222EB0-4747-4813-AC3A-4B9F1F0F6070}" destId="{0F79D886-992A-4049-B834-C81F2BF09F7C}" srcOrd="0" destOrd="0" presId="urn:microsoft.com/office/officeart/2005/8/layout/process1"/>
    <dgm:cxn modelId="{9E9D3ADE-5516-4697-A039-4FDEFEC6A2EB}" type="presOf" srcId="{05453CC4-4406-4454-9921-FF960D1B5CB5}" destId="{95EBC34F-DF0F-4AC1-98FA-16ED6FF1F157}" srcOrd="0" destOrd="0" presId="urn:microsoft.com/office/officeart/2005/8/layout/process1"/>
    <dgm:cxn modelId="{EA4DD8EF-C9A7-401E-8773-EB14A9CDA5D1}" type="presOf" srcId="{3F67FFAC-3BFC-486C-B532-668981BA8863}" destId="{D9033109-AA12-441B-BA15-350FF6D3A1EE}" srcOrd="0" destOrd="0" presId="urn:microsoft.com/office/officeart/2005/8/layout/process1"/>
    <dgm:cxn modelId="{A3172B94-CE92-4B8F-9253-DB248A450C86}" type="presParOf" srcId="{473D379B-1EF8-4E47-90A5-88D53106B0D2}" destId="{2C8C7523-8A1C-402F-8F83-D77F6FBF16BC}" srcOrd="0" destOrd="0" presId="urn:microsoft.com/office/officeart/2005/8/layout/process1"/>
    <dgm:cxn modelId="{E50000C6-367F-442B-839D-3D5FFA445CB3}" type="presParOf" srcId="{473D379B-1EF8-4E47-90A5-88D53106B0D2}" destId="{0F79D886-992A-4049-B834-C81F2BF09F7C}" srcOrd="1" destOrd="0" presId="urn:microsoft.com/office/officeart/2005/8/layout/process1"/>
    <dgm:cxn modelId="{6D0DCA3D-7EC7-44DC-8320-EE6D17D22195}" type="presParOf" srcId="{0F79D886-992A-4049-B834-C81F2BF09F7C}" destId="{3D8B5FAF-924C-4B6E-8082-48731193980C}" srcOrd="0" destOrd="0" presId="urn:microsoft.com/office/officeart/2005/8/layout/process1"/>
    <dgm:cxn modelId="{09209C41-B1A9-4267-8660-75A835F7B5A3}" type="presParOf" srcId="{473D379B-1EF8-4E47-90A5-88D53106B0D2}" destId="{D9033109-AA12-441B-BA15-350FF6D3A1EE}" srcOrd="2" destOrd="0" presId="urn:microsoft.com/office/officeart/2005/8/layout/process1"/>
    <dgm:cxn modelId="{0EA411C9-C3AB-446E-9E55-1D2D08997E31}" type="presParOf" srcId="{473D379B-1EF8-4E47-90A5-88D53106B0D2}" destId="{95EBC34F-DF0F-4AC1-98FA-16ED6FF1F157}" srcOrd="3" destOrd="0" presId="urn:microsoft.com/office/officeart/2005/8/layout/process1"/>
    <dgm:cxn modelId="{82655E88-01B7-47F6-953A-E124F00C954D}" type="presParOf" srcId="{95EBC34F-DF0F-4AC1-98FA-16ED6FF1F157}" destId="{6BA57D10-053E-4A4F-B74F-1745B1635B15}" srcOrd="0" destOrd="0" presId="urn:microsoft.com/office/officeart/2005/8/layout/process1"/>
    <dgm:cxn modelId="{D5C2DDCE-7CF3-4210-823E-8F29B0064E93}" type="presParOf" srcId="{473D379B-1EF8-4E47-90A5-88D53106B0D2}" destId="{3E0938EF-1F88-4F6E-B55A-0691FF215738}" srcOrd="4" destOrd="0" presId="urn:microsoft.com/office/officeart/2005/8/layout/process1"/>
    <dgm:cxn modelId="{08898E95-8C5B-4599-ABE3-07F640482CF0}" type="presParOf" srcId="{473D379B-1EF8-4E47-90A5-88D53106B0D2}" destId="{BFBB3FCE-C64E-4C66-85FD-DAFED73F1088}" srcOrd="5" destOrd="0" presId="urn:microsoft.com/office/officeart/2005/8/layout/process1"/>
    <dgm:cxn modelId="{3A0C9054-01E3-4BAD-8D08-E879B28E5159}" type="presParOf" srcId="{BFBB3FCE-C64E-4C66-85FD-DAFED73F1088}" destId="{99849C1B-2B5D-4300-9314-BD5D95FB3D6B}" srcOrd="0" destOrd="0" presId="urn:microsoft.com/office/officeart/2005/8/layout/process1"/>
    <dgm:cxn modelId="{C653C4F4-26E3-44EA-A3EE-783CAA74C945}" type="presParOf" srcId="{473D379B-1EF8-4E47-90A5-88D53106B0D2}" destId="{88CB29CB-EAD0-4DBA-A121-A5968A7E8806}"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C7523-8A1C-402F-8F83-D77F6FBF16BC}">
      <dsp:nvSpPr>
        <dsp:cNvPr id="0" name=""/>
        <dsp:cNvSpPr/>
      </dsp:nvSpPr>
      <dsp:spPr>
        <a:xfrm>
          <a:off x="5037" y="2040651"/>
          <a:ext cx="2202570" cy="1321542"/>
        </a:xfrm>
        <a:prstGeom prst="roundRect">
          <a:avLst>
            <a:gd name="adj" fmla="val 10000"/>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FFFFFF"/>
              </a:solidFill>
              <a:latin typeface="Calibri"/>
              <a:ea typeface="+mn-ea"/>
              <a:cs typeface="+mn-cs"/>
            </a:rPr>
            <a:t>Allowable Costs for Administrative Activities</a:t>
          </a:r>
        </a:p>
      </dsp:txBody>
      <dsp:txXfrm>
        <a:off x="43744" y="2079358"/>
        <a:ext cx="2125156" cy="1244128"/>
      </dsp:txXfrm>
    </dsp:sp>
    <dsp:sp modelId="{0F79D886-992A-4049-B834-C81F2BF09F7C}">
      <dsp:nvSpPr>
        <dsp:cNvPr id="0" name=""/>
        <dsp:cNvSpPr/>
      </dsp:nvSpPr>
      <dsp:spPr>
        <a:xfrm>
          <a:off x="2427865" y="2428303"/>
          <a:ext cx="466944" cy="546237"/>
        </a:xfrm>
        <a:prstGeom prst="mathMultiply">
          <a:avLst/>
        </a:prstGeom>
        <a:gradFill rotWithShape="0">
          <a:gsLst>
            <a:gs pos="0">
              <a:srgbClr val="10069F">
                <a:tint val="60000"/>
                <a:hueOff val="0"/>
                <a:satOff val="0"/>
                <a:lumOff val="0"/>
                <a:alphaOff val="0"/>
                <a:shade val="51000"/>
                <a:satMod val="130000"/>
              </a:srgbClr>
            </a:gs>
            <a:gs pos="80000">
              <a:srgbClr val="10069F">
                <a:tint val="60000"/>
                <a:hueOff val="0"/>
                <a:satOff val="0"/>
                <a:lumOff val="0"/>
                <a:alphaOff val="0"/>
                <a:shade val="93000"/>
                <a:satMod val="130000"/>
              </a:srgbClr>
            </a:gs>
            <a:gs pos="100000">
              <a:srgbClr val="10069F">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solidFill>
              <a:srgbClr val="777877"/>
            </a:solidFill>
            <a:latin typeface="Calibri"/>
            <a:ea typeface="+mn-ea"/>
            <a:cs typeface="+mn-cs"/>
          </a:endParaRPr>
        </a:p>
      </dsp:txBody>
      <dsp:txXfrm>
        <a:off x="2498273" y="2523814"/>
        <a:ext cx="326128" cy="355215"/>
      </dsp:txXfrm>
    </dsp:sp>
    <dsp:sp modelId="{D9033109-AA12-441B-BA15-350FF6D3A1EE}">
      <dsp:nvSpPr>
        <dsp:cNvPr id="0" name=""/>
        <dsp:cNvSpPr/>
      </dsp:nvSpPr>
      <dsp:spPr>
        <a:xfrm>
          <a:off x="3088636" y="2040651"/>
          <a:ext cx="2202570" cy="1321542"/>
        </a:xfrm>
        <a:prstGeom prst="roundRect">
          <a:avLst>
            <a:gd name="adj" fmla="val 10000"/>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Calibri"/>
              <a:ea typeface="+mn-ea"/>
              <a:cs typeface="+mn-cs"/>
            </a:rPr>
            <a:t>RMTS Results</a:t>
          </a:r>
        </a:p>
        <a:p>
          <a:pPr marL="0" lvl="0" indent="0" algn="ctr" defTabSz="800100">
            <a:lnSpc>
              <a:spcPct val="90000"/>
            </a:lnSpc>
            <a:spcBef>
              <a:spcPct val="0"/>
            </a:spcBef>
            <a:spcAft>
              <a:spcPct val="35000"/>
            </a:spcAft>
            <a:buNone/>
          </a:pPr>
          <a:r>
            <a:rPr lang="en-US" sz="1400" kern="1200" dirty="0">
              <a:solidFill>
                <a:srgbClr val="FFFFFF"/>
              </a:solidFill>
              <a:latin typeface="Calibri"/>
              <a:ea typeface="+mn-ea"/>
              <a:cs typeface="+mn-cs"/>
            </a:rPr>
            <a:t>(Statewide)</a:t>
          </a:r>
        </a:p>
      </dsp:txBody>
      <dsp:txXfrm>
        <a:off x="3127343" y="2079358"/>
        <a:ext cx="2125156" cy="1244128"/>
      </dsp:txXfrm>
    </dsp:sp>
    <dsp:sp modelId="{95EBC34F-DF0F-4AC1-98FA-16ED6FF1F157}">
      <dsp:nvSpPr>
        <dsp:cNvPr id="0" name=""/>
        <dsp:cNvSpPr/>
      </dsp:nvSpPr>
      <dsp:spPr>
        <a:xfrm>
          <a:off x="5511463" y="2428303"/>
          <a:ext cx="466944" cy="546237"/>
        </a:xfrm>
        <a:prstGeom prst="mathMultiply">
          <a:avLst/>
        </a:prstGeom>
        <a:gradFill rotWithShape="0">
          <a:gsLst>
            <a:gs pos="0">
              <a:srgbClr val="10069F">
                <a:tint val="60000"/>
                <a:hueOff val="0"/>
                <a:satOff val="0"/>
                <a:lumOff val="0"/>
                <a:alphaOff val="0"/>
                <a:shade val="51000"/>
                <a:satMod val="130000"/>
              </a:srgbClr>
            </a:gs>
            <a:gs pos="80000">
              <a:srgbClr val="10069F">
                <a:tint val="60000"/>
                <a:hueOff val="0"/>
                <a:satOff val="0"/>
                <a:lumOff val="0"/>
                <a:alphaOff val="0"/>
                <a:shade val="93000"/>
                <a:satMod val="130000"/>
              </a:srgbClr>
            </a:gs>
            <a:gs pos="100000">
              <a:srgbClr val="10069F">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solidFill>
              <a:srgbClr val="777877"/>
            </a:solidFill>
            <a:latin typeface="Calibri"/>
            <a:ea typeface="+mn-ea"/>
            <a:cs typeface="+mn-cs"/>
          </a:endParaRPr>
        </a:p>
      </dsp:txBody>
      <dsp:txXfrm>
        <a:off x="5581871" y="2523814"/>
        <a:ext cx="326128" cy="355215"/>
      </dsp:txXfrm>
    </dsp:sp>
    <dsp:sp modelId="{3E0938EF-1F88-4F6E-B55A-0691FF215738}">
      <dsp:nvSpPr>
        <dsp:cNvPr id="0" name=""/>
        <dsp:cNvSpPr/>
      </dsp:nvSpPr>
      <dsp:spPr>
        <a:xfrm>
          <a:off x="6172234" y="2040651"/>
          <a:ext cx="2202570" cy="1321542"/>
        </a:xfrm>
        <a:prstGeom prst="roundRect">
          <a:avLst>
            <a:gd name="adj" fmla="val 10000"/>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Calibri"/>
              <a:ea typeface="+mn-ea"/>
              <a:cs typeface="+mn-cs"/>
            </a:rPr>
            <a:t>Medicaid Penetration Factor</a:t>
          </a:r>
        </a:p>
        <a:p>
          <a:pPr marL="0" lvl="0" indent="0" algn="ctr" defTabSz="800100">
            <a:lnSpc>
              <a:spcPct val="90000"/>
            </a:lnSpc>
            <a:spcBef>
              <a:spcPct val="0"/>
            </a:spcBef>
            <a:spcAft>
              <a:spcPct val="35000"/>
            </a:spcAft>
            <a:buNone/>
          </a:pPr>
          <a:r>
            <a:rPr lang="en-US" sz="1400" kern="1200" dirty="0">
              <a:solidFill>
                <a:srgbClr val="FFFFFF"/>
              </a:solidFill>
              <a:latin typeface="Calibri"/>
              <a:ea typeface="+mn-ea"/>
              <a:cs typeface="+mn-cs"/>
            </a:rPr>
            <a:t>(School Division specific)</a:t>
          </a:r>
        </a:p>
      </dsp:txBody>
      <dsp:txXfrm>
        <a:off x="6210941" y="2079358"/>
        <a:ext cx="2125156" cy="1244128"/>
      </dsp:txXfrm>
    </dsp:sp>
    <dsp:sp modelId="{BFBB3FCE-C64E-4C66-85FD-DAFED73F1088}">
      <dsp:nvSpPr>
        <dsp:cNvPr id="0" name=""/>
        <dsp:cNvSpPr/>
      </dsp:nvSpPr>
      <dsp:spPr>
        <a:xfrm>
          <a:off x="8595061" y="2428303"/>
          <a:ext cx="466944" cy="546237"/>
        </a:xfrm>
        <a:prstGeom prst="mathEqual">
          <a:avLst/>
        </a:prstGeom>
        <a:gradFill rotWithShape="0">
          <a:gsLst>
            <a:gs pos="0">
              <a:srgbClr val="10069F">
                <a:tint val="60000"/>
                <a:hueOff val="0"/>
                <a:satOff val="0"/>
                <a:lumOff val="0"/>
                <a:alphaOff val="0"/>
                <a:shade val="51000"/>
                <a:satMod val="130000"/>
              </a:srgbClr>
            </a:gs>
            <a:gs pos="80000">
              <a:srgbClr val="10069F">
                <a:tint val="60000"/>
                <a:hueOff val="0"/>
                <a:satOff val="0"/>
                <a:lumOff val="0"/>
                <a:alphaOff val="0"/>
                <a:shade val="93000"/>
                <a:satMod val="130000"/>
              </a:srgbClr>
            </a:gs>
            <a:gs pos="100000">
              <a:srgbClr val="10069F">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solidFill>
              <a:srgbClr val="777877"/>
            </a:solidFill>
            <a:latin typeface="Calibri"/>
            <a:ea typeface="+mn-ea"/>
            <a:cs typeface="+mn-cs"/>
          </a:endParaRPr>
        </a:p>
      </dsp:txBody>
      <dsp:txXfrm>
        <a:off x="8656954" y="2540828"/>
        <a:ext cx="343158" cy="321187"/>
      </dsp:txXfrm>
    </dsp:sp>
    <dsp:sp modelId="{88CB29CB-EAD0-4DBA-A121-A5968A7E8806}">
      <dsp:nvSpPr>
        <dsp:cNvPr id="0" name=""/>
        <dsp:cNvSpPr/>
      </dsp:nvSpPr>
      <dsp:spPr>
        <a:xfrm>
          <a:off x="9255833" y="2040651"/>
          <a:ext cx="2202570" cy="1321542"/>
        </a:xfrm>
        <a:prstGeom prst="roundRect">
          <a:avLst>
            <a:gd name="adj" fmla="val 10000"/>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FFFFFF"/>
              </a:solidFill>
              <a:latin typeface="Calibri"/>
              <a:ea typeface="+mn-ea"/>
              <a:cs typeface="+mn-cs"/>
            </a:rPr>
            <a:t>Gross Medicaid Reimbursable Amount</a:t>
          </a:r>
        </a:p>
      </dsp:txBody>
      <dsp:txXfrm>
        <a:off x="9294540" y="2079358"/>
        <a:ext cx="2125156" cy="1244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C7523-8A1C-402F-8F83-D77F6FBF16BC}">
      <dsp:nvSpPr>
        <dsp:cNvPr id="0" name=""/>
        <dsp:cNvSpPr/>
      </dsp:nvSpPr>
      <dsp:spPr>
        <a:xfrm>
          <a:off x="5037" y="2032558"/>
          <a:ext cx="2202570" cy="1321542"/>
        </a:xfrm>
        <a:prstGeom prst="roundRect">
          <a:avLst>
            <a:gd name="adj" fmla="val 10000"/>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FFFFFF"/>
              </a:solidFill>
              <a:latin typeface="Calibri"/>
              <a:ea typeface="+mn-ea"/>
              <a:cs typeface="+mn-cs"/>
            </a:rPr>
            <a:t>Allowable Costs for Administrative Activities</a:t>
          </a:r>
        </a:p>
      </dsp:txBody>
      <dsp:txXfrm>
        <a:off x="43744" y="2071265"/>
        <a:ext cx="2125156" cy="1244128"/>
      </dsp:txXfrm>
    </dsp:sp>
    <dsp:sp modelId="{0F79D886-992A-4049-B834-C81F2BF09F7C}">
      <dsp:nvSpPr>
        <dsp:cNvPr id="0" name=""/>
        <dsp:cNvSpPr/>
      </dsp:nvSpPr>
      <dsp:spPr>
        <a:xfrm>
          <a:off x="2427865" y="2420211"/>
          <a:ext cx="466944" cy="546237"/>
        </a:xfrm>
        <a:prstGeom prst="mathMultiply">
          <a:avLst/>
        </a:prstGeom>
        <a:gradFill rotWithShape="0">
          <a:gsLst>
            <a:gs pos="0">
              <a:srgbClr val="10069F">
                <a:tint val="60000"/>
                <a:hueOff val="0"/>
                <a:satOff val="0"/>
                <a:lumOff val="0"/>
                <a:alphaOff val="0"/>
                <a:shade val="51000"/>
                <a:satMod val="130000"/>
              </a:srgbClr>
            </a:gs>
            <a:gs pos="80000">
              <a:srgbClr val="10069F">
                <a:tint val="60000"/>
                <a:hueOff val="0"/>
                <a:satOff val="0"/>
                <a:lumOff val="0"/>
                <a:alphaOff val="0"/>
                <a:shade val="93000"/>
                <a:satMod val="130000"/>
              </a:srgbClr>
            </a:gs>
            <a:gs pos="100000">
              <a:srgbClr val="10069F">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solidFill>
              <a:srgbClr val="777877"/>
            </a:solidFill>
            <a:latin typeface="Calibri"/>
            <a:ea typeface="+mn-ea"/>
            <a:cs typeface="+mn-cs"/>
          </a:endParaRPr>
        </a:p>
      </dsp:txBody>
      <dsp:txXfrm>
        <a:off x="2498273" y="2515722"/>
        <a:ext cx="326128" cy="355215"/>
      </dsp:txXfrm>
    </dsp:sp>
    <dsp:sp modelId="{D9033109-AA12-441B-BA15-350FF6D3A1EE}">
      <dsp:nvSpPr>
        <dsp:cNvPr id="0" name=""/>
        <dsp:cNvSpPr/>
      </dsp:nvSpPr>
      <dsp:spPr>
        <a:xfrm>
          <a:off x="3088636" y="2032558"/>
          <a:ext cx="2202570" cy="1321542"/>
        </a:xfrm>
        <a:prstGeom prst="roundRect">
          <a:avLst>
            <a:gd name="adj" fmla="val 10000"/>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Calibri"/>
              <a:ea typeface="+mn-ea"/>
              <a:cs typeface="+mn-cs"/>
            </a:rPr>
            <a:t>RMTS Results</a:t>
          </a:r>
        </a:p>
        <a:p>
          <a:pPr marL="0" lvl="0" indent="0" algn="ctr" defTabSz="800100">
            <a:lnSpc>
              <a:spcPct val="90000"/>
            </a:lnSpc>
            <a:spcBef>
              <a:spcPct val="0"/>
            </a:spcBef>
            <a:spcAft>
              <a:spcPct val="35000"/>
            </a:spcAft>
            <a:buNone/>
          </a:pPr>
          <a:r>
            <a:rPr lang="en-US" sz="1400" kern="1200" dirty="0">
              <a:solidFill>
                <a:srgbClr val="FFFFFF"/>
              </a:solidFill>
              <a:latin typeface="Calibri"/>
              <a:ea typeface="+mn-ea"/>
              <a:cs typeface="+mn-cs"/>
            </a:rPr>
            <a:t>(Statewide)</a:t>
          </a:r>
        </a:p>
      </dsp:txBody>
      <dsp:txXfrm>
        <a:off x="3127343" y="2071265"/>
        <a:ext cx="2125156" cy="1244128"/>
      </dsp:txXfrm>
    </dsp:sp>
    <dsp:sp modelId="{95EBC34F-DF0F-4AC1-98FA-16ED6FF1F157}">
      <dsp:nvSpPr>
        <dsp:cNvPr id="0" name=""/>
        <dsp:cNvSpPr/>
      </dsp:nvSpPr>
      <dsp:spPr>
        <a:xfrm>
          <a:off x="5511463" y="2420211"/>
          <a:ext cx="466944" cy="546237"/>
        </a:xfrm>
        <a:prstGeom prst="mathMultiply">
          <a:avLst/>
        </a:prstGeom>
        <a:gradFill rotWithShape="0">
          <a:gsLst>
            <a:gs pos="0">
              <a:srgbClr val="10069F">
                <a:tint val="60000"/>
                <a:hueOff val="0"/>
                <a:satOff val="0"/>
                <a:lumOff val="0"/>
                <a:alphaOff val="0"/>
                <a:shade val="51000"/>
                <a:satMod val="130000"/>
              </a:srgbClr>
            </a:gs>
            <a:gs pos="80000">
              <a:srgbClr val="10069F">
                <a:tint val="60000"/>
                <a:hueOff val="0"/>
                <a:satOff val="0"/>
                <a:lumOff val="0"/>
                <a:alphaOff val="0"/>
                <a:shade val="93000"/>
                <a:satMod val="130000"/>
              </a:srgbClr>
            </a:gs>
            <a:gs pos="100000">
              <a:srgbClr val="10069F">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solidFill>
              <a:srgbClr val="777877"/>
            </a:solidFill>
            <a:latin typeface="Calibri"/>
            <a:ea typeface="+mn-ea"/>
            <a:cs typeface="+mn-cs"/>
          </a:endParaRPr>
        </a:p>
      </dsp:txBody>
      <dsp:txXfrm>
        <a:off x="5581871" y="2515722"/>
        <a:ext cx="326128" cy="355215"/>
      </dsp:txXfrm>
    </dsp:sp>
    <dsp:sp modelId="{3E0938EF-1F88-4F6E-B55A-0691FF215738}">
      <dsp:nvSpPr>
        <dsp:cNvPr id="0" name=""/>
        <dsp:cNvSpPr/>
      </dsp:nvSpPr>
      <dsp:spPr>
        <a:xfrm>
          <a:off x="6172234" y="2032558"/>
          <a:ext cx="2202570" cy="1321542"/>
        </a:xfrm>
        <a:prstGeom prst="roundRect">
          <a:avLst>
            <a:gd name="adj" fmla="val 10000"/>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Calibri"/>
              <a:ea typeface="+mn-ea"/>
              <a:cs typeface="+mn-cs"/>
            </a:rPr>
            <a:t>Medicaid Penetration Factor</a:t>
          </a:r>
        </a:p>
        <a:p>
          <a:pPr marL="0" lvl="0" indent="0" algn="ctr" defTabSz="800100">
            <a:lnSpc>
              <a:spcPct val="90000"/>
            </a:lnSpc>
            <a:spcBef>
              <a:spcPct val="0"/>
            </a:spcBef>
            <a:spcAft>
              <a:spcPct val="35000"/>
            </a:spcAft>
            <a:buNone/>
          </a:pPr>
          <a:r>
            <a:rPr lang="en-US" sz="1400" kern="1200" dirty="0">
              <a:solidFill>
                <a:srgbClr val="FFFFFF"/>
              </a:solidFill>
              <a:latin typeface="Calibri"/>
              <a:ea typeface="+mn-ea"/>
              <a:cs typeface="+mn-cs"/>
            </a:rPr>
            <a:t>(School Division specific)</a:t>
          </a:r>
        </a:p>
      </dsp:txBody>
      <dsp:txXfrm>
        <a:off x="6210941" y="2071265"/>
        <a:ext cx="2125156" cy="1244128"/>
      </dsp:txXfrm>
    </dsp:sp>
    <dsp:sp modelId="{BFBB3FCE-C64E-4C66-85FD-DAFED73F1088}">
      <dsp:nvSpPr>
        <dsp:cNvPr id="0" name=""/>
        <dsp:cNvSpPr/>
      </dsp:nvSpPr>
      <dsp:spPr>
        <a:xfrm>
          <a:off x="8595061" y="2420211"/>
          <a:ext cx="466944" cy="546237"/>
        </a:xfrm>
        <a:prstGeom prst="mathEqual">
          <a:avLst/>
        </a:prstGeom>
        <a:gradFill rotWithShape="0">
          <a:gsLst>
            <a:gs pos="0">
              <a:srgbClr val="10069F">
                <a:tint val="60000"/>
                <a:hueOff val="0"/>
                <a:satOff val="0"/>
                <a:lumOff val="0"/>
                <a:alphaOff val="0"/>
                <a:shade val="51000"/>
                <a:satMod val="130000"/>
              </a:srgbClr>
            </a:gs>
            <a:gs pos="80000">
              <a:srgbClr val="10069F">
                <a:tint val="60000"/>
                <a:hueOff val="0"/>
                <a:satOff val="0"/>
                <a:lumOff val="0"/>
                <a:alphaOff val="0"/>
                <a:shade val="93000"/>
                <a:satMod val="130000"/>
              </a:srgbClr>
            </a:gs>
            <a:gs pos="100000">
              <a:srgbClr val="10069F">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solidFill>
              <a:srgbClr val="777877"/>
            </a:solidFill>
            <a:latin typeface="Calibri"/>
            <a:ea typeface="+mn-ea"/>
            <a:cs typeface="+mn-cs"/>
          </a:endParaRPr>
        </a:p>
      </dsp:txBody>
      <dsp:txXfrm>
        <a:off x="8656954" y="2532736"/>
        <a:ext cx="343158" cy="321187"/>
      </dsp:txXfrm>
    </dsp:sp>
    <dsp:sp modelId="{88CB29CB-EAD0-4DBA-A121-A5968A7E8806}">
      <dsp:nvSpPr>
        <dsp:cNvPr id="0" name=""/>
        <dsp:cNvSpPr/>
      </dsp:nvSpPr>
      <dsp:spPr>
        <a:xfrm>
          <a:off x="9255833" y="2032558"/>
          <a:ext cx="2202570" cy="1321542"/>
        </a:xfrm>
        <a:prstGeom prst="roundRect">
          <a:avLst>
            <a:gd name="adj" fmla="val 10000"/>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FFFFFF"/>
              </a:solidFill>
              <a:latin typeface="Calibri"/>
              <a:ea typeface="+mn-ea"/>
              <a:cs typeface="+mn-cs"/>
            </a:rPr>
            <a:t>Gross Medicaid Reimbursable Amount</a:t>
          </a:r>
        </a:p>
      </dsp:txBody>
      <dsp:txXfrm>
        <a:off x="9294540" y="2071265"/>
        <a:ext cx="2125156" cy="12441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63FD56-CABD-81EC-CF80-7061ADE277A0}"/>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F65C6DF-E9CB-FF3D-E70D-41119C30AC7B}"/>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13E748B3-40DF-466B-893A-E79525615DA6}" type="datetimeFigureOut">
              <a:rPr lang="en-US" smtClean="0"/>
              <a:t>5/7/2026</a:t>
            </a:fld>
            <a:endParaRPr lang="en-US"/>
          </a:p>
        </p:txBody>
      </p:sp>
      <p:sp>
        <p:nvSpPr>
          <p:cNvPr id="4" name="Footer Placeholder 3">
            <a:extLst>
              <a:ext uri="{FF2B5EF4-FFF2-40B4-BE49-F238E27FC236}">
                <a16:creationId xmlns:a16="http://schemas.microsoft.com/office/drawing/2014/main" id="{239F7C21-3373-B07C-258F-53CB8F681411}"/>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CF964EE-39CE-5898-556B-543CEF21BA1B}"/>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D208D92-4064-4823-BFCA-D9E4C0688C7B}" type="slidenum">
              <a:rPr lang="en-US" smtClean="0"/>
              <a:t>‹#›</a:t>
            </a:fld>
            <a:endParaRPr lang="en-US"/>
          </a:p>
        </p:txBody>
      </p:sp>
    </p:spTree>
    <p:extLst>
      <p:ext uri="{BB962C8B-B14F-4D97-AF65-F5344CB8AC3E}">
        <p14:creationId xmlns:p14="http://schemas.microsoft.com/office/powerpoint/2010/main" val="3417031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E975B1F-9364-4F96-9519-BF3F84AC7828}" type="datetimeFigureOut">
              <a:rPr lang="en-US" smtClean="0"/>
              <a:t>5/7/2026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8CAAC3F-F791-498E-9C83-E5CACE7DB089}" type="slidenum">
              <a:rPr lang="en-US" smtClean="0"/>
              <a:t>‹#›</a:t>
            </a:fld>
            <a:endParaRPr lang="en-US"/>
          </a:p>
        </p:txBody>
      </p:sp>
    </p:spTree>
    <p:extLst>
      <p:ext uri="{BB962C8B-B14F-4D97-AF65-F5344CB8AC3E}">
        <p14:creationId xmlns:p14="http://schemas.microsoft.com/office/powerpoint/2010/main" val="3432848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AAC3F-F791-498E-9C83-E5CACE7DB089}" type="slidenum">
              <a:rPr lang="en-US" smtClean="0"/>
              <a:t>1</a:t>
            </a:fld>
            <a:endParaRPr lang="en-US"/>
          </a:p>
        </p:txBody>
      </p:sp>
    </p:spTree>
    <p:extLst>
      <p:ext uri="{BB962C8B-B14F-4D97-AF65-F5344CB8AC3E}">
        <p14:creationId xmlns:p14="http://schemas.microsoft.com/office/powerpoint/2010/main" val="1371677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p:txBody>
      </p:sp>
      <p:sp>
        <p:nvSpPr>
          <p:cNvPr id="4" name="Slide Number Placeholder 3"/>
          <p:cNvSpPr>
            <a:spLocks noGrp="1"/>
          </p:cNvSpPr>
          <p:nvPr>
            <p:ph type="sldNum" sz="quarter" idx="5"/>
          </p:nvPr>
        </p:nvSpPr>
        <p:spPr/>
        <p:txBody>
          <a:bodyPr/>
          <a:lstStyle/>
          <a:p>
            <a:fld id="{88CAAC3F-F791-498E-9C83-E5CACE7DB089}" type="slidenum">
              <a:rPr lang="en-US" smtClean="0"/>
              <a:t>10</a:t>
            </a:fld>
            <a:endParaRPr lang="en-US"/>
          </a:p>
        </p:txBody>
      </p:sp>
    </p:spTree>
    <p:extLst>
      <p:ext uri="{BB962C8B-B14F-4D97-AF65-F5344CB8AC3E}">
        <p14:creationId xmlns:p14="http://schemas.microsoft.com/office/powerpoint/2010/main" val="3792046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p:txBody>
      </p:sp>
      <p:sp>
        <p:nvSpPr>
          <p:cNvPr id="4" name="Slide Number Placeholder 3"/>
          <p:cNvSpPr>
            <a:spLocks noGrp="1"/>
          </p:cNvSpPr>
          <p:nvPr>
            <p:ph type="sldNum" sz="quarter" idx="5"/>
          </p:nvPr>
        </p:nvSpPr>
        <p:spPr/>
        <p:txBody>
          <a:bodyPr/>
          <a:lstStyle/>
          <a:p>
            <a:fld id="{88CAAC3F-F791-498E-9C83-E5CACE7DB089}" type="slidenum">
              <a:rPr lang="en-US" smtClean="0"/>
              <a:t>11</a:t>
            </a:fld>
            <a:endParaRPr lang="en-US"/>
          </a:p>
        </p:txBody>
      </p:sp>
    </p:spTree>
    <p:extLst>
      <p:ext uri="{BB962C8B-B14F-4D97-AF65-F5344CB8AC3E}">
        <p14:creationId xmlns:p14="http://schemas.microsoft.com/office/powerpoint/2010/main" val="4145491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p:txBody>
      </p:sp>
      <p:sp>
        <p:nvSpPr>
          <p:cNvPr id="4" name="Slide Number Placeholder 3"/>
          <p:cNvSpPr>
            <a:spLocks noGrp="1"/>
          </p:cNvSpPr>
          <p:nvPr>
            <p:ph type="sldNum" sz="quarter" idx="5"/>
          </p:nvPr>
        </p:nvSpPr>
        <p:spPr/>
        <p:txBody>
          <a:bodyPr/>
          <a:lstStyle/>
          <a:p>
            <a:fld id="{88CAAC3F-F791-498E-9C83-E5CACE7DB089}" type="slidenum">
              <a:rPr lang="en-US" smtClean="0"/>
              <a:t>12</a:t>
            </a:fld>
            <a:endParaRPr lang="en-US"/>
          </a:p>
        </p:txBody>
      </p:sp>
    </p:spTree>
    <p:extLst>
      <p:ext uri="{BB962C8B-B14F-4D97-AF65-F5344CB8AC3E}">
        <p14:creationId xmlns:p14="http://schemas.microsoft.com/office/powerpoint/2010/main" val="2278025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p:txBody>
      </p:sp>
      <p:sp>
        <p:nvSpPr>
          <p:cNvPr id="4" name="Slide Number Placeholder 3"/>
          <p:cNvSpPr>
            <a:spLocks noGrp="1"/>
          </p:cNvSpPr>
          <p:nvPr>
            <p:ph type="sldNum" sz="quarter" idx="5"/>
          </p:nvPr>
        </p:nvSpPr>
        <p:spPr/>
        <p:txBody>
          <a:bodyPr/>
          <a:lstStyle/>
          <a:p>
            <a:fld id="{88CAAC3F-F791-498E-9C83-E5CACE7DB089}" type="slidenum">
              <a:rPr lang="en-US" smtClean="0"/>
              <a:t>13</a:t>
            </a:fld>
            <a:endParaRPr lang="en-US"/>
          </a:p>
        </p:txBody>
      </p:sp>
    </p:spTree>
    <p:extLst>
      <p:ext uri="{BB962C8B-B14F-4D97-AF65-F5344CB8AC3E}">
        <p14:creationId xmlns:p14="http://schemas.microsoft.com/office/powerpoint/2010/main" val="714510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p:txBody>
      </p:sp>
      <p:sp>
        <p:nvSpPr>
          <p:cNvPr id="4" name="Slide Number Placeholder 3"/>
          <p:cNvSpPr>
            <a:spLocks noGrp="1"/>
          </p:cNvSpPr>
          <p:nvPr>
            <p:ph type="sldNum" sz="quarter" idx="5"/>
          </p:nvPr>
        </p:nvSpPr>
        <p:spPr/>
        <p:txBody>
          <a:bodyPr/>
          <a:lstStyle/>
          <a:p>
            <a:fld id="{88CAAC3F-F791-498E-9C83-E5CACE7DB089}" type="slidenum">
              <a:rPr lang="en-US" smtClean="0"/>
              <a:t>14</a:t>
            </a:fld>
            <a:endParaRPr lang="en-US"/>
          </a:p>
        </p:txBody>
      </p:sp>
    </p:spTree>
    <p:extLst>
      <p:ext uri="{BB962C8B-B14F-4D97-AF65-F5344CB8AC3E}">
        <p14:creationId xmlns:p14="http://schemas.microsoft.com/office/powerpoint/2010/main" val="995773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p:txBody>
      </p:sp>
      <p:sp>
        <p:nvSpPr>
          <p:cNvPr id="4" name="Slide Number Placeholder 3"/>
          <p:cNvSpPr>
            <a:spLocks noGrp="1"/>
          </p:cNvSpPr>
          <p:nvPr>
            <p:ph type="sldNum" sz="quarter" idx="5"/>
          </p:nvPr>
        </p:nvSpPr>
        <p:spPr/>
        <p:txBody>
          <a:bodyPr/>
          <a:lstStyle/>
          <a:p>
            <a:fld id="{88CAAC3F-F791-498E-9C83-E5CACE7DB089}" type="slidenum">
              <a:rPr lang="en-US" smtClean="0"/>
              <a:t>15</a:t>
            </a:fld>
            <a:endParaRPr lang="en-US"/>
          </a:p>
        </p:txBody>
      </p:sp>
    </p:spTree>
    <p:extLst>
      <p:ext uri="{BB962C8B-B14F-4D97-AF65-F5344CB8AC3E}">
        <p14:creationId xmlns:p14="http://schemas.microsoft.com/office/powerpoint/2010/main" val="4254086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p:txBody>
      </p:sp>
      <p:sp>
        <p:nvSpPr>
          <p:cNvPr id="4" name="Slide Number Placeholder 3"/>
          <p:cNvSpPr>
            <a:spLocks noGrp="1"/>
          </p:cNvSpPr>
          <p:nvPr>
            <p:ph type="sldNum" sz="quarter" idx="5"/>
          </p:nvPr>
        </p:nvSpPr>
        <p:spPr/>
        <p:txBody>
          <a:bodyPr/>
          <a:lstStyle/>
          <a:p>
            <a:fld id="{88CAAC3F-F791-498E-9C83-E5CACE7DB089}" type="slidenum">
              <a:rPr lang="en-US" smtClean="0"/>
              <a:t>16</a:t>
            </a:fld>
            <a:endParaRPr lang="en-US"/>
          </a:p>
        </p:txBody>
      </p:sp>
    </p:spTree>
    <p:extLst>
      <p:ext uri="{BB962C8B-B14F-4D97-AF65-F5344CB8AC3E}">
        <p14:creationId xmlns:p14="http://schemas.microsoft.com/office/powerpoint/2010/main" val="1349209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p:txBody>
      </p:sp>
      <p:sp>
        <p:nvSpPr>
          <p:cNvPr id="4" name="Slide Number Placeholder 3"/>
          <p:cNvSpPr>
            <a:spLocks noGrp="1"/>
          </p:cNvSpPr>
          <p:nvPr>
            <p:ph type="sldNum" sz="quarter" idx="5"/>
          </p:nvPr>
        </p:nvSpPr>
        <p:spPr/>
        <p:txBody>
          <a:bodyPr/>
          <a:lstStyle/>
          <a:p>
            <a:fld id="{88CAAC3F-F791-498E-9C83-E5CACE7DB089}" type="slidenum">
              <a:rPr lang="en-US" smtClean="0"/>
              <a:t>17</a:t>
            </a:fld>
            <a:endParaRPr lang="en-US"/>
          </a:p>
        </p:txBody>
      </p:sp>
    </p:spTree>
    <p:extLst>
      <p:ext uri="{BB962C8B-B14F-4D97-AF65-F5344CB8AC3E}">
        <p14:creationId xmlns:p14="http://schemas.microsoft.com/office/powerpoint/2010/main" val="3406505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88CAAC3F-F791-498E-9C83-E5CACE7DB089}" type="slidenum">
              <a:rPr lang="en-US" smtClean="0"/>
              <a:t>18</a:t>
            </a:fld>
            <a:endParaRPr lang="en-US"/>
          </a:p>
        </p:txBody>
      </p:sp>
    </p:spTree>
    <p:extLst>
      <p:ext uri="{BB962C8B-B14F-4D97-AF65-F5344CB8AC3E}">
        <p14:creationId xmlns:p14="http://schemas.microsoft.com/office/powerpoint/2010/main" val="3938480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88CAAC3F-F791-498E-9C83-E5CACE7DB089}" type="slidenum">
              <a:rPr lang="en-US" smtClean="0"/>
              <a:t>19</a:t>
            </a:fld>
            <a:endParaRPr lang="en-US"/>
          </a:p>
        </p:txBody>
      </p:sp>
    </p:spTree>
    <p:extLst>
      <p:ext uri="{BB962C8B-B14F-4D97-AF65-F5344CB8AC3E}">
        <p14:creationId xmlns:p14="http://schemas.microsoft.com/office/powerpoint/2010/main" val="1926718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p:txBody>
      </p:sp>
      <p:sp>
        <p:nvSpPr>
          <p:cNvPr id="4" name="Slide Number Placeholder 3"/>
          <p:cNvSpPr>
            <a:spLocks noGrp="1"/>
          </p:cNvSpPr>
          <p:nvPr>
            <p:ph type="sldNum" sz="quarter" idx="5"/>
          </p:nvPr>
        </p:nvSpPr>
        <p:spPr/>
        <p:txBody>
          <a:bodyPr/>
          <a:lstStyle/>
          <a:p>
            <a:fld id="{88CAAC3F-F791-498E-9C83-E5CACE7DB089}" type="slidenum">
              <a:rPr lang="en-US" smtClean="0"/>
              <a:t>2</a:t>
            </a:fld>
            <a:endParaRPr lang="en-US"/>
          </a:p>
        </p:txBody>
      </p:sp>
    </p:spTree>
    <p:extLst>
      <p:ext uri="{BB962C8B-B14F-4D97-AF65-F5344CB8AC3E}">
        <p14:creationId xmlns:p14="http://schemas.microsoft.com/office/powerpoint/2010/main" val="4142838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a:p>
            <a:endParaRPr lang="en-US" dirty="0"/>
          </a:p>
        </p:txBody>
      </p:sp>
      <p:sp>
        <p:nvSpPr>
          <p:cNvPr id="4" name="Slide Number Placeholder 3"/>
          <p:cNvSpPr>
            <a:spLocks noGrp="1"/>
          </p:cNvSpPr>
          <p:nvPr>
            <p:ph type="sldNum" sz="quarter" idx="5"/>
          </p:nvPr>
        </p:nvSpPr>
        <p:spPr/>
        <p:txBody>
          <a:bodyPr/>
          <a:lstStyle/>
          <a:p>
            <a:fld id="{88CAAC3F-F791-498E-9C83-E5CACE7DB089}" type="slidenum">
              <a:rPr lang="en-US" smtClean="0"/>
              <a:t>20</a:t>
            </a:fld>
            <a:endParaRPr lang="en-US"/>
          </a:p>
        </p:txBody>
      </p:sp>
    </p:spTree>
    <p:extLst>
      <p:ext uri="{BB962C8B-B14F-4D97-AF65-F5344CB8AC3E}">
        <p14:creationId xmlns:p14="http://schemas.microsoft.com/office/powerpoint/2010/main" val="4063506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p:txBody>
      </p:sp>
      <p:sp>
        <p:nvSpPr>
          <p:cNvPr id="4" name="Slide Number Placeholder 3"/>
          <p:cNvSpPr>
            <a:spLocks noGrp="1"/>
          </p:cNvSpPr>
          <p:nvPr>
            <p:ph type="sldNum" sz="quarter" idx="5"/>
          </p:nvPr>
        </p:nvSpPr>
        <p:spPr/>
        <p:txBody>
          <a:bodyPr/>
          <a:lstStyle/>
          <a:p>
            <a:fld id="{88CAAC3F-F791-498E-9C83-E5CACE7DB089}" type="slidenum">
              <a:rPr lang="en-US" smtClean="0"/>
              <a:t>21</a:t>
            </a:fld>
            <a:endParaRPr lang="en-US"/>
          </a:p>
        </p:txBody>
      </p:sp>
    </p:spTree>
    <p:extLst>
      <p:ext uri="{BB962C8B-B14F-4D97-AF65-F5344CB8AC3E}">
        <p14:creationId xmlns:p14="http://schemas.microsoft.com/office/powerpoint/2010/main" val="2115360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p:txBody>
      </p:sp>
      <p:sp>
        <p:nvSpPr>
          <p:cNvPr id="4" name="Slide Number Placeholder 3"/>
          <p:cNvSpPr>
            <a:spLocks noGrp="1"/>
          </p:cNvSpPr>
          <p:nvPr>
            <p:ph type="sldNum" sz="quarter" idx="5"/>
          </p:nvPr>
        </p:nvSpPr>
        <p:spPr/>
        <p:txBody>
          <a:bodyPr/>
          <a:lstStyle/>
          <a:p>
            <a:fld id="{88CAAC3F-F791-498E-9C83-E5CACE7DB089}" type="slidenum">
              <a:rPr lang="en-US" smtClean="0"/>
              <a:t>22</a:t>
            </a:fld>
            <a:endParaRPr lang="en-US"/>
          </a:p>
        </p:txBody>
      </p:sp>
    </p:spTree>
    <p:extLst>
      <p:ext uri="{BB962C8B-B14F-4D97-AF65-F5344CB8AC3E}">
        <p14:creationId xmlns:p14="http://schemas.microsoft.com/office/powerpoint/2010/main" val="3557610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p:txBody>
      </p:sp>
      <p:sp>
        <p:nvSpPr>
          <p:cNvPr id="4" name="Slide Number Placeholder 3"/>
          <p:cNvSpPr>
            <a:spLocks noGrp="1"/>
          </p:cNvSpPr>
          <p:nvPr>
            <p:ph type="sldNum" sz="quarter" idx="5"/>
          </p:nvPr>
        </p:nvSpPr>
        <p:spPr/>
        <p:txBody>
          <a:bodyPr/>
          <a:lstStyle/>
          <a:p>
            <a:fld id="{88CAAC3F-F791-498E-9C83-E5CACE7DB089}" type="slidenum">
              <a:rPr lang="en-US" smtClean="0"/>
              <a:t>23</a:t>
            </a:fld>
            <a:endParaRPr lang="en-US"/>
          </a:p>
        </p:txBody>
      </p:sp>
    </p:spTree>
    <p:extLst>
      <p:ext uri="{BB962C8B-B14F-4D97-AF65-F5344CB8AC3E}">
        <p14:creationId xmlns:p14="http://schemas.microsoft.com/office/powerpoint/2010/main" val="3068191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88CAAC3F-F791-498E-9C83-E5CACE7DB089}" type="slidenum">
              <a:rPr lang="en-US" smtClean="0"/>
              <a:t>24</a:t>
            </a:fld>
            <a:endParaRPr lang="en-US"/>
          </a:p>
        </p:txBody>
      </p:sp>
    </p:spTree>
    <p:extLst>
      <p:ext uri="{BB962C8B-B14F-4D97-AF65-F5344CB8AC3E}">
        <p14:creationId xmlns:p14="http://schemas.microsoft.com/office/powerpoint/2010/main" val="4247737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88CAAC3F-F791-498E-9C83-E5CACE7DB089}" type="slidenum">
              <a:rPr lang="en-US" smtClean="0"/>
              <a:t>25</a:t>
            </a:fld>
            <a:endParaRPr lang="en-US"/>
          </a:p>
        </p:txBody>
      </p:sp>
    </p:spTree>
    <p:extLst>
      <p:ext uri="{BB962C8B-B14F-4D97-AF65-F5344CB8AC3E}">
        <p14:creationId xmlns:p14="http://schemas.microsoft.com/office/powerpoint/2010/main" val="36322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88CAAC3F-F791-498E-9C83-E5CACE7DB089}" type="slidenum">
              <a:rPr lang="en-US" smtClean="0"/>
              <a:t>26</a:t>
            </a:fld>
            <a:endParaRPr lang="en-US"/>
          </a:p>
        </p:txBody>
      </p:sp>
    </p:spTree>
    <p:extLst>
      <p:ext uri="{BB962C8B-B14F-4D97-AF65-F5344CB8AC3E}">
        <p14:creationId xmlns:p14="http://schemas.microsoft.com/office/powerpoint/2010/main" val="4042949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p:txBody>
      </p:sp>
      <p:sp>
        <p:nvSpPr>
          <p:cNvPr id="4" name="Slide Number Placeholder 3"/>
          <p:cNvSpPr>
            <a:spLocks noGrp="1"/>
          </p:cNvSpPr>
          <p:nvPr>
            <p:ph type="sldNum" sz="quarter" idx="5"/>
          </p:nvPr>
        </p:nvSpPr>
        <p:spPr/>
        <p:txBody>
          <a:bodyPr/>
          <a:lstStyle/>
          <a:p>
            <a:fld id="{88CAAC3F-F791-498E-9C83-E5CACE7DB089}" type="slidenum">
              <a:rPr lang="en-US" smtClean="0"/>
              <a:t>27</a:t>
            </a:fld>
            <a:endParaRPr lang="en-US"/>
          </a:p>
        </p:txBody>
      </p:sp>
    </p:spTree>
    <p:extLst>
      <p:ext uri="{BB962C8B-B14F-4D97-AF65-F5344CB8AC3E}">
        <p14:creationId xmlns:p14="http://schemas.microsoft.com/office/powerpoint/2010/main" val="3767730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p:txBody>
      </p:sp>
      <p:sp>
        <p:nvSpPr>
          <p:cNvPr id="4" name="Slide Number Placeholder 3"/>
          <p:cNvSpPr>
            <a:spLocks noGrp="1"/>
          </p:cNvSpPr>
          <p:nvPr>
            <p:ph type="sldNum" sz="quarter" idx="5"/>
          </p:nvPr>
        </p:nvSpPr>
        <p:spPr/>
        <p:txBody>
          <a:bodyPr/>
          <a:lstStyle/>
          <a:p>
            <a:fld id="{88CAAC3F-F791-498E-9C83-E5CACE7DB089}" type="slidenum">
              <a:rPr lang="en-US" smtClean="0"/>
              <a:t>28</a:t>
            </a:fld>
            <a:endParaRPr lang="en-US"/>
          </a:p>
        </p:txBody>
      </p:sp>
    </p:spTree>
    <p:extLst>
      <p:ext uri="{BB962C8B-B14F-4D97-AF65-F5344CB8AC3E}">
        <p14:creationId xmlns:p14="http://schemas.microsoft.com/office/powerpoint/2010/main" val="233784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p:txBody>
      </p:sp>
      <p:sp>
        <p:nvSpPr>
          <p:cNvPr id="4" name="Slide Number Placeholder 3"/>
          <p:cNvSpPr>
            <a:spLocks noGrp="1"/>
          </p:cNvSpPr>
          <p:nvPr>
            <p:ph type="sldNum" sz="quarter" idx="5"/>
          </p:nvPr>
        </p:nvSpPr>
        <p:spPr/>
        <p:txBody>
          <a:bodyPr/>
          <a:lstStyle/>
          <a:p>
            <a:fld id="{88CAAC3F-F791-498E-9C83-E5CACE7DB089}" type="slidenum">
              <a:rPr lang="en-US" smtClean="0"/>
              <a:t>29</a:t>
            </a:fld>
            <a:endParaRPr lang="en-US"/>
          </a:p>
        </p:txBody>
      </p:sp>
    </p:spTree>
    <p:extLst>
      <p:ext uri="{BB962C8B-B14F-4D97-AF65-F5344CB8AC3E}">
        <p14:creationId xmlns:p14="http://schemas.microsoft.com/office/powerpoint/2010/main" val="3984480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p:txBody>
      </p:sp>
      <p:sp>
        <p:nvSpPr>
          <p:cNvPr id="4" name="Slide Number Placeholder 3"/>
          <p:cNvSpPr>
            <a:spLocks noGrp="1"/>
          </p:cNvSpPr>
          <p:nvPr>
            <p:ph type="sldNum" sz="quarter" idx="5"/>
          </p:nvPr>
        </p:nvSpPr>
        <p:spPr/>
        <p:txBody>
          <a:bodyPr/>
          <a:lstStyle/>
          <a:p>
            <a:fld id="{88CAAC3F-F791-498E-9C83-E5CACE7DB089}" type="slidenum">
              <a:rPr lang="en-US" smtClean="0"/>
              <a:t>3</a:t>
            </a:fld>
            <a:endParaRPr lang="en-US"/>
          </a:p>
        </p:txBody>
      </p:sp>
    </p:spTree>
    <p:extLst>
      <p:ext uri="{BB962C8B-B14F-4D97-AF65-F5344CB8AC3E}">
        <p14:creationId xmlns:p14="http://schemas.microsoft.com/office/powerpoint/2010/main" val="3469323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p:txBody>
      </p:sp>
      <p:sp>
        <p:nvSpPr>
          <p:cNvPr id="4" name="Slide Number Placeholder 3"/>
          <p:cNvSpPr>
            <a:spLocks noGrp="1"/>
          </p:cNvSpPr>
          <p:nvPr>
            <p:ph type="sldNum" sz="quarter" idx="5"/>
          </p:nvPr>
        </p:nvSpPr>
        <p:spPr/>
        <p:txBody>
          <a:bodyPr/>
          <a:lstStyle/>
          <a:p>
            <a:fld id="{88CAAC3F-F791-498E-9C83-E5CACE7DB089}" type="slidenum">
              <a:rPr lang="en-US" smtClean="0"/>
              <a:t>30</a:t>
            </a:fld>
            <a:endParaRPr lang="en-US"/>
          </a:p>
        </p:txBody>
      </p:sp>
    </p:spTree>
    <p:extLst>
      <p:ext uri="{BB962C8B-B14F-4D97-AF65-F5344CB8AC3E}">
        <p14:creationId xmlns:p14="http://schemas.microsoft.com/office/powerpoint/2010/main" val="3885893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p:txBody>
      </p:sp>
      <p:sp>
        <p:nvSpPr>
          <p:cNvPr id="4" name="Slide Number Placeholder 3"/>
          <p:cNvSpPr>
            <a:spLocks noGrp="1"/>
          </p:cNvSpPr>
          <p:nvPr>
            <p:ph type="sldNum" sz="quarter" idx="5"/>
          </p:nvPr>
        </p:nvSpPr>
        <p:spPr/>
        <p:txBody>
          <a:bodyPr/>
          <a:lstStyle/>
          <a:p>
            <a:fld id="{88CAAC3F-F791-498E-9C83-E5CACE7DB089}" type="slidenum">
              <a:rPr lang="en-US" smtClean="0"/>
              <a:t>31</a:t>
            </a:fld>
            <a:endParaRPr lang="en-US"/>
          </a:p>
        </p:txBody>
      </p:sp>
    </p:spTree>
    <p:extLst>
      <p:ext uri="{BB962C8B-B14F-4D97-AF65-F5344CB8AC3E}">
        <p14:creationId xmlns:p14="http://schemas.microsoft.com/office/powerpoint/2010/main" val="820815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p:txBody>
      </p:sp>
      <p:sp>
        <p:nvSpPr>
          <p:cNvPr id="4" name="Slide Number Placeholder 3"/>
          <p:cNvSpPr>
            <a:spLocks noGrp="1"/>
          </p:cNvSpPr>
          <p:nvPr>
            <p:ph type="sldNum" sz="quarter" idx="5"/>
          </p:nvPr>
        </p:nvSpPr>
        <p:spPr/>
        <p:txBody>
          <a:bodyPr/>
          <a:lstStyle/>
          <a:p>
            <a:fld id="{88CAAC3F-F791-498E-9C83-E5CACE7DB089}" type="slidenum">
              <a:rPr lang="en-US" smtClean="0"/>
              <a:t>32</a:t>
            </a:fld>
            <a:endParaRPr lang="en-US"/>
          </a:p>
        </p:txBody>
      </p:sp>
    </p:spTree>
    <p:extLst>
      <p:ext uri="{BB962C8B-B14F-4D97-AF65-F5344CB8AC3E}">
        <p14:creationId xmlns:p14="http://schemas.microsoft.com/office/powerpoint/2010/main" val="202465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p:txBody>
      </p:sp>
      <p:sp>
        <p:nvSpPr>
          <p:cNvPr id="4" name="Slide Number Placeholder 3"/>
          <p:cNvSpPr>
            <a:spLocks noGrp="1"/>
          </p:cNvSpPr>
          <p:nvPr>
            <p:ph type="sldNum" sz="quarter" idx="5"/>
          </p:nvPr>
        </p:nvSpPr>
        <p:spPr/>
        <p:txBody>
          <a:bodyPr/>
          <a:lstStyle/>
          <a:p>
            <a:fld id="{88CAAC3F-F791-498E-9C83-E5CACE7DB089}" type="slidenum">
              <a:rPr lang="en-US" smtClean="0"/>
              <a:t>33</a:t>
            </a:fld>
            <a:endParaRPr lang="en-US"/>
          </a:p>
        </p:txBody>
      </p:sp>
    </p:spTree>
    <p:extLst>
      <p:ext uri="{BB962C8B-B14F-4D97-AF65-F5344CB8AC3E}">
        <p14:creationId xmlns:p14="http://schemas.microsoft.com/office/powerpoint/2010/main" val="571051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p:txBody>
      </p:sp>
      <p:sp>
        <p:nvSpPr>
          <p:cNvPr id="4" name="Slide Number Placeholder 3"/>
          <p:cNvSpPr>
            <a:spLocks noGrp="1"/>
          </p:cNvSpPr>
          <p:nvPr>
            <p:ph type="sldNum" sz="quarter" idx="5"/>
          </p:nvPr>
        </p:nvSpPr>
        <p:spPr/>
        <p:txBody>
          <a:bodyPr/>
          <a:lstStyle/>
          <a:p>
            <a:fld id="{88CAAC3F-F791-498E-9C83-E5CACE7DB089}" type="slidenum">
              <a:rPr lang="en-US" smtClean="0"/>
              <a:t>4</a:t>
            </a:fld>
            <a:endParaRPr lang="en-US"/>
          </a:p>
        </p:txBody>
      </p:sp>
    </p:spTree>
    <p:extLst>
      <p:ext uri="{BB962C8B-B14F-4D97-AF65-F5344CB8AC3E}">
        <p14:creationId xmlns:p14="http://schemas.microsoft.com/office/powerpoint/2010/main" val="3116975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p:txBody>
      </p:sp>
      <p:sp>
        <p:nvSpPr>
          <p:cNvPr id="4" name="Slide Number Placeholder 3"/>
          <p:cNvSpPr>
            <a:spLocks noGrp="1"/>
          </p:cNvSpPr>
          <p:nvPr>
            <p:ph type="sldNum" sz="quarter" idx="5"/>
          </p:nvPr>
        </p:nvSpPr>
        <p:spPr/>
        <p:txBody>
          <a:bodyPr/>
          <a:lstStyle/>
          <a:p>
            <a:fld id="{88CAAC3F-F791-498E-9C83-E5CACE7DB089}" type="slidenum">
              <a:rPr lang="en-US" smtClean="0"/>
              <a:t>5</a:t>
            </a:fld>
            <a:endParaRPr lang="en-US"/>
          </a:p>
        </p:txBody>
      </p:sp>
    </p:spTree>
    <p:extLst>
      <p:ext uri="{BB962C8B-B14F-4D97-AF65-F5344CB8AC3E}">
        <p14:creationId xmlns:p14="http://schemas.microsoft.com/office/powerpoint/2010/main" val="2689082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p:txBody>
      </p:sp>
      <p:sp>
        <p:nvSpPr>
          <p:cNvPr id="4" name="Slide Number Placeholder 3"/>
          <p:cNvSpPr>
            <a:spLocks noGrp="1"/>
          </p:cNvSpPr>
          <p:nvPr>
            <p:ph type="sldNum" sz="quarter" idx="5"/>
          </p:nvPr>
        </p:nvSpPr>
        <p:spPr/>
        <p:txBody>
          <a:bodyPr/>
          <a:lstStyle/>
          <a:p>
            <a:fld id="{88CAAC3F-F791-498E-9C83-E5CACE7DB089}" type="slidenum">
              <a:rPr lang="en-US" smtClean="0"/>
              <a:t>6</a:t>
            </a:fld>
            <a:endParaRPr lang="en-US"/>
          </a:p>
        </p:txBody>
      </p:sp>
    </p:spTree>
    <p:extLst>
      <p:ext uri="{BB962C8B-B14F-4D97-AF65-F5344CB8AC3E}">
        <p14:creationId xmlns:p14="http://schemas.microsoft.com/office/powerpoint/2010/main" val="3014086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a:t>
            </a:r>
          </a:p>
        </p:txBody>
      </p:sp>
      <p:sp>
        <p:nvSpPr>
          <p:cNvPr id="4" name="Slide Number Placeholder 3"/>
          <p:cNvSpPr>
            <a:spLocks noGrp="1"/>
          </p:cNvSpPr>
          <p:nvPr>
            <p:ph type="sldNum" sz="quarter" idx="5"/>
          </p:nvPr>
        </p:nvSpPr>
        <p:spPr/>
        <p:txBody>
          <a:bodyPr/>
          <a:lstStyle/>
          <a:p>
            <a:fld id="{88CAAC3F-F791-498E-9C83-E5CACE7DB089}" type="slidenum">
              <a:rPr lang="en-US" smtClean="0"/>
              <a:t>7</a:t>
            </a:fld>
            <a:endParaRPr lang="en-US"/>
          </a:p>
        </p:txBody>
      </p:sp>
    </p:spTree>
    <p:extLst>
      <p:ext uri="{BB962C8B-B14F-4D97-AF65-F5344CB8AC3E}">
        <p14:creationId xmlns:p14="http://schemas.microsoft.com/office/powerpoint/2010/main" val="1405109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88CAAC3F-F791-498E-9C83-E5CACE7DB089}" type="slidenum">
              <a:rPr lang="en-US" smtClean="0"/>
              <a:t>8</a:t>
            </a:fld>
            <a:endParaRPr lang="en-US"/>
          </a:p>
        </p:txBody>
      </p:sp>
    </p:spTree>
    <p:extLst>
      <p:ext uri="{BB962C8B-B14F-4D97-AF65-F5344CB8AC3E}">
        <p14:creationId xmlns:p14="http://schemas.microsoft.com/office/powerpoint/2010/main" val="3154410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88CAAC3F-F791-498E-9C83-E5CACE7DB089}" type="slidenum">
              <a:rPr lang="en-US" smtClean="0"/>
              <a:t>9</a:t>
            </a:fld>
            <a:endParaRPr lang="en-US"/>
          </a:p>
        </p:txBody>
      </p:sp>
    </p:spTree>
    <p:extLst>
      <p:ext uri="{BB962C8B-B14F-4D97-AF65-F5344CB8AC3E}">
        <p14:creationId xmlns:p14="http://schemas.microsoft.com/office/powerpoint/2010/main" val="421637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198" y="348315"/>
            <a:ext cx="2591400" cy="982859"/>
          </a:xfrm>
          <a:prstGeom prst="rect">
            <a:avLst/>
          </a:prstGeom>
        </p:spPr>
      </p:pic>
      <p:pic>
        <p:nvPicPr>
          <p:cNvPr id="6" name="Picture 5">
            <a:extLst>
              <a:ext uri="{FF2B5EF4-FFF2-40B4-BE49-F238E27FC236}">
                <a16:creationId xmlns:a16="http://schemas.microsoft.com/office/drawing/2014/main" id="{0463D45D-156D-004C-2D98-C562F0D643E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0073411" y="5972783"/>
            <a:ext cx="1321443" cy="515939"/>
          </a:xfrm>
          <a:prstGeom prst="rect">
            <a:avLst/>
          </a:prstGeom>
        </p:spPr>
      </p:pic>
      <p:grpSp>
        <p:nvGrpSpPr>
          <p:cNvPr id="14" name="Group 13">
            <a:extLst>
              <a:ext uri="{FF2B5EF4-FFF2-40B4-BE49-F238E27FC236}">
                <a16:creationId xmlns:a16="http://schemas.microsoft.com/office/drawing/2014/main" id="{5F2E7A5C-520F-5F6C-9D80-9643105F9E20}"/>
              </a:ext>
            </a:extLst>
          </p:cNvPr>
          <p:cNvGrpSpPr/>
          <p:nvPr userDrawn="1"/>
        </p:nvGrpSpPr>
        <p:grpSpPr>
          <a:xfrm>
            <a:off x="-6" y="0"/>
            <a:ext cx="2063263" cy="6868883"/>
            <a:chOff x="-6" y="0"/>
            <a:chExt cx="2063263" cy="6868883"/>
          </a:xfrm>
        </p:grpSpPr>
        <p:sp>
          <p:nvSpPr>
            <p:cNvPr id="15" name="Google Shape;31;p5">
              <a:extLst>
                <a:ext uri="{FF2B5EF4-FFF2-40B4-BE49-F238E27FC236}">
                  <a16:creationId xmlns:a16="http://schemas.microsoft.com/office/drawing/2014/main" id="{55B4E9BD-C583-6173-11E4-9390B76C9072}"/>
                </a:ext>
                <a:ext uri="{C183D7F6-B498-43B3-948B-1728B52AA6E4}">
                  <adec:decorative xmlns:adec="http://schemas.microsoft.com/office/drawing/2017/decorative" val="1"/>
                </a:ext>
              </a:extLst>
            </p:cNvPr>
            <p:cNvSpPr/>
            <p:nvPr userDrawn="1"/>
          </p:nvSpPr>
          <p:spPr>
            <a:xfrm rot="10800000">
              <a:off x="0" y="0"/>
              <a:ext cx="2063257" cy="68580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6" name="Google Shape;32;p5">
              <a:extLst>
                <a:ext uri="{FF2B5EF4-FFF2-40B4-BE49-F238E27FC236}">
                  <a16:creationId xmlns:a16="http://schemas.microsoft.com/office/drawing/2014/main" id="{2E2FF60F-5BB9-EBBA-614D-DCB66055000E}"/>
                </a:ext>
                <a:ext uri="{C183D7F6-B498-43B3-948B-1728B52AA6E4}">
                  <adec:decorative xmlns:adec="http://schemas.microsoft.com/office/drawing/2017/decorative" val="1"/>
                </a:ext>
              </a:extLst>
            </p:cNvPr>
            <p:cNvSpPr/>
            <p:nvPr userDrawn="1"/>
          </p:nvSpPr>
          <p:spPr>
            <a:xfrm rot="10800000">
              <a:off x="-3" y="0"/>
              <a:ext cx="1903094" cy="68580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17" name="Google Shape;33;p5">
              <a:extLst>
                <a:ext uri="{FF2B5EF4-FFF2-40B4-BE49-F238E27FC236}">
                  <a16:creationId xmlns:a16="http://schemas.microsoft.com/office/drawing/2014/main" id="{80CE5EF0-78C0-E537-DDEE-B99379717100}"/>
                </a:ext>
                <a:ext uri="{C183D7F6-B498-43B3-948B-1728B52AA6E4}">
                  <adec:decorative xmlns:adec="http://schemas.microsoft.com/office/drawing/2017/decorative" val="1"/>
                </a:ext>
              </a:extLst>
            </p:cNvPr>
            <p:cNvSpPr/>
            <p:nvPr userDrawn="1"/>
          </p:nvSpPr>
          <p:spPr>
            <a:xfrm rot="10800000">
              <a:off x="-6" y="5511259"/>
              <a:ext cx="1252923" cy="1357624"/>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18" name="Title 1">
            <a:extLst>
              <a:ext uri="{FF2B5EF4-FFF2-40B4-BE49-F238E27FC236}">
                <a16:creationId xmlns:a16="http://schemas.microsoft.com/office/drawing/2014/main" id="{E6F702AE-8DEE-B0C8-F4C2-A7ABA6F4E35A}"/>
              </a:ext>
            </a:extLst>
          </p:cNvPr>
          <p:cNvSpPr>
            <a:spLocks noGrp="1"/>
          </p:cNvSpPr>
          <p:nvPr>
            <p:ph type="title" hasCustomPrompt="1"/>
          </p:nvPr>
        </p:nvSpPr>
        <p:spPr>
          <a:xfrm>
            <a:off x="4059044" y="2853629"/>
            <a:ext cx="7248553" cy="959583"/>
          </a:xfrm>
        </p:spPr>
        <p:txBody>
          <a:bodyPr>
            <a:noAutofit/>
          </a:bodyPr>
          <a:lstStyle>
            <a:lvl1pPr algn="r">
              <a:defRPr sz="4000" b="1">
                <a:solidFill>
                  <a:schemeClr val="tx1"/>
                </a:solidFill>
              </a:defRPr>
            </a:lvl1pPr>
          </a:lstStyle>
          <a:p>
            <a:r>
              <a:rPr lang="en-US" dirty="0"/>
              <a:t>Click to here to edit the presentation title</a:t>
            </a:r>
          </a:p>
        </p:txBody>
      </p:sp>
      <p:sp>
        <p:nvSpPr>
          <p:cNvPr id="19" name="Text Placeholder 2">
            <a:extLst>
              <a:ext uri="{FF2B5EF4-FFF2-40B4-BE49-F238E27FC236}">
                <a16:creationId xmlns:a16="http://schemas.microsoft.com/office/drawing/2014/main" id="{2433F96C-43B9-1435-344F-32CB5DBF724B}"/>
              </a:ext>
            </a:extLst>
          </p:cNvPr>
          <p:cNvSpPr>
            <a:spLocks noGrp="1"/>
          </p:cNvSpPr>
          <p:nvPr>
            <p:ph type="body" idx="1" hasCustomPrompt="1"/>
          </p:nvPr>
        </p:nvSpPr>
        <p:spPr>
          <a:xfrm>
            <a:off x="5386040" y="4220590"/>
            <a:ext cx="5916294"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here to edit the title slide </a:t>
            </a:r>
          </a:p>
        </p:txBody>
      </p:sp>
    </p:spTree>
    <p:extLst>
      <p:ext uri="{BB962C8B-B14F-4D97-AF65-F5344CB8AC3E}">
        <p14:creationId xmlns:p14="http://schemas.microsoft.com/office/powerpoint/2010/main" val="70104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12" name="Picture 11" descr="A doctor and a person looking at a child&#10;&#10;Description automatically generated">
            <a:extLst>
              <a:ext uri="{FF2B5EF4-FFF2-40B4-BE49-F238E27FC236}">
                <a16:creationId xmlns:a16="http://schemas.microsoft.com/office/drawing/2014/main" id="{8E8B48E7-9A99-77A7-1961-8C7C08029D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5" y="0"/>
            <a:ext cx="9152932" cy="6868883"/>
          </a:xfrm>
          <a:prstGeom prst="rect">
            <a:avLst/>
          </a:prstGeom>
        </p:spPr>
      </p:pic>
      <p:sp>
        <p:nvSpPr>
          <p:cNvPr id="11" name="Freeform: Shape 10">
            <a:extLst>
              <a:ext uri="{FF2B5EF4-FFF2-40B4-BE49-F238E27FC236}">
                <a16:creationId xmlns:a16="http://schemas.microsoft.com/office/drawing/2014/main" id="{8EA3F3DC-8C60-B496-3E33-81BD5DCCE5E3}"/>
              </a:ext>
              <a:ext uri="{C183D7F6-B498-43B3-948B-1728B52AA6E4}">
                <adec:decorative xmlns:adec="http://schemas.microsoft.com/office/drawing/2017/decorative" val="1"/>
              </a:ext>
            </a:extLst>
          </p:cNvPr>
          <p:cNvSpPr/>
          <p:nvPr userDrawn="1"/>
        </p:nvSpPr>
        <p:spPr>
          <a:xfrm>
            <a:off x="4804727" y="-12526"/>
            <a:ext cx="7387274" cy="6896100"/>
          </a:xfrm>
          <a:custGeom>
            <a:avLst/>
            <a:gdLst>
              <a:gd name="connsiteX0" fmla="*/ 121063 w 7692009"/>
              <a:gd name="connsiteY0" fmla="*/ 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121063 w 7692009"/>
              <a:gd name="connsiteY7" fmla="*/ 0 h 693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2009" h="6934200">
                <a:moveTo>
                  <a:pt x="121063" y="0"/>
                </a:moveTo>
                <a:lnTo>
                  <a:pt x="7692009" y="0"/>
                </a:lnTo>
                <a:lnTo>
                  <a:pt x="7692009" y="6934200"/>
                </a:lnTo>
                <a:lnTo>
                  <a:pt x="2586493" y="6934200"/>
                </a:lnTo>
                <a:lnTo>
                  <a:pt x="2516023" y="6871902"/>
                </a:lnTo>
                <a:cubicBezTo>
                  <a:pt x="2030442" y="6423551"/>
                  <a:pt x="1589103" y="5899225"/>
                  <a:pt x="1211320" y="5304877"/>
                </a:cubicBezTo>
                <a:cubicBezTo>
                  <a:pt x="140936" y="3620890"/>
                  <a:pt x="-203904" y="1713551"/>
                  <a:pt x="112914" y="38065"/>
                </a:cubicBezTo>
                <a:lnTo>
                  <a:pt x="121063"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10" name="Picture 9">
            <a:extLst>
              <a:ext uri="{FF2B5EF4-FFF2-40B4-BE49-F238E27FC236}">
                <a16:creationId xmlns:a16="http://schemas.microsoft.com/office/drawing/2014/main" id="{7FFCFF04-262A-BDBC-5636-92B05CB06DDC}"/>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8" name="Title 1">
            <a:extLst>
              <a:ext uri="{FF2B5EF4-FFF2-40B4-BE49-F238E27FC236}">
                <a16:creationId xmlns:a16="http://schemas.microsoft.com/office/drawing/2014/main" id="{AFFFA854-C225-57CC-3DFC-6C8BB765231E}"/>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dirty="0"/>
              <a:t>Click to here to edit the presentation title</a:t>
            </a:r>
          </a:p>
        </p:txBody>
      </p:sp>
      <p:sp>
        <p:nvSpPr>
          <p:cNvPr id="9" name="Text Placeholder 2">
            <a:extLst>
              <a:ext uri="{FF2B5EF4-FFF2-40B4-BE49-F238E27FC236}">
                <a16:creationId xmlns:a16="http://schemas.microsoft.com/office/drawing/2014/main" id="{2E62A1F3-D345-C880-9C36-153F74955776}"/>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here to edit the title slide </a:t>
            </a:r>
          </a:p>
        </p:txBody>
      </p:sp>
      <p:grpSp>
        <p:nvGrpSpPr>
          <p:cNvPr id="14" name="Group 13">
            <a:extLst>
              <a:ext uri="{FF2B5EF4-FFF2-40B4-BE49-F238E27FC236}">
                <a16:creationId xmlns:a16="http://schemas.microsoft.com/office/drawing/2014/main" id="{ED6D24F7-94A6-3FA3-8E32-42806D358F4B}"/>
              </a:ext>
            </a:extLst>
          </p:cNvPr>
          <p:cNvGrpSpPr/>
          <p:nvPr userDrawn="1"/>
        </p:nvGrpSpPr>
        <p:grpSpPr>
          <a:xfrm>
            <a:off x="-6" y="-3"/>
            <a:ext cx="1665521" cy="6858002"/>
            <a:chOff x="-6" y="-3"/>
            <a:chExt cx="1665521" cy="6858002"/>
          </a:xfrm>
        </p:grpSpPr>
        <p:sp>
          <p:nvSpPr>
            <p:cNvPr id="15" name="Google Shape;31;p5">
              <a:extLst>
                <a:ext uri="{FF2B5EF4-FFF2-40B4-BE49-F238E27FC236}">
                  <a16:creationId xmlns:a16="http://schemas.microsoft.com/office/drawing/2014/main" id="{E0A76354-8FB2-F863-87E8-5F6E8A5C7F38}"/>
                </a:ext>
                <a:ext uri="{C183D7F6-B498-43B3-948B-1728B52AA6E4}">
                  <adec:decorative xmlns:adec="http://schemas.microsoft.com/office/drawing/2017/decorative" val="1"/>
                </a:ext>
              </a:extLst>
            </p:cNvPr>
            <p:cNvSpPr/>
            <p:nvPr userDrawn="1"/>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6" name="Google Shape;32;p5">
              <a:extLst>
                <a:ext uri="{FF2B5EF4-FFF2-40B4-BE49-F238E27FC236}">
                  <a16:creationId xmlns:a16="http://schemas.microsoft.com/office/drawing/2014/main" id="{1C14E8A0-21C4-A162-E40D-2AA0AF20F506}"/>
                </a:ext>
                <a:ext uri="{C183D7F6-B498-43B3-948B-1728B52AA6E4}">
                  <adec:decorative xmlns:adec="http://schemas.microsoft.com/office/drawing/2017/decorative" val="1"/>
                </a:ext>
              </a:extLst>
            </p:cNvPr>
            <p:cNvSpPr/>
            <p:nvPr userDrawn="1"/>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24" name="Google Shape;33;p5">
              <a:extLst>
                <a:ext uri="{FF2B5EF4-FFF2-40B4-BE49-F238E27FC236}">
                  <a16:creationId xmlns:a16="http://schemas.microsoft.com/office/drawing/2014/main" id="{392A17EC-BEE4-3EF0-B2AB-6CA0843038A9}"/>
                </a:ext>
                <a:ext uri="{C183D7F6-B498-43B3-948B-1728B52AA6E4}">
                  <adec:decorative xmlns:adec="http://schemas.microsoft.com/office/drawing/2017/decorative" val="1"/>
                </a:ext>
              </a:extLst>
            </p:cNvPr>
            <p:cNvSpPr/>
            <p:nvPr userDrawn="1"/>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2" name="TextBox 1">
            <a:extLst>
              <a:ext uri="{FF2B5EF4-FFF2-40B4-BE49-F238E27FC236}">
                <a16:creationId xmlns:a16="http://schemas.microsoft.com/office/drawing/2014/main" id="{FDBBF880-F5F1-43E4-18BA-8D85D721FC48}"/>
              </a:ext>
            </a:extLst>
          </p:cNvPr>
          <p:cNvSpPr txBox="1"/>
          <p:nvPr userDrawn="1"/>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dirty="0"/>
          </a:p>
        </p:txBody>
      </p:sp>
    </p:spTree>
    <p:extLst>
      <p:ext uri="{BB962C8B-B14F-4D97-AF65-F5344CB8AC3E}">
        <p14:creationId xmlns:p14="http://schemas.microsoft.com/office/powerpoint/2010/main" val="2169026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9">
    <p:spTree>
      <p:nvGrpSpPr>
        <p:cNvPr id="1" name=""/>
        <p:cNvGrpSpPr/>
        <p:nvPr/>
      </p:nvGrpSpPr>
      <p:grpSpPr>
        <a:xfrm>
          <a:off x="0" y="0"/>
          <a:ext cx="0" cy="0"/>
          <a:chOff x="0" y="0"/>
          <a:chExt cx="0" cy="0"/>
        </a:xfrm>
      </p:grpSpPr>
      <p:pic>
        <p:nvPicPr>
          <p:cNvPr id="31" name="Picture 30" descr="Two people looking at a computer&#10;&#10;Description automatically generated">
            <a:extLst>
              <a:ext uri="{FF2B5EF4-FFF2-40B4-BE49-F238E27FC236}">
                <a16:creationId xmlns:a16="http://schemas.microsoft.com/office/drawing/2014/main" id="{B7BC15BE-B21F-F0A8-9963-7056B465D7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0884"/>
            <a:ext cx="9326540" cy="6894457"/>
          </a:xfrm>
          <a:prstGeom prst="rect">
            <a:avLst/>
          </a:prstGeom>
        </p:spPr>
      </p:pic>
      <p:sp>
        <p:nvSpPr>
          <p:cNvPr id="34" name="Freeform: Shape 33">
            <a:extLst>
              <a:ext uri="{FF2B5EF4-FFF2-40B4-BE49-F238E27FC236}">
                <a16:creationId xmlns:a16="http://schemas.microsoft.com/office/drawing/2014/main" id="{09211D9C-1FB8-D6E3-B360-5742C1E629D4}"/>
              </a:ext>
            </a:extLst>
          </p:cNvPr>
          <p:cNvSpPr/>
          <p:nvPr userDrawn="1"/>
        </p:nvSpPr>
        <p:spPr>
          <a:xfrm>
            <a:off x="5051502" y="-10884"/>
            <a:ext cx="7151131" cy="6894457"/>
          </a:xfrm>
          <a:custGeom>
            <a:avLst/>
            <a:gdLst>
              <a:gd name="connsiteX0" fmla="*/ 231590 w 6983328"/>
              <a:gd name="connsiteY0" fmla="*/ 0 h 6914137"/>
              <a:gd name="connsiteX1" fmla="*/ 6983328 w 6983328"/>
              <a:gd name="connsiteY1" fmla="*/ 0 h 6914137"/>
              <a:gd name="connsiteX2" fmla="*/ 6983328 w 6983328"/>
              <a:gd name="connsiteY2" fmla="*/ 6914137 h 6914137"/>
              <a:gd name="connsiteX3" fmla="*/ 2050919 w 6983328"/>
              <a:gd name="connsiteY3" fmla="*/ 6914137 h 6914137"/>
              <a:gd name="connsiteX4" fmla="*/ 1982839 w 6983328"/>
              <a:gd name="connsiteY4" fmla="*/ 6851245 h 6914137"/>
              <a:gd name="connsiteX5" fmla="*/ 722373 w 6983328"/>
              <a:gd name="connsiteY5" fmla="*/ 5269267 h 6914137"/>
              <a:gd name="connsiteX6" fmla="*/ 212929 w 6983328"/>
              <a:gd name="connsiteY6" fmla="*/ 61270 h 6914137"/>
              <a:gd name="connsiteX7" fmla="*/ 231590 w 6983328"/>
              <a:gd name="connsiteY7" fmla="*/ 0 h 691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3328" h="6914137">
                <a:moveTo>
                  <a:pt x="231590" y="0"/>
                </a:moveTo>
                <a:lnTo>
                  <a:pt x="6983328" y="0"/>
                </a:lnTo>
                <a:lnTo>
                  <a:pt x="6983328" y="6914137"/>
                </a:lnTo>
                <a:lnTo>
                  <a:pt x="2050919" y="6914137"/>
                </a:lnTo>
                <a:lnTo>
                  <a:pt x="1982839" y="6851245"/>
                </a:lnTo>
                <a:cubicBezTo>
                  <a:pt x="1513722" y="6398616"/>
                  <a:pt x="1087347" y="5869287"/>
                  <a:pt x="722373" y="5269267"/>
                </a:cubicBezTo>
                <a:cubicBezTo>
                  <a:pt x="-247088" y="3675466"/>
                  <a:pt x="-44674" y="972528"/>
                  <a:pt x="212929" y="61270"/>
                </a:cubicBezTo>
                <a:lnTo>
                  <a:pt x="23159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p>
        </p:txBody>
      </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7" name="Picture 6">
            <a:extLst>
              <a:ext uri="{FF2B5EF4-FFF2-40B4-BE49-F238E27FC236}">
                <a16:creationId xmlns:a16="http://schemas.microsoft.com/office/drawing/2014/main" id="{690D0633-BDD1-B025-F0DF-E6B941DA5D02}"/>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12" name="Title 1">
            <a:extLst>
              <a:ext uri="{FF2B5EF4-FFF2-40B4-BE49-F238E27FC236}">
                <a16:creationId xmlns:a16="http://schemas.microsoft.com/office/drawing/2014/main" id="{E52FE7E1-3483-8B9C-58BE-7ADBAF91F520}"/>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dirty="0"/>
              <a:t>Click to here to edit the presentation title</a:t>
            </a:r>
          </a:p>
        </p:txBody>
      </p:sp>
      <p:sp>
        <p:nvSpPr>
          <p:cNvPr id="19" name="Text Placeholder 2">
            <a:extLst>
              <a:ext uri="{FF2B5EF4-FFF2-40B4-BE49-F238E27FC236}">
                <a16:creationId xmlns:a16="http://schemas.microsoft.com/office/drawing/2014/main" id="{7983A80C-3A14-BE91-3F24-C46349859140}"/>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here to edit the title slide </a:t>
            </a:r>
          </a:p>
        </p:txBody>
      </p:sp>
      <p:grpSp>
        <p:nvGrpSpPr>
          <p:cNvPr id="37" name="Group 36">
            <a:extLst>
              <a:ext uri="{FF2B5EF4-FFF2-40B4-BE49-F238E27FC236}">
                <a16:creationId xmlns:a16="http://schemas.microsoft.com/office/drawing/2014/main" id="{38A7D0A7-7C27-8482-0923-49263E50544E}"/>
              </a:ext>
            </a:extLst>
          </p:cNvPr>
          <p:cNvGrpSpPr/>
          <p:nvPr userDrawn="1"/>
        </p:nvGrpSpPr>
        <p:grpSpPr>
          <a:xfrm>
            <a:off x="-6" y="-3"/>
            <a:ext cx="1665521" cy="6858002"/>
            <a:chOff x="-6" y="-3"/>
            <a:chExt cx="1665521" cy="6858002"/>
          </a:xfrm>
        </p:grpSpPr>
        <p:sp>
          <p:nvSpPr>
            <p:cNvPr id="38" name="Google Shape;31;p5">
              <a:extLst>
                <a:ext uri="{FF2B5EF4-FFF2-40B4-BE49-F238E27FC236}">
                  <a16:creationId xmlns:a16="http://schemas.microsoft.com/office/drawing/2014/main" id="{EE65AA3C-D09A-B960-5F90-5AEDDA76EDEA}"/>
                </a:ext>
                <a:ext uri="{C183D7F6-B498-43B3-948B-1728B52AA6E4}">
                  <adec:decorative xmlns:adec="http://schemas.microsoft.com/office/drawing/2017/decorative" val="1"/>
                </a:ext>
              </a:extLst>
            </p:cNvPr>
            <p:cNvSpPr/>
            <p:nvPr userDrawn="1"/>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39" name="Google Shape;32;p5">
              <a:extLst>
                <a:ext uri="{FF2B5EF4-FFF2-40B4-BE49-F238E27FC236}">
                  <a16:creationId xmlns:a16="http://schemas.microsoft.com/office/drawing/2014/main" id="{AE018156-6F2E-9259-E097-26093B880EAA}"/>
                </a:ext>
                <a:ext uri="{C183D7F6-B498-43B3-948B-1728B52AA6E4}">
                  <adec:decorative xmlns:adec="http://schemas.microsoft.com/office/drawing/2017/decorative" val="1"/>
                </a:ext>
              </a:extLst>
            </p:cNvPr>
            <p:cNvSpPr/>
            <p:nvPr userDrawn="1"/>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41" name="Google Shape;33;p5">
              <a:extLst>
                <a:ext uri="{FF2B5EF4-FFF2-40B4-BE49-F238E27FC236}">
                  <a16:creationId xmlns:a16="http://schemas.microsoft.com/office/drawing/2014/main" id="{759A9BB1-FB76-41BF-302E-A78B2C404942}"/>
                </a:ext>
                <a:ext uri="{C183D7F6-B498-43B3-948B-1728B52AA6E4}">
                  <adec:decorative xmlns:adec="http://schemas.microsoft.com/office/drawing/2017/decorative" val="1"/>
                </a:ext>
              </a:extLst>
            </p:cNvPr>
            <p:cNvSpPr/>
            <p:nvPr userDrawn="1"/>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2" name="TextBox 1">
            <a:extLst>
              <a:ext uri="{FF2B5EF4-FFF2-40B4-BE49-F238E27FC236}">
                <a16:creationId xmlns:a16="http://schemas.microsoft.com/office/drawing/2014/main" id="{FB012FED-9E4F-9113-AF56-CA587ACFC26D}"/>
              </a:ext>
            </a:extLst>
          </p:cNvPr>
          <p:cNvSpPr txBox="1"/>
          <p:nvPr userDrawn="1"/>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dirty="0"/>
          </a:p>
        </p:txBody>
      </p:sp>
    </p:spTree>
    <p:extLst>
      <p:ext uri="{BB962C8B-B14F-4D97-AF65-F5344CB8AC3E}">
        <p14:creationId xmlns:p14="http://schemas.microsoft.com/office/powerpoint/2010/main" val="2510748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0">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D0A191-638F-F88B-FEBA-CB11AE51A588}"/>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0883"/>
            <a:ext cx="11477780" cy="6879766"/>
          </a:xfrm>
          <a:prstGeom prst="rect">
            <a:avLst/>
          </a:prstGeom>
        </p:spPr>
      </p:pic>
      <p:sp>
        <p:nvSpPr>
          <p:cNvPr id="20" name="Freeform: Shape 19">
            <a:extLst>
              <a:ext uri="{FF2B5EF4-FFF2-40B4-BE49-F238E27FC236}">
                <a16:creationId xmlns:a16="http://schemas.microsoft.com/office/drawing/2014/main" id="{3FE46603-C549-E4B3-4BC1-571DA2F01C62}"/>
              </a:ext>
              <a:ext uri="{C183D7F6-B498-43B3-948B-1728B52AA6E4}">
                <adec:decorative xmlns:adec="http://schemas.microsoft.com/office/drawing/2017/decorative" val="1"/>
              </a:ext>
            </a:extLst>
          </p:cNvPr>
          <p:cNvSpPr/>
          <p:nvPr userDrawn="1"/>
        </p:nvSpPr>
        <p:spPr>
          <a:xfrm>
            <a:off x="4804727" y="-12526"/>
            <a:ext cx="7387274" cy="6896100"/>
          </a:xfrm>
          <a:custGeom>
            <a:avLst/>
            <a:gdLst>
              <a:gd name="connsiteX0" fmla="*/ 121063 w 7692009"/>
              <a:gd name="connsiteY0" fmla="*/ 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121063 w 7692009"/>
              <a:gd name="connsiteY7" fmla="*/ 0 h 693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2009" h="6934200">
                <a:moveTo>
                  <a:pt x="121063" y="0"/>
                </a:moveTo>
                <a:lnTo>
                  <a:pt x="7692009" y="0"/>
                </a:lnTo>
                <a:lnTo>
                  <a:pt x="7692009" y="6934200"/>
                </a:lnTo>
                <a:lnTo>
                  <a:pt x="2586493" y="6934200"/>
                </a:lnTo>
                <a:lnTo>
                  <a:pt x="2516023" y="6871902"/>
                </a:lnTo>
                <a:cubicBezTo>
                  <a:pt x="2030442" y="6423551"/>
                  <a:pt x="1589103" y="5899225"/>
                  <a:pt x="1211320" y="5304877"/>
                </a:cubicBezTo>
                <a:cubicBezTo>
                  <a:pt x="140936" y="3620890"/>
                  <a:pt x="-203904" y="1713551"/>
                  <a:pt x="112914" y="38065"/>
                </a:cubicBezTo>
                <a:lnTo>
                  <a:pt x="121063"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5" name="Picture 4">
            <a:extLst>
              <a:ext uri="{FF2B5EF4-FFF2-40B4-BE49-F238E27FC236}">
                <a16:creationId xmlns:a16="http://schemas.microsoft.com/office/drawing/2014/main" id="{F8A901FE-53B4-D8B3-5A19-0C4ED64889B1}"/>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12" name="Title 1">
            <a:extLst>
              <a:ext uri="{FF2B5EF4-FFF2-40B4-BE49-F238E27FC236}">
                <a16:creationId xmlns:a16="http://schemas.microsoft.com/office/drawing/2014/main" id="{77144653-5C4A-3423-17A8-76B71DAB4B4C}"/>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dirty="0"/>
              <a:t>Click to here to edit the presentation title</a:t>
            </a:r>
          </a:p>
        </p:txBody>
      </p:sp>
      <p:sp>
        <p:nvSpPr>
          <p:cNvPr id="19" name="Text Placeholder 2">
            <a:extLst>
              <a:ext uri="{FF2B5EF4-FFF2-40B4-BE49-F238E27FC236}">
                <a16:creationId xmlns:a16="http://schemas.microsoft.com/office/drawing/2014/main" id="{B011368D-FD16-2F6E-2FBA-990364FED361}"/>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here to edit the title slide </a:t>
            </a:r>
          </a:p>
        </p:txBody>
      </p:sp>
      <p:grpSp>
        <p:nvGrpSpPr>
          <p:cNvPr id="21" name="Group 20">
            <a:extLst>
              <a:ext uri="{FF2B5EF4-FFF2-40B4-BE49-F238E27FC236}">
                <a16:creationId xmlns:a16="http://schemas.microsoft.com/office/drawing/2014/main" id="{1A4ED5F6-5DC3-DF25-B92D-A2A6E827FFDD}"/>
              </a:ext>
            </a:extLst>
          </p:cNvPr>
          <p:cNvGrpSpPr/>
          <p:nvPr userDrawn="1"/>
        </p:nvGrpSpPr>
        <p:grpSpPr>
          <a:xfrm>
            <a:off x="-6" y="-3"/>
            <a:ext cx="1665521" cy="6858002"/>
            <a:chOff x="-6" y="-3"/>
            <a:chExt cx="1665521" cy="6858002"/>
          </a:xfrm>
        </p:grpSpPr>
        <p:sp>
          <p:nvSpPr>
            <p:cNvPr id="23" name="Google Shape;31;p5">
              <a:extLst>
                <a:ext uri="{FF2B5EF4-FFF2-40B4-BE49-F238E27FC236}">
                  <a16:creationId xmlns:a16="http://schemas.microsoft.com/office/drawing/2014/main" id="{D49985CD-5F1B-1DC4-15C0-7BA85EE1221A}"/>
                </a:ext>
                <a:ext uri="{C183D7F6-B498-43B3-948B-1728B52AA6E4}">
                  <adec:decorative xmlns:adec="http://schemas.microsoft.com/office/drawing/2017/decorative" val="1"/>
                </a:ext>
              </a:extLst>
            </p:cNvPr>
            <p:cNvSpPr/>
            <p:nvPr userDrawn="1"/>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4" name="Google Shape;32;p5">
              <a:extLst>
                <a:ext uri="{FF2B5EF4-FFF2-40B4-BE49-F238E27FC236}">
                  <a16:creationId xmlns:a16="http://schemas.microsoft.com/office/drawing/2014/main" id="{181E0507-201B-65D4-C9BE-80A6843EB513}"/>
                </a:ext>
                <a:ext uri="{C183D7F6-B498-43B3-948B-1728B52AA6E4}">
                  <adec:decorative xmlns:adec="http://schemas.microsoft.com/office/drawing/2017/decorative" val="1"/>
                </a:ext>
              </a:extLst>
            </p:cNvPr>
            <p:cNvSpPr/>
            <p:nvPr userDrawn="1"/>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25" name="Google Shape;33;p5">
              <a:extLst>
                <a:ext uri="{FF2B5EF4-FFF2-40B4-BE49-F238E27FC236}">
                  <a16:creationId xmlns:a16="http://schemas.microsoft.com/office/drawing/2014/main" id="{CC1E38E4-DDFD-682E-994B-191DD523AFE9}"/>
                </a:ext>
                <a:ext uri="{C183D7F6-B498-43B3-948B-1728B52AA6E4}">
                  <adec:decorative xmlns:adec="http://schemas.microsoft.com/office/drawing/2017/decorative" val="1"/>
                </a:ext>
              </a:extLst>
            </p:cNvPr>
            <p:cNvSpPr/>
            <p:nvPr userDrawn="1"/>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2" name="TextBox 1">
            <a:extLst>
              <a:ext uri="{FF2B5EF4-FFF2-40B4-BE49-F238E27FC236}">
                <a16:creationId xmlns:a16="http://schemas.microsoft.com/office/drawing/2014/main" id="{84DBAE6F-6828-B0DC-A24E-74B9F59CC195}"/>
              </a:ext>
            </a:extLst>
          </p:cNvPr>
          <p:cNvSpPr txBox="1"/>
          <p:nvPr userDrawn="1"/>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dirty="0"/>
          </a:p>
        </p:txBody>
      </p:sp>
    </p:spTree>
    <p:extLst>
      <p:ext uri="{BB962C8B-B14F-4D97-AF65-F5344CB8AC3E}">
        <p14:creationId xmlns:p14="http://schemas.microsoft.com/office/powerpoint/2010/main" val="3542346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11">
    <p:spTree>
      <p:nvGrpSpPr>
        <p:cNvPr id="1" name=""/>
        <p:cNvGrpSpPr/>
        <p:nvPr/>
      </p:nvGrpSpPr>
      <p:grpSpPr>
        <a:xfrm>
          <a:off x="0" y="0"/>
          <a:ext cx="0" cy="0"/>
          <a:chOff x="0" y="0"/>
          <a:chExt cx="0" cy="0"/>
        </a:xfrm>
      </p:grpSpPr>
      <p:pic>
        <p:nvPicPr>
          <p:cNvPr id="3" name="Picture 2" descr="A group of kids sitting on a bus&#10;&#10;Description automatically generated">
            <a:extLst>
              <a:ext uri="{FF2B5EF4-FFF2-40B4-BE49-F238E27FC236}">
                <a16:creationId xmlns:a16="http://schemas.microsoft.com/office/drawing/2014/main" id="{BD2D2F44-280F-BB86-905F-D6569D53C4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522113" cy="6883574"/>
          </a:xfrm>
          <a:prstGeom prst="rect">
            <a:avLst/>
          </a:prstGeom>
        </p:spPr>
      </p:pic>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7" name="Picture 6">
            <a:extLst>
              <a:ext uri="{FF2B5EF4-FFF2-40B4-BE49-F238E27FC236}">
                <a16:creationId xmlns:a16="http://schemas.microsoft.com/office/drawing/2014/main" id="{690D0633-BDD1-B025-F0DF-E6B941DA5D02}"/>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grpSp>
        <p:nvGrpSpPr>
          <p:cNvPr id="17" name="Group 16">
            <a:extLst>
              <a:ext uri="{FF2B5EF4-FFF2-40B4-BE49-F238E27FC236}">
                <a16:creationId xmlns:a16="http://schemas.microsoft.com/office/drawing/2014/main" id="{D9F789E6-5E5B-B0CC-4003-B8B4F10B7BD7}"/>
              </a:ext>
            </a:extLst>
          </p:cNvPr>
          <p:cNvGrpSpPr/>
          <p:nvPr userDrawn="1"/>
        </p:nvGrpSpPr>
        <p:grpSpPr>
          <a:xfrm>
            <a:off x="-6" y="-3"/>
            <a:ext cx="1665521" cy="6858002"/>
            <a:chOff x="-6" y="-3"/>
            <a:chExt cx="1665521" cy="6858002"/>
          </a:xfrm>
        </p:grpSpPr>
        <p:sp>
          <p:nvSpPr>
            <p:cNvPr id="18" name="Google Shape;31;p5">
              <a:extLst>
                <a:ext uri="{FF2B5EF4-FFF2-40B4-BE49-F238E27FC236}">
                  <a16:creationId xmlns:a16="http://schemas.microsoft.com/office/drawing/2014/main" id="{E7968AFC-6A09-1F15-6DC5-7AF2A9758A5A}"/>
                </a:ext>
                <a:ext uri="{C183D7F6-B498-43B3-948B-1728B52AA6E4}">
                  <adec:decorative xmlns:adec="http://schemas.microsoft.com/office/drawing/2017/decorative" val="1"/>
                </a:ext>
              </a:extLst>
            </p:cNvPr>
            <p:cNvSpPr/>
            <p:nvPr userDrawn="1"/>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0" name="Google Shape;32;p5">
              <a:extLst>
                <a:ext uri="{FF2B5EF4-FFF2-40B4-BE49-F238E27FC236}">
                  <a16:creationId xmlns:a16="http://schemas.microsoft.com/office/drawing/2014/main" id="{6E67542B-8B04-26E5-5201-84B6190743B3}"/>
                </a:ext>
                <a:ext uri="{C183D7F6-B498-43B3-948B-1728B52AA6E4}">
                  <adec:decorative xmlns:adec="http://schemas.microsoft.com/office/drawing/2017/decorative" val="1"/>
                </a:ext>
              </a:extLst>
            </p:cNvPr>
            <p:cNvSpPr/>
            <p:nvPr userDrawn="1"/>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21" name="Google Shape;33;p5">
              <a:extLst>
                <a:ext uri="{FF2B5EF4-FFF2-40B4-BE49-F238E27FC236}">
                  <a16:creationId xmlns:a16="http://schemas.microsoft.com/office/drawing/2014/main" id="{EF5A27CD-31FE-6565-DAC7-7818773B4C7B}"/>
                </a:ext>
                <a:ext uri="{C183D7F6-B498-43B3-948B-1728B52AA6E4}">
                  <adec:decorative xmlns:adec="http://schemas.microsoft.com/office/drawing/2017/decorative" val="1"/>
                </a:ext>
              </a:extLst>
            </p:cNvPr>
            <p:cNvSpPr/>
            <p:nvPr userDrawn="1"/>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2" name="Freeform: Shape 1">
            <a:extLst>
              <a:ext uri="{FF2B5EF4-FFF2-40B4-BE49-F238E27FC236}">
                <a16:creationId xmlns:a16="http://schemas.microsoft.com/office/drawing/2014/main" id="{0E1FE8E0-9509-B8D4-25F5-07E69A1C1751}"/>
              </a:ext>
            </a:extLst>
          </p:cNvPr>
          <p:cNvSpPr/>
          <p:nvPr userDrawn="1"/>
        </p:nvSpPr>
        <p:spPr>
          <a:xfrm>
            <a:off x="4896203" y="0"/>
            <a:ext cx="7295797" cy="6883573"/>
          </a:xfrm>
          <a:custGeom>
            <a:avLst/>
            <a:gdLst>
              <a:gd name="connsiteX0" fmla="*/ 231590 w 6983328"/>
              <a:gd name="connsiteY0" fmla="*/ 0 h 6914137"/>
              <a:gd name="connsiteX1" fmla="*/ 6983328 w 6983328"/>
              <a:gd name="connsiteY1" fmla="*/ 0 h 6914137"/>
              <a:gd name="connsiteX2" fmla="*/ 6983328 w 6983328"/>
              <a:gd name="connsiteY2" fmla="*/ 6914137 h 6914137"/>
              <a:gd name="connsiteX3" fmla="*/ 2050919 w 6983328"/>
              <a:gd name="connsiteY3" fmla="*/ 6914137 h 6914137"/>
              <a:gd name="connsiteX4" fmla="*/ 1982839 w 6983328"/>
              <a:gd name="connsiteY4" fmla="*/ 6851245 h 6914137"/>
              <a:gd name="connsiteX5" fmla="*/ 722373 w 6983328"/>
              <a:gd name="connsiteY5" fmla="*/ 5269267 h 6914137"/>
              <a:gd name="connsiteX6" fmla="*/ 212929 w 6983328"/>
              <a:gd name="connsiteY6" fmla="*/ 61270 h 6914137"/>
              <a:gd name="connsiteX7" fmla="*/ 231590 w 6983328"/>
              <a:gd name="connsiteY7" fmla="*/ 0 h 691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3328" h="6914137">
                <a:moveTo>
                  <a:pt x="231590" y="0"/>
                </a:moveTo>
                <a:lnTo>
                  <a:pt x="6983328" y="0"/>
                </a:lnTo>
                <a:lnTo>
                  <a:pt x="6983328" y="6914137"/>
                </a:lnTo>
                <a:lnTo>
                  <a:pt x="2050919" y="6914137"/>
                </a:lnTo>
                <a:lnTo>
                  <a:pt x="1982839" y="6851245"/>
                </a:lnTo>
                <a:cubicBezTo>
                  <a:pt x="1513722" y="6398616"/>
                  <a:pt x="1087347" y="5869287"/>
                  <a:pt x="722373" y="5269267"/>
                </a:cubicBezTo>
                <a:cubicBezTo>
                  <a:pt x="-247088" y="3675466"/>
                  <a:pt x="-44674" y="972528"/>
                  <a:pt x="212929" y="61270"/>
                </a:cubicBezTo>
                <a:lnTo>
                  <a:pt x="23159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5D9EA27B-91AB-D738-9CF2-95374CC02CE3}"/>
              </a:ext>
            </a:extLst>
          </p:cNvPr>
          <p:cNvSpPr txBox="1">
            <a:spLocks/>
          </p:cNvSpPr>
          <p:nvPr userDrawn="1"/>
        </p:nvSpPr>
        <p:spPr>
          <a:xfrm>
            <a:off x="5767465" y="3006029"/>
            <a:ext cx="6129261" cy="95958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a:t>Click to here to edit the presentation title</a:t>
            </a:r>
            <a:endParaRPr lang="en-US" dirty="0"/>
          </a:p>
        </p:txBody>
      </p:sp>
      <p:sp>
        <p:nvSpPr>
          <p:cNvPr id="6" name="Text Placeholder 2">
            <a:extLst>
              <a:ext uri="{FF2B5EF4-FFF2-40B4-BE49-F238E27FC236}">
                <a16:creationId xmlns:a16="http://schemas.microsoft.com/office/drawing/2014/main" id="{30AAE3AA-BE0C-9802-67DE-ED4B25754F69}"/>
              </a:ext>
            </a:extLst>
          </p:cNvPr>
          <p:cNvSpPr>
            <a:spLocks noGrp="1"/>
          </p:cNvSpPr>
          <p:nvPr>
            <p:ph type="body" idx="10" hasCustomPrompt="1"/>
          </p:nvPr>
        </p:nvSpPr>
        <p:spPr>
          <a:xfrm>
            <a:off x="6672779" y="43729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here to edit the title slide </a:t>
            </a:r>
          </a:p>
        </p:txBody>
      </p:sp>
      <p:pic>
        <p:nvPicPr>
          <p:cNvPr id="8" name="Picture 7">
            <a:extLst>
              <a:ext uri="{FF2B5EF4-FFF2-40B4-BE49-F238E27FC236}">
                <a16:creationId xmlns:a16="http://schemas.microsoft.com/office/drawing/2014/main" id="{7AD27786-DBCC-09B6-6495-E79F65631C1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05327" y="500715"/>
            <a:ext cx="2591400" cy="982859"/>
          </a:xfrm>
          <a:prstGeom prst="rect">
            <a:avLst/>
          </a:prstGeom>
        </p:spPr>
      </p:pic>
      <p:pic>
        <p:nvPicPr>
          <p:cNvPr id="9" name="Picture 8">
            <a:extLst>
              <a:ext uri="{FF2B5EF4-FFF2-40B4-BE49-F238E27FC236}">
                <a16:creationId xmlns:a16="http://schemas.microsoft.com/office/drawing/2014/main" id="{EC8777FD-2DBF-881E-7503-EE6E2D258B06}"/>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0662540" y="6125183"/>
            <a:ext cx="1321443" cy="515939"/>
          </a:xfrm>
          <a:prstGeom prst="rect">
            <a:avLst/>
          </a:prstGeom>
        </p:spPr>
      </p:pic>
      <p:sp>
        <p:nvSpPr>
          <p:cNvPr id="5" name="TextBox 4">
            <a:extLst>
              <a:ext uri="{FF2B5EF4-FFF2-40B4-BE49-F238E27FC236}">
                <a16:creationId xmlns:a16="http://schemas.microsoft.com/office/drawing/2014/main" id="{78A81C50-1061-6AC9-CAED-61FD25B0C101}"/>
              </a:ext>
            </a:extLst>
          </p:cNvPr>
          <p:cNvSpPr txBox="1"/>
          <p:nvPr userDrawn="1"/>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dirty="0"/>
          </a:p>
        </p:txBody>
      </p:sp>
    </p:spTree>
    <p:extLst>
      <p:ext uri="{BB962C8B-B14F-4D97-AF65-F5344CB8AC3E}">
        <p14:creationId xmlns:p14="http://schemas.microsoft.com/office/powerpoint/2010/main" val="2040569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298" y="1583259"/>
            <a:ext cx="11297652"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5A64253-2FED-228F-8B76-AE7B4B185DFE}"/>
              </a:ext>
              <a:ext uri="{C183D7F6-B498-43B3-948B-1728B52AA6E4}">
                <adec:decorative xmlns:adec="http://schemas.microsoft.com/office/drawing/2017/decorative" val="1"/>
              </a:ext>
            </a:extLst>
          </p:cNvPr>
          <p:cNvSpPr/>
          <p:nvPr userDrawn="1"/>
        </p:nvSpPr>
        <p:spPr>
          <a:xfrm>
            <a:off x="0" y="6181040"/>
            <a:ext cx="12192000" cy="676960"/>
          </a:xfrm>
          <a:prstGeom prst="rect">
            <a:avLst/>
          </a:prstGeom>
          <a:solidFill>
            <a:srgbClr val="202452"/>
          </a:solidFill>
          <a:ln>
            <a:solidFill>
              <a:srgbClr val="142F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A0CDAF-1E2A-98FA-D279-B59EECE9F986}"/>
              </a:ext>
              <a:ext uri="{C183D7F6-B498-43B3-948B-1728B52AA6E4}">
                <adec:decorative xmlns:adec="http://schemas.microsoft.com/office/drawing/2017/decorative" val="1"/>
              </a:ext>
            </a:extLst>
          </p:cNvPr>
          <p:cNvSpPr/>
          <p:nvPr userDrawn="1"/>
        </p:nvSpPr>
        <p:spPr>
          <a:xfrm>
            <a:off x="0" y="1362230"/>
            <a:ext cx="12192000"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C46EA0B-D10E-DA03-4005-5BAFDF3962D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298" y="6243383"/>
            <a:ext cx="1382575" cy="524578"/>
          </a:xfrm>
          <a:prstGeom prst="rect">
            <a:avLst/>
          </a:prstGeom>
        </p:spPr>
      </p:pic>
      <p:sp>
        <p:nvSpPr>
          <p:cNvPr id="4" name="Title 1">
            <a:extLst>
              <a:ext uri="{FF2B5EF4-FFF2-40B4-BE49-F238E27FC236}">
                <a16:creationId xmlns:a16="http://schemas.microsoft.com/office/drawing/2014/main" id="{29CC6C5A-8A24-8B01-7CE6-DFA01AA5D39C}"/>
              </a:ext>
            </a:extLst>
          </p:cNvPr>
          <p:cNvSpPr>
            <a:spLocks noGrp="1"/>
          </p:cNvSpPr>
          <p:nvPr>
            <p:ph type="title" hasCustomPrompt="1"/>
          </p:nvPr>
        </p:nvSpPr>
        <p:spPr>
          <a:xfrm>
            <a:off x="494298" y="365125"/>
            <a:ext cx="11297652" cy="959583"/>
          </a:xfrm>
        </p:spPr>
        <p:txBody>
          <a:bodyPr>
            <a:normAutofit/>
          </a:bodyPr>
          <a:lstStyle>
            <a:lvl1pPr>
              <a:defRPr sz="3600" b="1">
                <a:solidFill>
                  <a:schemeClr val="tx1"/>
                </a:solidFill>
              </a:defRPr>
            </a:lvl1pPr>
          </a:lstStyle>
          <a:p>
            <a:r>
              <a:rPr lang="en-US" dirty="0"/>
              <a:t>Click to edit master title slide</a:t>
            </a:r>
          </a:p>
        </p:txBody>
      </p:sp>
      <p:sp>
        <p:nvSpPr>
          <p:cNvPr id="6" name="TextBox 5">
            <a:extLst>
              <a:ext uri="{FF2B5EF4-FFF2-40B4-BE49-F238E27FC236}">
                <a16:creationId xmlns:a16="http://schemas.microsoft.com/office/drawing/2014/main" id="{C105988E-27C6-79D6-A512-E097CE5FF50E}"/>
              </a:ext>
            </a:extLst>
          </p:cNvPr>
          <p:cNvSpPr txBox="1"/>
          <p:nvPr userDrawn="1"/>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solidFill>
                  <a:schemeClr val="bg1"/>
                </a:solidFill>
              </a:rPr>
              <a:pPr lvl="0"/>
              <a:t>‹#›</a:t>
            </a:fld>
            <a:endParaRPr lang="en-US" sz="1200" noProof="0" dirty="0">
              <a:solidFill>
                <a:schemeClr val="bg1"/>
              </a:solidFill>
            </a:endParaRPr>
          </a:p>
        </p:txBody>
      </p:sp>
    </p:spTree>
    <p:extLst>
      <p:ext uri="{BB962C8B-B14F-4D97-AF65-F5344CB8AC3E}">
        <p14:creationId xmlns:p14="http://schemas.microsoft.com/office/powerpoint/2010/main" val="3287446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3F6C06F-AAA9-D0DB-B307-0CD3DB043032}"/>
              </a:ext>
              <a:ext uri="{C183D7F6-B498-43B3-948B-1728B52AA6E4}">
                <adec:decorative xmlns:adec="http://schemas.microsoft.com/office/drawing/2017/decorative" val="1"/>
              </a:ext>
            </a:extLst>
          </p:cNvPr>
          <p:cNvSpPr/>
          <p:nvPr userDrawn="1"/>
        </p:nvSpPr>
        <p:spPr>
          <a:xfrm>
            <a:off x="0" y="1674"/>
            <a:ext cx="12192000" cy="1310800"/>
          </a:xfrm>
          <a:prstGeom prst="rect">
            <a:avLst/>
          </a:prstGeom>
          <a:solidFill>
            <a:srgbClr val="142F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CE1EAF-DD63-4B30-A626-669E2082AA97}"/>
              </a:ext>
              <a:ext uri="{C183D7F6-B498-43B3-948B-1728B52AA6E4}">
                <adec:decorative xmlns:adec="http://schemas.microsoft.com/office/drawing/2017/decorative" val="1"/>
              </a:ext>
            </a:extLst>
          </p:cNvPr>
          <p:cNvSpPr/>
          <p:nvPr userDrawn="1"/>
        </p:nvSpPr>
        <p:spPr>
          <a:xfrm>
            <a:off x="0" y="6181040"/>
            <a:ext cx="12192000" cy="676960"/>
          </a:xfrm>
          <a:prstGeom prst="rect">
            <a:avLst/>
          </a:prstGeom>
          <a:solidFill>
            <a:srgbClr val="142F58"/>
          </a:solidFill>
          <a:ln>
            <a:solidFill>
              <a:srgbClr val="142F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A147AA7-ED37-3AD1-17FC-49D54D0212B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298" y="6243383"/>
            <a:ext cx="1382575" cy="524578"/>
          </a:xfrm>
          <a:prstGeom prst="rect">
            <a:avLst/>
          </a:prstGeom>
        </p:spPr>
      </p:pic>
      <p:sp>
        <p:nvSpPr>
          <p:cNvPr id="5" name="Title 1">
            <a:extLst>
              <a:ext uri="{FF2B5EF4-FFF2-40B4-BE49-F238E27FC236}">
                <a16:creationId xmlns:a16="http://schemas.microsoft.com/office/drawing/2014/main" id="{5C0D30A7-9FCD-C173-432F-E0ACEA35EF81}"/>
              </a:ext>
            </a:extLst>
          </p:cNvPr>
          <p:cNvSpPr>
            <a:spLocks noGrp="1"/>
          </p:cNvSpPr>
          <p:nvPr>
            <p:ph type="title" hasCustomPrompt="1"/>
          </p:nvPr>
        </p:nvSpPr>
        <p:spPr>
          <a:xfrm>
            <a:off x="494298" y="365125"/>
            <a:ext cx="11297652" cy="959583"/>
          </a:xfrm>
        </p:spPr>
        <p:txBody>
          <a:bodyPr>
            <a:normAutofit/>
          </a:bodyPr>
          <a:lstStyle>
            <a:lvl1pPr>
              <a:defRPr sz="3600" b="1">
                <a:solidFill>
                  <a:schemeClr val="bg1"/>
                </a:solidFill>
              </a:defRPr>
            </a:lvl1pPr>
          </a:lstStyle>
          <a:p>
            <a:r>
              <a:rPr lang="en-US" dirty="0"/>
              <a:t>Click to edit master title slide</a:t>
            </a:r>
          </a:p>
        </p:txBody>
      </p:sp>
      <p:sp>
        <p:nvSpPr>
          <p:cNvPr id="7" name="Content Placeholder 2">
            <a:extLst>
              <a:ext uri="{FF2B5EF4-FFF2-40B4-BE49-F238E27FC236}">
                <a16:creationId xmlns:a16="http://schemas.microsoft.com/office/drawing/2014/main" id="{3A486FAA-2322-83BE-1165-21C6421CB6F1}"/>
              </a:ext>
            </a:extLst>
          </p:cNvPr>
          <p:cNvSpPr>
            <a:spLocks noGrp="1"/>
          </p:cNvSpPr>
          <p:nvPr>
            <p:ph idx="1"/>
          </p:nvPr>
        </p:nvSpPr>
        <p:spPr>
          <a:xfrm>
            <a:off x="494298" y="1559124"/>
            <a:ext cx="11297652" cy="44853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A2FA2D4C-67EF-8850-FC95-DDF1C4E66E51}"/>
              </a:ext>
              <a:ext uri="{C183D7F6-B498-43B3-948B-1728B52AA6E4}">
                <adec:decorative xmlns:adec="http://schemas.microsoft.com/office/drawing/2017/decorative" val="1"/>
              </a:ext>
            </a:extLst>
          </p:cNvPr>
          <p:cNvSpPr/>
          <p:nvPr userDrawn="1"/>
        </p:nvSpPr>
        <p:spPr>
          <a:xfrm>
            <a:off x="0" y="1314605"/>
            <a:ext cx="12192000" cy="72446"/>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165E902-1573-1793-16D8-84FFD85EBB8F}"/>
              </a:ext>
            </a:extLst>
          </p:cNvPr>
          <p:cNvSpPr txBox="1"/>
          <p:nvPr userDrawn="1"/>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solidFill>
                  <a:schemeClr val="bg1"/>
                </a:solidFill>
              </a:rPr>
              <a:pPr lvl="0"/>
              <a:t>‹#›</a:t>
            </a:fld>
            <a:endParaRPr lang="en-US" sz="1200" noProof="0" dirty="0">
              <a:solidFill>
                <a:schemeClr val="bg1"/>
              </a:solidFill>
            </a:endParaRPr>
          </a:p>
        </p:txBody>
      </p:sp>
    </p:spTree>
    <p:extLst>
      <p:ext uri="{BB962C8B-B14F-4D97-AF65-F5344CB8AC3E}">
        <p14:creationId xmlns:p14="http://schemas.microsoft.com/office/powerpoint/2010/main" val="3013057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A0CDAF-1E2A-98FA-D279-B59EECE9F986}"/>
              </a:ext>
              <a:ext uri="{C183D7F6-B498-43B3-948B-1728B52AA6E4}">
                <adec:decorative xmlns:adec="http://schemas.microsoft.com/office/drawing/2017/decorative" val="1"/>
              </a:ext>
            </a:extLst>
          </p:cNvPr>
          <p:cNvSpPr/>
          <p:nvPr userDrawn="1"/>
        </p:nvSpPr>
        <p:spPr>
          <a:xfrm>
            <a:off x="0" y="1362230"/>
            <a:ext cx="12192000" cy="45719"/>
          </a:xfrm>
          <a:prstGeom prst="rect">
            <a:avLst/>
          </a:prstGeom>
          <a:solidFill>
            <a:srgbClr val="2024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C46EA0B-D10E-DA03-4005-5BAFDF3962D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298" y="6243383"/>
            <a:ext cx="1382575" cy="524578"/>
          </a:xfrm>
          <a:prstGeom prst="rect">
            <a:avLst/>
          </a:prstGeom>
        </p:spPr>
      </p:pic>
      <p:sp>
        <p:nvSpPr>
          <p:cNvPr id="4" name="Title 1">
            <a:extLst>
              <a:ext uri="{FF2B5EF4-FFF2-40B4-BE49-F238E27FC236}">
                <a16:creationId xmlns:a16="http://schemas.microsoft.com/office/drawing/2014/main" id="{29CC6C5A-8A24-8B01-7CE6-DFA01AA5D39C}"/>
              </a:ext>
            </a:extLst>
          </p:cNvPr>
          <p:cNvSpPr>
            <a:spLocks noGrp="1"/>
          </p:cNvSpPr>
          <p:nvPr>
            <p:ph type="title" hasCustomPrompt="1"/>
          </p:nvPr>
        </p:nvSpPr>
        <p:spPr>
          <a:xfrm>
            <a:off x="494298" y="365125"/>
            <a:ext cx="11297652" cy="959583"/>
          </a:xfrm>
        </p:spPr>
        <p:txBody>
          <a:bodyPr>
            <a:normAutofit/>
          </a:bodyPr>
          <a:lstStyle>
            <a:lvl1pPr>
              <a:defRPr sz="3600" b="1">
                <a:solidFill>
                  <a:schemeClr val="tx1"/>
                </a:solidFill>
              </a:defRPr>
            </a:lvl1pPr>
          </a:lstStyle>
          <a:p>
            <a:r>
              <a:rPr lang="en-US" dirty="0"/>
              <a:t>Click to edit master title slide</a:t>
            </a:r>
          </a:p>
        </p:txBody>
      </p:sp>
      <p:pic>
        <p:nvPicPr>
          <p:cNvPr id="2" name="Picture 1">
            <a:extLst>
              <a:ext uri="{FF2B5EF4-FFF2-40B4-BE49-F238E27FC236}">
                <a16:creationId xmlns:a16="http://schemas.microsoft.com/office/drawing/2014/main" id="{1C5D94C9-F7C2-E8B9-7388-6455AC1536C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298" y="6085283"/>
            <a:ext cx="1591273" cy="603534"/>
          </a:xfrm>
          <a:prstGeom prst="rect">
            <a:avLst/>
          </a:prstGeom>
        </p:spPr>
      </p:pic>
      <p:sp>
        <p:nvSpPr>
          <p:cNvPr id="5" name="Content Placeholder 2">
            <a:extLst>
              <a:ext uri="{FF2B5EF4-FFF2-40B4-BE49-F238E27FC236}">
                <a16:creationId xmlns:a16="http://schemas.microsoft.com/office/drawing/2014/main" id="{CA04EDDA-30AC-E9D4-56EA-BE7603A2B2A8}"/>
              </a:ext>
            </a:extLst>
          </p:cNvPr>
          <p:cNvSpPr>
            <a:spLocks noGrp="1"/>
          </p:cNvSpPr>
          <p:nvPr>
            <p:ph sz="half" idx="1"/>
          </p:nvPr>
        </p:nvSpPr>
        <p:spPr>
          <a:xfrm>
            <a:off x="494297" y="1581352"/>
            <a:ext cx="11334773" cy="4458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0992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CE1EAF-DD63-4B30-A626-669E2082AA97}"/>
              </a:ext>
              <a:ext uri="{C183D7F6-B498-43B3-948B-1728B52AA6E4}">
                <adec:decorative xmlns:adec="http://schemas.microsoft.com/office/drawing/2017/decorative" val="1"/>
              </a:ext>
            </a:extLst>
          </p:cNvPr>
          <p:cNvSpPr/>
          <p:nvPr userDrawn="1"/>
        </p:nvSpPr>
        <p:spPr>
          <a:xfrm>
            <a:off x="0" y="6181040"/>
            <a:ext cx="12192000" cy="676960"/>
          </a:xfrm>
          <a:prstGeom prst="rect">
            <a:avLst/>
          </a:prstGeom>
          <a:solidFill>
            <a:srgbClr val="202452"/>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E16D5F8-11F4-1D2B-C02D-D37C70D28F9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16861" y="336689"/>
            <a:ext cx="1662427" cy="630760"/>
          </a:xfrm>
          <a:prstGeom prst="rect">
            <a:avLst/>
          </a:prstGeom>
        </p:spPr>
      </p:pic>
      <p:sp>
        <p:nvSpPr>
          <p:cNvPr id="15" name="Rectangle 14">
            <a:extLst>
              <a:ext uri="{FF2B5EF4-FFF2-40B4-BE49-F238E27FC236}">
                <a16:creationId xmlns:a16="http://schemas.microsoft.com/office/drawing/2014/main" id="{967A6ED4-1C3C-9F18-2E0A-EC99A3F45C90}"/>
              </a:ext>
              <a:ext uri="{C183D7F6-B498-43B3-948B-1728B52AA6E4}">
                <adec:decorative xmlns:adec="http://schemas.microsoft.com/office/drawing/2017/decorative" val="1"/>
              </a:ext>
            </a:extLst>
          </p:cNvPr>
          <p:cNvSpPr/>
          <p:nvPr userDrawn="1"/>
        </p:nvSpPr>
        <p:spPr>
          <a:xfrm>
            <a:off x="0" y="1362230"/>
            <a:ext cx="12192000"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9A36718-0857-9CE2-1CC5-0BEAC9CCD9A0}"/>
              </a:ext>
              <a:ext uri="{C183D7F6-B498-43B3-948B-1728B52AA6E4}">
                <adec:decorative xmlns:adec="http://schemas.microsoft.com/office/drawing/2017/decorative" val="1"/>
              </a:ext>
            </a:extLst>
          </p:cNvPr>
          <p:cNvSpPr/>
          <p:nvPr userDrawn="1"/>
        </p:nvSpPr>
        <p:spPr>
          <a:xfrm>
            <a:off x="-9024" y="1362230"/>
            <a:ext cx="10335127" cy="45719"/>
          </a:xfrm>
          <a:prstGeom prst="rect">
            <a:avLst/>
          </a:prstGeom>
          <a:solidFill>
            <a:srgbClr val="2024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2CFEDA8-D09F-54B4-FF44-231930ABE61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298" y="6243383"/>
            <a:ext cx="1382575" cy="524578"/>
          </a:xfrm>
          <a:prstGeom prst="rect">
            <a:avLst/>
          </a:prstGeom>
        </p:spPr>
      </p:pic>
      <p:sp>
        <p:nvSpPr>
          <p:cNvPr id="13" name="Title 1">
            <a:extLst>
              <a:ext uri="{FF2B5EF4-FFF2-40B4-BE49-F238E27FC236}">
                <a16:creationId xmlns:a16="http://schemas.microsoft.com/office/drawing/2014/main" id="{926A103E-EBDC-E4F5-F931-6F2B8CBA7555}"/>
              </a:ext>
            </a:extLst>
          </p:cNvPr>
          <p:cNvSpPr>
            <a:spLocks noGrp="1"/>
          </p:cNvSpPr>
          <p:nvPr>
            <p:ph type="title" hasCustomPrompt="1"/>
          </p:nvPr>
        </p:nvSpPr>
        <p:spPr>
          <a:xfrm>
            <a:off x="494298" y="365125"/>
            <a:ext cx="11297652" cy="959583"/>
          </a:xfrm>
        </p:spPr>
        <p:txBody>
          <a:bodyPr>
            <a:normAutofit/>
          </a:bodyPr>
          <a:lstStyle>
            <a:lvl1pPr>
              <a:defRPr sz="3600" b="1">
                <a:solidFill>
                  <a:schemeClr val="tx1"/>
                </a:solidFill>
              </a:defRPr>
            </a:lvl1pPr>
          </a:lstStyle>
          <a:p>
            <a:r>
              <a:rPr lang="en-US" dirty="0"/>
              <a:t>Click to edit master title slide</a:t>
            </a:r>
          </a:p>
        </p:txBody>
      </p:sp>
      <p:sp>
        <p:nvSpPr>
          <p:cNvPr id="14" name="Content Placeholder 2">
            <a:extLst>
              <a:ext uri="{FF2B5EF4-FFF2-40B4-BE49-F238E27FC236}">
                <a16:creationId xmlns:a16="http://schemas.microsoft.com/office/drawing/2014/main" id="{4F53CC4A-73A7-9769-8CF4-51CBB5671F72}"/>
              </a:ext>
            </a:extLst>
          </p:cNvPr>
          <p:cNvSpPr>
            <a:spLocks noGrp="1"/>
          </p:cNvSpPr>
          <p:nvPr>
            <p:ph sz="half" idx="1"/>
          </p:nvPr>
        </p:nvSpPr>
        <p:spPr>
          <a:xfrm>
            <a:off x="494297" y="1628978"/>
            <a:ext cx="5416645" cy="43472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6B51F6BC-488D-7DD7-32F4-BC75275C7173}"/>
              </a:ext>
            </a:extLst>
          </p:cNvPr>
          <p:cNvSpPr>
            <a:spLocks noGrp="1"/>
          </p:cNvSpPr>
          <p:nvPr>
            <p:ph sz="half" idx="13"/>
          </p:nvPr>
        </p:nvSpPr>
        <p:spPr>
          <a:xfrm>
            <a:off x="6318154" y="1628978"/>
            <a:ext cx="5416645" cy="4347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13EF82EF-17DE-2AAD-2A01-45A4D3864313}"/>
              </a:ext>
            </a:extLst>
          </p:cNvPr>
          <p:cNvSpPr txBox="1"/>
          <p:nvPr userDrawn="1"/>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solidFill>
                  <a:schemeClr val="bg1"/>
                </a:solidFill>
              </a:rPr>
              <a:pPr lvl="0"/>
              <a:t>‹#›</a:t>
            </a:fld>
            <a:endParaRPr lang="en-US" sz="1200" noProof="0" dirty="0">
              <a:solidFill>
                <a:schemeClr val="bg1"/>
              </a:solidFill>
            </a:endParaRPr>
          </a:p>
        </p:txBody>
      </p:sp>
    </p:spTree>
    <p:extLst>
      <p:ext uri="{BB962C8B-B14F-4D97-AF65-F5344CB8AC3E}">
        <p14:creationId xmlns:p14="http://schemas.microsoft.com/office/powerpoint/2010/main" val="3569285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3F6C06F-AAA9-D0DB-B307-0CD3DB043032}"/>
              </a:ext>
              <a:ext uri="{C183D7F6-B498-43B3-948B-1728B52AA6E4}">
                <adec:decorative xmlns:adec="http://schemas.microsoft.com/office/drawing/2017/decorative" val="1"/>
              </a:ext>
            </a:extLst>
          </p:cNvPr>
          <p:cNvSpPr/>
          <p:nvPr userDrawn="1"/>
        </p:nvSpPr>
        <p:spPr>
          <a:xfrm>
            <a:off x="0" y="1674"/>
            <a:ext cx="12192000" cy="1310800"/>
          </a:xfrm>
          <a:prstGeom prst="rect">
            <a:avLst/>
          </a:prstGeom>
          <a:solidFill>
            <a:srgbClr val="142F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CE1EAF-DD63-4B30-A626-669E2082AA97}"/>
              </a:ext>
              <a:ext uri="{C183D7F6-B498-43B3-948B-1728B52AA6E4}">
                <adec:decorative xmlns:adec="http://schemas.microsoft.com/office/drawing/2017/decorative" val="1"/>
              </a:ext>
            </a:extLst>
          </p:cNvPr>
          <p:cNvSpPr/>
          <p:nvPr userDrawn="1"/>
        </p:nvSpPr>
        <p:spPr>
          <a:xfrm>
            <a:off x="0" y="6181040"/>
            <a:ext cx="12192000" cy="676960"/>
          </a:xfrm>
          <a:prstGeom prst="rect">
            <a:avLst/>
          </a:prstGeom>
          <a:solidFill>
            <a:srgbClr val="142F58"/>
          </a:solidFill>
          <a:ln>
            <a:solidFill>
              <a:srgbClr val="142F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A147AA7-ED37-3AD1-17FC-49D54D0212B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298" y="6243383"/>
            <a:ext cx="1382575" cy="524578"/>
          </a:xfrm>
          <a:prstGeom prst="rect">
            <a:avLst/>
          </a:prstGeom>
        </p:spPr>
      </p:pic>
      <p:sp>
        <p:nvSpPr>
          <p:cNvPr id="5" name="Content Placeholder 2">
            <a:extLst>
              <a:ext uri="{FF2B5EF4-FFF2-40B4-BE49-F238E27FC236}">
                <a16:creationId xmlns:a16="http://schemas.microsoft.com/office/drawing/2014/main" id="{EDCA49D3-9562-5CA9-9B4F-465E2A9022F8}"/>
              </a:ext>
            </a:extLst>
          </p:cNvPr>
          <p:cNvSpPr>
            <a:spLocks noGrp="1"/>
          </p:cNvSpPr>
          <p:nvPr>
            <p:ph sz="half" idx="1"/>
          </p:nvPr>
        </p:nvSpPr>
        <p:spPr>
          <a:xfrm>
            <a:off x="494297" y="1581353"/>
            <a:ext cx="5416645" cy="4394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DB05857C-5DB7-09BA-879B-BDEBB9B3DE23}"/>
              </a:ext>
            </a:extLst>
          </p:cNvPr>
          <p:cNvSpPr>
            <a:spLocks noGrp="1"/>
          </p:cNvSpPr>
          <p:nvPr>
            <p:ph type="title" hasCustomPrompt="1"/>
          </p:nvPr>
        </p:nvSpPr>
        <p:spPr>
          <a:xfrm>
            <a:off x="494298" y="365125"/>
            <a:ext cx="11297652" cy="959583"/>
          </a:xfrm>
        </p:spPr>
        <p:txBody>
          <a:bodyPr>
            <a:normAutofit/>
          </a:bodyPr>
          <a:lstStyle>
            <a:lvl1pPr>
              <a:defRPr sz="3600" b="1">
                <a:solidFill>
                  <a:schemeClr val="bg1"/>
                </a:solidFill>
              </a:defRPr>
            </a:lvl1pPr>
          </a:lstStyle>
          <a:p>
            <a:r>
              <a:rPr lang="en-US" dirty="0"/>
              <a:t>Click to edit master title slide</a:t>
            </a:r>
          </a:p>
        </p:txBody>
      </p:sp>
      <p:sp>
        <p:nvSpPr>
          <p:cNvPr id="12" name="Content Placeholder 2">
            <a:extLst>
              <a:ext uri="{FF2B5EF4-FFF2-40B4-BE49-F238E27FC236}">
                <a16:creationId xmlns:a16="http://schemas.microsoft.com/office/drawing/2014/main" id="{4040F5E2-DC30-A783-6670-8229AA815E82}"/>
              </a:ext>
            </a:extLst>
          </p:cNvPr>
          <p:cNvSpPr>
            <a:spLocks noGrp="1"/>
          </p:cNvSpPr>
          <p:nvPr>
            <p:ph sz="half" idx="13"/>
          </p:nvPr>
        </p:nvSpPr>
        <p:spPr>
          <a:xfrm>
            <a:off x="6318154" y="1581353"/>
            <a:ext cx="5416645" cy="4394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580AA8B3-4753-68F0-663B-7249701D7E9A}"/>
              </a:ext>
              <a:ext uri="{C183D7F6-B498-43B3-948B-1728B52AA6E4}">
                <adec:decorative xmlns:adec="http://schemas.microsoft.com/office/drawing/2017/decorative" val="1"/>
              </a:ext>
            </a:extLst>
          </p:cNvPr>
          <p:cNvSpPr/>
          <p:nvPr userDrawn="1"/>
        </p:nvSpPr>
        <p:spPr>
          <a:xfrm>
            <a:off x="0" y="1314605"/>
            <a:ext cx="12192000"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0FDF81D-FB75-F478-AC6F-B116021410D7}"/>
              </a:ext>
            </a:extLst>
          </p:cNvPr>
          <p:cNvSpPr txBox="1"/>
          <p:nvPr userDrawn="1"/>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solidFill>
                  <a:schemeClr val="bg1"/>
                </a:solidFill>
              </a:rPr>
              <a:pPr lvl="0"/>
              <a:t>‹#›</a:t>
            </a:fld>
            <a:endParaRPr lang="en-US" sz="1200" noProof="0" dirty="0">
              <a:solidFill>
                <a:schemeClr val="bg1"/>
              </a:solidFill>
            </a:endParaRPr>
          </a:p>
        </p:txBody>
      </p:sp>
    </p:spTree>
    <p:extLst>
      <p:ext uri="{BB962C8B-B14F-4D97-AF65-F5344CB8AC3E}">
        <p14:creationId xmlns:p14="http://schemas.microsoft.com/office/powerpoint/2010/main" val="3339183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A0CDAF-1E2A-98FA-D279-B59EECE9F986}"/>
              </a:ext>
              <a:ext uri="{C183D7F6-B498-43B3-948B-1728B52AA6E4}">
                <adec:decorative xmlns:adec="http://schemas.microsoft.com/office/drawing/2017/decorative" val="1"/>
              </a:ext>
            </a:extLst>
          </p:cNvPr>
          <p:cNvSpPr/>
          <p:nvPr userDrawn="1"/>
        </p:nvSpPr>
        <p:spPr>
          <a:xfrm>
            <a:off x="0" y="1362230"/>
            <a:ext cx="12192000" cy="45719"/>
          </a:xfrm>
          <a:prstGeom prst="rect">
            <a:avLst/>
          </a:prstGeom>
          <a:solidFill>
            <a:srgbClr val="2024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C46EA0B-D10E-DA03-4005-5BAFDF3962D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298" y="6243383"/>
            <a:ext cx="1382575" cy="524578"/>
          </a:xfrm>
          <a:prstGeom prst="rect">
            <a:avLst/>
          </a:prstGeom>
        </p:spPr>
      </p:pic>
      <p:sp>
        <p:nvSpPr>
          <p:cNvPr id="4" name="Title 1">
            <a:extLst>
              <a:ext uri="{FF2B5EF4-FFF2-40B4-BE49-F238E27FC236}">
                <a16:creationId xmlns:a16="http://schemas.microsoft.com/office/drawing/2014/main" id="{29CC6C5A-8A24-8B01-7CE6-DFA01AA5D39C}"/>
              </a:ext>
            </a:extLst>
          </p:cNvPr>
          <p:cNvSpPr>
            <a:spLocks noGrp="1"/>
          </p:cNvSpPr>
          <p:nvPr>
            <p:ph type="title" hasCustomPrompt="1"/>
          </p:nvPr>
        </p:nvSpPr>
        <p:spPr>
          <a:xfrm>
            <a:off x="494298" y="365125"/>
            <a:ext cx="11297652" cy="959583"/>
          </a:xfrm>
        </p:spPr>
        <p:txBody>
          <a:bodyPr>
            <a:normAutofit/>
          </a:bodyPr>
          <a:lstStyle>
            <a:lvl1pPr>
              <a:defRPr sz="3600" b="1">
                <a:solidFill>
                  <a:schemeClr val="tx1"/>
                </a:solidFill>
              </a:defRPr>
            </a:lvl1pPr>
          </a:lstStyle>
          <a:p>
            <a:r>
              <a:rPr lang="en-US" dirty="0"/>
              <a:t>Click to edit master title slide</a:t>
            </a:r>
          </a:p>
        </p:txBody>
      </p:sp>
      <p:pic>
        <p:nvPicPr>
          <p:cNvPr id="2" name="Picture 1">
            <a:extLst>
              <a:ext uri="{FF2B5EF4-FFF2-40B4-BE49-F238E27FC236}">
                <a16:creationId xmlns:a16="http://schemas.microsoft.com/office/drawing/2014/main" id="{1C5D94C9-F7C2-E8B9-7388-6455AC1536C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298" y="6085283"/>
            <a:ext cx="1591273" cy="603534"/>
          </a:xfrm>
          <a:prstGeom prst="rect">
            <a:avLst/>
          </a:prstGeom>
        </p:spPr>
      </p:pic>
      <p:sp>
        <p:nvSpPr>
          <p:cNvPr id="5" name="Content Placeholder 2">
            <a:extLst>
              <a:ext uri="{FF2B5EF4-FFF2-40B4-BE49-F238E27FC236}">
                <a16:creationId xmlns:a16="http://schemas.microsoft.com/office/drawing/2014/main" id="{CA04EDDA-30AC-E9D4-56EA-BE7603A2B2A8}"/>
              </a:ext>
            </a:extLst>
          </p:cNvPr>
          <p:cNvSpPr>
            <a:spLocks noGrp="1"/>
          </p:cNvSpPr>
          <p:nvPr>
            <p:ph sz="half" idx="1"/>
          </p:nvPr>
        </p:nvSpPr>
        <p:spPr>
          <a:xfrm>
            <a:off x="494297" y="1581353"/>
            <a:ext cx="5416645" cy="4394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52EAC7F1-D1F1-7D61-889F-FD6D97936EBD}"/>
              </a:ext>
            </a:extLst>
          </p:cNvPr>
          <p:cNvSpPr>
            <a:spLocks noGrp="1"/>
          </p:cNvSpPr>
          <p:nvPr>
            <p:ph sz="half" idx="13"/>
          </p:nvPr>
        </p:nvSpPr>
        <p:spPr>
          <a:xfrm>
            <a:off x="6318154" y="1581353"/>
            <a:ext cx="5416645" cy="4394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9049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12" name="Picture 11" descr="A person holding a baby&#10;&#10;Description automatically generated">
            <a:extLst>
              <a:ext uri="{FF2B5EF4-FFF2-40B4-BE49-F238E27FC236}">
                <a16:creationId xmlns:a16="http://schemas.microsoft.com/office/drawing/2014/main" id="{C267DC26-FAA2-8830-E333-B1C8FA8A4E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5" y="-12526"/>
            <a:ext cx="7903472" cy="6896100"/>
          </a:xfrm>
          <a:prstGeom prst="rect">
            <a:avLst/>
          </a:prstGeom>
        </p:spPr>
      </p:pic>
      <p:sp>
        <p:nvSpPr>
          <p:cNvPr id="40" name="Freeform: Shape 39">
            <a:extLst>
              <a:ext uri="{FF2B5EF4-FFF2-40B4-BE49-F238E27FC236}">
                <a16:creationId xmlns:a16="http://schemas.microsoft.com/office/drawing/2014/main" id="{DFB455BB-5A17-F68C-3F8E-25434413E91A}"/>
              </a:ext>
              <a:ext uri="{C183D7F6-B498-43B3-948B-1728B52AA6E4}">
                <adec:decorative xmlns:adec="http://schemas.microsoft.com/office/drawing/2017/decorative" val="1"/>
              </a:ext>
            </a:extLst>
          </p:cNvPr>
          <p:cNvSpPr/>
          <p:nvPr userDrawn="1"/>
        </p:nvSpPr>
        <p:spPr>
          <a:xfrm>
            <a:off x="4804727" y="-12526"/>
            <a:ext cx="7387274" cy="6896100"/>
          </a:xfrm>
          <a:custGeom>
            <a:avLst/>
            <a:gdLst>
              <a:gd name="connsiteX0" fmla="*/ 121063 w 7692009"/>
              <a:gd name="connsiteY0" fmla="*/ 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121063 w 7692009"/>
              <a:gd name="connsiteY7" fmla="*/ 0 h 693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2009" h="6934200">
                <a:moveTo>
                  <a:pt x="121063" y="0"/>
                </a:moveTo>
                <a:lnTo>
                  <a:pt x="7692009" y="0"/>
                </a:lnTo>
                <a:lnTo>
                  <a:pt x="7692009" y="6934200"/>
                </a:lnTo>
                <a:lnTo>
                  <a:pt x="2586493" y="6934200"/>
                </a:lnTo>
                <a:lnTo>
                  <a:pt x="2516023" y="6871902"/>
                </a:lnTo>
                <a:cubicBezTo>
                  <a:pt x="2030442" y="6423551"/>
                  <a:pt x="1589103" y="5899225"/>
                  <a:pt x="1211320" y="5304877"/>
                </a:cubicBezTo>
                <a:cubicBezTo>
                  <a:pt x="140936" y="3620890"/>
                  <a:pt x="-203904" y="1713551"/>
                  <a:pt x="112914" y="38065"/>
                </a:cubicBezTo>
                <a:lnTo>
                  <a:pt x="121063"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10" name="Picture 9">
            <a:extLst>
              <a:ext uri="{FF2B5EF4-FFF2-40B4-BE49-F238E27FC236}">
                <a16:creationId xmlns:a16="http://schemas.microsoft.com/office/drawing/2014/main" id="{7FFCFF04-262A-BDBC-5636-92B05CB06DDC}"/>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24" name="Title 1">
            <a:extLst>
              <a:ext uri="{FF2B5EF4-FFF2-40B4-BE49-F238E27FC236}">
                <a16:creationId xmlns:a16="http://schemas.microsoft.com/office/drawing/2014/main" id="{DB9E2E66-EE92-993F-258A-6AE182558F12}"/>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dirty="0"/>
              <a:t>Click to here to edit the presentation title</a:t>
            </a:r>
          </a:p>
        </p:txBody>
      </p:sp>
      <p:sp>
        <p:nvSpPr>
          <p:cNvPr id="25" name="Text Placeholder 2">
            <a:extLst>
              <a:ext uri="{FF2B5EF4-FFF2-40B4-BE49-F238E27FC236}">
                <a16:creationId xmlns:a16="http://schemas.microsoft.com/office/drawing/2014/main" id="{7C6831FC-87F0-746C-B487-C18F16B4BEDE}"/>
              </a:ext>
            </a:extLst>
          </p:cNvPr>
          <p:cNvSpPr>
            <a:spLocks noGrp="1"/>
          </p:cNvSpPr>
          <p:nvPr>
            <p:ph type="body" idx="1" hasCustomPrompt="1"/>
          </p:nvPr>
        </p:nvSpPr>
        <p:spPr>
          <a:xfrm>
            <a:off x="6520379" y="4220590"/>
            <a:ext cx="5218683" cy="823912"/>
          </a:xfrm>
        </p:spPr>
        <p:txBody>
          <a:bodyPr anchor="b"/>
          <a:lstStyle>
            <a:lvl1pPr marL="0" indent="0" algn="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here to edit the title slide </a:t>
            </a:r>
          </a:p>
        </p:txBody>
      </p:sp>
      <p:grpSp>
        <p:nvGrpSpPr>
          <p:cNvPr id="26" name="Group 25">
            <a:extLst>
              <a:ext uri="{FF2B5EF4-FFF2-40B4-BE49-F238E27FC236}">
                <a16:creationId xmlns:a16="http://schemas.microsoft.com/office/drawing/2014/main" id="{081E7C36-CE8E-2D8E-BE9F-AA0EB530F917}"/>
              </a:ext>
            </a:extLst>
          </p:cNvPr>
          <p:cNvGrpSpPr/>
          <p:nvPr userDrawn="1"/>
        </p:nvGrpSpPr>
        <p:grpSpPr>
          <a:xfrm>
            <a:off x="-6" y="-3"/>
            <a:ext cx="1665521" cy="6858002"/>
            <a:chOff x="-6" y="-3"/>
            <a:chExt cx="1665521" cy="6858002"/>
          </a:xfrm>
        </p:grpSpPr>
        <p:sp>
          <p:nvSpPr>
            <p:cNvPr id="27" name="Google Shape;31;p5">
              <a:extLst>
                <a:ext uri="{FF2B5EF4-FFF2-40B4-BE49-F238E27FC236}">
                  <a16:creationId xmlns:a16="http://schemas.microsoft.com/office/drawing/2014/main" id="{431D18AE-4EA5-28AA-115A-2BBF6094AF0A}"/>
                </a:ext>
                <a:ext uri="{C183D7F6-B498-43B3-948B-1728B52AA6E4}">
                  <adec:decorative xmlns:adec="http://schemas.microsoft.com/office/drawing/2017/decorative" val="1"/>
                </a:ext>
              </a:extLst>
            </p:cNvPr>
            <p:cNvSpPr/>
            <p:nvPr userDrawn="1"/>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8" name="Google Shape;32;p5">
              <a:extLst>
                <a:ext uri="{FF2B5EF4-FFF2-40B4-BE49-F238E27FC236}">
                  <a16:creationId xmlns:a16="http://schemas.microsoft.com/office/drawing/2014/main" id="{3928FCE7-AB9C-E8DD-27F4-96EB14405471}"/>
                </a:ext>
                <a:ext uri="{C183D7F6-B498-43B3-948B-1728B52AA6E4}">
                  <adec:decorative xmlns:adec="http://schemas.microsoft.com/office/drawing/2017/decorative" val="1"/>
                </a:ext>
              </a:extLst>
            </p:cNvPr>
            <p:cNvSpPr/>
            <p:nvPr userDrawn="1"/>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29" name="Google Shape;33;p5">
              <a:extLst>
                <a:ext uri="{FF2B5EF4-FFF2-40B4-BE49-F238E27FC236}">
                  <a16:creationId xmlns:a16="http://schemas.microsoft.com/office/drawing/2014/main" id="{83509DE5-605D-5234-697F-C6E94EE78F9B}"/>
                </a:ext>
                <a:ext uri="{C183D7F6-B498-43B3-948B-1728B52AA6E4}">
                  <adec:decorative xmlns:adec="http://schemas.microsoft.com/office/drawing/2017/decorative" val="1"/>
                </a:ext>
              </a:extLst>
            </p:cNvPr>
            <p:cNvSpPr/>
            <p:nvPr userDrawn="1"/>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2" name="TextBox 1">
            <a:extLst>
              <a:ext uri="{FF2B5EF4-FFF2-40B4-BE49-F238E27FC236}">
                <a16:creationId xmlns:a16="http://schemas.microsoft.com/office/drawing/2014/main" id="{D238A6EB-6A80-A7AF-49B4-76FF2FD64BB2}"/>
              </a:ext>
            </a:extLst>
          </p:cNvPr>
          <p:cNvSpPr txBox="1"/>
          <p:nvPr userDrawn="1"/>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dirty="0"/>
          </a:p>
        </p:txBody>
      </p:sp>
    </p:spTree>
    <p:extLst>
      <p:ext uri="{BB962C8B-B14F-4D97-AF65-F5344CB8AC3E}">
        <p14:creationId xmlns:p14="http://schemas.microsoft.com/office/powerpoint/2010/main" val="3809810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9147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2">
    <p:spTree>
      <p:nvGrpSpPr>
        <p:cNvPr id="1" name=""/>
        <p:cNvGrpSpPr/>
        <p:nvPr/>
      </p:nvGrpSpPr>
      <p:grpSpPr>
        <a:xfrm>
          <a:off x="0" y="0"/>
          <a:ext cx="0" cy="0"/>
          <a:chOff x="0" y="0"/>
          <a:chExt cx="0" cy="0"/>
        </a:xfrm>
      </p:grpSpPr>
      <p:pic>
        <p:nvPicPr>
          <p:cNvPr id="5" name="Picture 4" descr="A doctor examining a baby&#10;&#10;Description automatically generated">
            <a:extLst>
              <a:ext uri="{FF2B5EF4-FFF2-40B4-BE49-F238E27FC236}">
                <a16:creationId xmlns:a16="http://schemas.microsoft.com/office/drawing/2014/main" id="{10F1B7ED-A806-AEF8-12A5-A37511365E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 y="-10883"/>
            <a:ext cx="7281753" cy="6894456"/>
          </a:xfrm>
          <a:prstGeom prst="rect">
            <a:avLst/>
          </a:prstGeom>
        </p:spPr>
      </p:pic>
      <p:sp>
        <p:nvSpPr>
          <p:cNvPr id="2" name="Freeform: Shape 1">
            <a:extLst>
              <a:ext uri="{FF2B5EF4-FFF2-40B4-BE49-F238E27FC236}">
                <a16:creationId xmlns:a16="http://schemas.microsoft.com/office/drawing/2014/main" id="{5DD407FE-CD46-7238-3DDD-E0F60FAE2A9D}"/>
              </a:ext>
              <a:ext uri="{C183D7F6-B498-43B3-948B-1728B52AA6E4}">
                <adec:decorative xmlns:adec="http://schemas.microsoft.com/office/drawing/2017/decorative" val="1"/>
              </a:ext>
            </a:extLst>
          </p:cNvPr>
          <p:cNvSpPr/>
          <p:nvPr userDrawn="1"/>
        </p:nvSpPr>
        <p:spPr>
          <a:xfrm>
            <a:off x="5208672" y="-10883"/>
            <a:ext cx="6983328" cy="6904295"/>
          </a:xfrm>
          <a:custGeom>
            <a:avLst/>
            <a:gdLst>
              <a:gd name="connsiteX0" fmla="*/ 121063 w 7692009"/>
              <a:gd name="connsiteY0" fmla="*/ 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121063 w 7692009"/>
              <a:gd name="connsiteY7" fmla="*/ 0 h 6934200"/>
              <a:gd name="connsiteX0" fmla="*/ 2233580 w 7692009"/>
              <a:gd name="connsiteY0" fmla="*/ 1919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2233580 w 7692009"/>
              <a:gd name="connsiteY7" fmla="*/ 19190 h 6934200"/>
              <a:gd name="connsiteX0" fmla="*/ 1765608 w 7224037"/>
              <a:gd name="connsiteY0" fmla="*/ 19190 h 6934200"/>
              <a:gd name="connsiteX1" fmla="*/ 7224037 w 7224037"/>
              <a:gd name="connsiteY1" fmla="*/ 0 h 6934200"/>
              <a:gd name="connsiteX2" fmla="*/ 7224037 w 7224037"/>
              <a:gd name="connsiteY2" fmla="*/ 6934200 h 6934200"/>
              <a:gd name="connsiteX3" fmla="*/ 2118521 w 7224037"/>
              <a:gd name="connsiteY3" fmla="*/ 6934200 h 6934200"/>
              <a:gd name="connsiteX4" fmla="*/ 2048051 w 7224037"/>
              <a:gd name="connsiteY4" fmla="*/ 6871902 h 6934200"/>
              <a:gd name="connsiteX5" fmla="*/ 743348 w 7224037"/>
              <a:gd name="connsiteY5" fmla="*/ 5304877 h 6934200"/>
              <a:gd name="connsiteX6" fmla="*/ 299525 w 7224037"/>
              <a:gd name="connsiteY6" fmla="*/ 38065 h 6934200"/>
              <a:gd name="connsiteX7" fmla="*/ 1765608 w 7224037"/>
              <a:gd name="connsiteY7" fmla="*/ 19190 h 6934200"/>
              <a:gd name="connsiteX0" fmla="*/ 1753977 w 7212406"/>
              <a:gd name="connsiteY0" fmla="*/ 19190 h 6934200"/>
              <a:gd name="connsiteX1" fmla="*/ 7212406 w 7212406"/>
              <a:gd name="connsiteY1" fmla="*/ 0 h 6934200"/>
              <a:gd name="connsiteX2" fmla="*/ 7212406 w 7212406"/>
              <a:gd name="connsiteY2" fmla="*/ 6934200 h 6934200"/>
              <a:gd name="connsiteX3" fmla="*/ 2106890 w 7212406"/>
              <a:gd name="connsiteY3" fmla="*/ 6934200 h 6934200"/>
              <a:gd name="connsiteX4" fmla="*/ 2036420 w 7212406"/>
              <a:gd name="connsiteY4" fmla="*/ 6871902 h 6934200"/>
              <a:gd name="connsiteX5" fmla="*/ 731717 w 7212406"/>
              <a:gd name="connsiteY5" fmla="*/ 5304877 h 6934200"/>
              <a:gd name="connsiteX6" fmla="*/ 287894 w 7212406"/>
              <a:gd name="connsiteY6" fmla="*/ 38065 h 6934200"/>
              <a:gd name="connsiteX7" fmla="*/ 1753977 w 7212406"/>
              <a:gd name="connsiteY7" fmla="*/ 19190 h 6934200"/>
              <a:gd name="connsiteX0" fmla="*/ 1769985 w 7228414"/>
              <a:gd name="connsiteY0" fmla="*/ 29100 h 6944110"/>
              <a:gd name="connsiteX1" fmla="*/ 7228414 w 7228414"/>
              <a:gd name="connsiteY1" fmla="*/ 9910 h 6944110"/>
              <a:gd name="connsiteX2" fmla="*/ 7228414 w 7228414"/>
              <a:gd name="connsiteY2" fmla="*/ 6944110 h 6944110"/>
              <a:gd name="connsiteX3" fmla="*/ 2122898 w 7228414"/>
              <a:gd name="connsiteY3" fmla="*/ 6944110 h 6944110"/>
              <a:gd name="connsiteX4" fmla="*/ 2052428 w 7228414"/>
              <a:gd name="connsiteY4" fmla="*/ 6881812 h 6944110"/>
              <a:gd name="connsiteX5" fmla="*/ 747725 w 7228414"/>
              <a:gd name="connsiteY5" fmla="*/ 5314787 h 6944110"/>
              <a:gd name="connsiteX6" fmla="*/ 274149 w 7228414"/>
              <a:gd name="connsiteY6" fmla="*/ 0 h 6944110"/>
              <a:gd name="connsiteX7" fmla="*/ 1769985 w 7228414"/>
              <a:gd name="connsiteY7" fmla="*/ 29100 h 6944110"/>
              <a:gd name="connsiteX0" fmla="*/ 1829493 w 7228414"/>
              <a:gd name="connsiteY0" fmla="*/ 315 h 6944110"/>
              <a:gd name="connsiteX1" fmla="*/ 7228414 w 7228414"/>
              <a:gd name="connsiteY1" fmla="*/ 9910 h 6944110"/>
              <a:gd name="connsiteX2" fmla="*/ 7228414 w 7228414"/>
              <a:gd name="connsiteY2" fmla="*/ 6944110 h 6944110"/>
              <a:gd name="connsiteX3" fmla="*/ 2122898 w 7228414"/>
              <a:gd name="connsiteY3" fmla="*/ 6944110 h 6944110"/>
              <a:gd name="connsiteX4" fmla="*/ 2052428 w 7228414"/>
              <a:gd name="connsiteY4" fmla="*/ 6881812 h 6944110"/>
              <a:gd name="connsiteX5" fmla="*/ 747725 w 7228414"/>
              <a:gd name="connsiteY5" fmla="*/ 5314787 h 6944110"/>
              <a:gd name="connsiteX6" fmla="*/ 274149 w 7228414"/>
              <a:gd name="connsiteY6" fmla="*/ 0 h 6944110"/>
              <a:gd name="connsiteX7" fmla="*/ 1829493 w 7228414"/>
              <a:gd name="connsiteY7" fmla="*/ 315 h 69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8414" h="6944110">
                <a:moveTo>
                  <a:pt x="1829493" y="315"/>
                </a:moveTo>
                <a:lnTo>
                  <a:pt x="7228414" y="9910"/>
                </a:lnTo>
                <a:lnTo>
                  <a:pt x="7228414" y="6944110"/>
                </a:lnTo>
                <a:lnTo>
                  <a:pt x="2122898" y="6944110"/>
                </a:lnTo>
                <a:lnTo>
                  <a:pt x="2052428" y="6881812"/>
                </a:lnTo>
                <a:cubicBezTo>
                  <a:pt x="1566847" y="6433461"/>
                  <a:pt x="1125508" y="5909135"/>
                  <a:pt x="747725" y="5314787"/>
                </a:cubicBezTo>
                <a:cubicBezTo>
                  <a:pt x="-322659" y="3630800"/>
                  <a:pt x="-12915" y="696791"/>
                  <a:pt x="274149" y="0"/>
                </a:cubicBezTo>
                <a:lnTo>
                  <a:pt x="1829493" y="315"/>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7" name="Picture 6">
            <a:extLst>
              <a:ext uri="{FF2B5EF4-FFF2-40B4-BE49-F238E27FC236}">
                <a16:creationId xmlns:a16="http://schemas.microsoft.com/office/drawing/2014/main" id="{690D0633-BDD1-B025-F0DF-E6B941DA5D02}"/>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12" name="Title 1">
            <a:extLst>
              <a:ext uri="{FF2B5EF4-FFF2-40B4-BE49-F238E27FC236}">
                <a16:creationId xmlns:a16="http://schemas.microsoft.com/office/drawing/2014/main" id="{E52FE7E1-3483-8B9C-58BE-7ADBAF91F520}"/>
              </a:ext>
            </a:extLst>
          </p:cNvPr>
          <p:cNvSpPr>
            <a:spLocks noGrp="1"/>
          </p:cNvSpPr>
          <p:nvPr>
            <p:ph type="title" hasCustomPrompt="1"/>
          </p:nvPr>
        </p:nvSpPr>
        <p:spPr>
          <a:xfrm>
            <a:off x="5615065" y="2853629"/>
            <a:ext cx="6129261" cy="959583"/>
          </a:xfrm>
        </p:spPr>
        <p:txBody>
          <a:bodyPr>
            <a:noAutofit/>
          </a:bodyPr>
          <a:lstStyle>
            <a:lvl1pPr algn="r">
              <a:defRPr sz="3600" b="1">
                <a:solidFill>
                  <a:schemeClr val="tx1"/>
                </a:solidFill>
              </a:defRPr>
            </a:lvl1pPr>
          </a:lstStyle>
          <a:p>
            <a:r>
              <a:rPr lang="en-US" dirty="0"/>
              <a:t>Click to here to edit the title of the presentation  </a:t>
            </a:r>
          </a:p>
        </p:txBody>
      </p:sp>
      <p:sp>
        <p:nvSpPr>
          <p:cNvPr id="10" name="Text Placeholder 2">
            <a:extLst>
              <a:ext uri="{FF2B5EF4-FFF2-40B4-BE49-F238E27FC236}">
                <a16:creationId xmlns:a16="http://schemas.microsoft.com/office/drawing/2014/main" id="{44FA4A13-D028-F455-35CC-48B05D4E7E3B}"/>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here to edit the title slide </a:t>
            </a:r>
          </a:p>
        </p:txBody>
      </p:sp>
      <p:grpSp>
        <p:nvGrpSpPr>
          <p:cNvPr id="11" name="Group 10">
            <a:extLst>
              <a:ext uri="{FF2B5EF4-FFF2-40B4-BE49-F238E27FC236}">
                <a16:creationId xmlns:a16="http://schemas.microsoft.com/office/drawing/2014/main" id="{3A8BB5C2-0F77-9155-37B3-29BF82F78D46}"/>
              </a:ext>
            </a:extLst>
          </p:cNvPr>
          <p:cNvGrpSpPr/>
          <p:nvPr userDrawn="1"/>
        </p:nvGrpSpPr>
        <p:grpSpPr>
          <a:xfrm>
            <a:off x="-6" y="-3"/>
            <a:ext cx="1665521" cy="6858002"/>
            <a:chOff x="-6" y="-3"/>
            <a:chExt cx="1665521" cy="6858002"/>
          </a:xfrm>
        </p:grpSpPr>
        <p:sp>
          <p:nvSpPr>
            <p:cNvPr id="13" name="Google Shape;31;p5">
              <a:extLst>
                <a:ext uri="{FF2B5EF4-FFF2-40B4-BE49-F238E27FC236}">
                  <a16:creationId xmlns:a16="http://schemas.microsoft.com/office/drawing/2014/main" id="{0CC997D5-51D5-AAD5-792B-4C3774768F4B}"/>
                </a:ext>
                <a:ext uri="{C183D7F6-B498-43B3-948B-1728B52AA6E4}">
                  <adec:decorative xmlns:adec="http://schemas.microsoft.com/office/drawing/2017/decorative" val="1"/>
                </a:ext>
              </a:extLst>
            </p:cNvPr>
            <p:cNvSpPr/>
            <p:nvPr userDrawn="1"/>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14" name="Google Shape;32;p5">
              <a:extLst>
                <a:ext uri="{FF2B5EF4-FFF2-40B4-BE49-F238E27FC236}">
                  <a16:creationId xmlns:a16="http://schemas.microsoft.com/office/drawing/2014/main" id="{CCFDD04D-1215-02BC-D2AC-360922200865}"/>
                </a:ext>
                <a:ext uri="{C183D7F6-B498-43B3-948B-1728B52AA6E4}">
                  <adec:decorative xmlns:adec="http://schemas.microsoft.com/office/drawing/2017/decorative" val="1"/>
                </a:ext>
              </a:extLst>
            </p:cNvPr>
            <p:cNvSpPr/>
            <p:nvPr userDrawn="1"/>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15" name="Google Shape;33;p5">
              <a:extLst>
                <a:ext uri="{FF2B5EF4-FFF2-40B4-BE49-F238E27FC236}">
                  <a16:creationId xmlns:a16="http://schemas.microsoft.com/office/drawing/2014/main" id="{E691DB8F-1808-45B1-24E8-CB67F4C6D189}"/>
                </a:ext>
                <a:ext uri="{C183D7F6-B498-43B3-948B-1728B52AA6E4}">
                  <adec:decorative xmlns:adec="http://schemas.microsoft.com/office/drawing/2017/decorative" val="1"/>
                </a:ext>
              </a:extLst>
            </p:cNvPr>
            <p:cNvSpPr/>
            <p:nvPr userDrawn="1"/>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3" name="TextBox 2">
            <a:extLst>
              <a:ext uri="{FF2B5EF4-FFF2-40B4-BE49-F238E27FC236}">
                <a16:creationId xmlns:a16="http://schemas.microsoft.com/office/drawing/2014/main" id="{451520A5-BA87-95E0-B801-81F451FF5FBD}"/>
              </a:ext>
            </a:extLst>
          </p:cNvPr>
          <p:cNvSpPr txBox="1"/>
          <p:nvPr userDrawn="1"/>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dirty="0"/>
          </a:p>
        </p:txBody>
      </p:sp>
    </p:spTree>
    <p:extLst>
      <p:ext uri="{BB962C8B-B14F-4D97-AF65-F5344CB8AC3E}">
        <p14:creationId xmlns:p14="http://schemas.microsoft.com/office/powerpoint/2010/main" val="293838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1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61CF87-9EF1-74CE-C5C0-AAD5F3D25D57}"/>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34320" y="659479"/>
            <a:ext cx="9722200" cy="6218642"/>
          </a:xfrm>
          <a:prstGeom prst="rect">
            <a:avLst/>
          </a:prstGeom>
        </p:spPr>
      </p:pic>
      <p:sp>
        <p:nvSpPr>
          <p:cNvPr id="10" name="Freeform: Shape 9">
            <a:extLst>
              <a:ext uri="{FF2B5EF4-FFF2-40B4-BE49-F238E27FC236}">
                <a16:creationId xmlns:a16="http://schemas.microsoft.com/office/drawing/2014/main" id="{83812216-6184-49D7-6D37-7067865D3C58}"/>
              </a:ext>
              <a:ext uri="{C183D7F6-B498-43B3-948B-1728B52AA6E4}">
                <adec:decorative xmlns:adec="http://schemas.microsoft.com/office/drawing/2017/decorative" val="1"/>
              </a:ext>
            </a:extLst>
          </p:cNvPr>
          <p:cNvSpPr/>
          <p:nvPr userDrawn="1"/>
        </p:nvSpPr>
        <p:spPr>
          <a:xfrm>
            <a:off x="6738821" y="0"/>
            <a:ext cx="5453179" cy="6847119"/>
          </a:xfrm>
          <a:custGeom>
            <a:avLst/>
            <a:gdLst>
              <a:gd name="connsiteX0" fmla="*/ 121063 w 7692009"/>
              <a:gd name="connsiteY0" fmla="*/ 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121063 w 7692009"/>
              <a:gd name="connsiteY7" fmla="*/ 0 h 6934200"/>
              <a:gd name="connsiteX0" fmla="*/ 2233580 w 7692009"/>
              <a:gd name="connsiteY0" fmla="*/ 1919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2233580 w 7692009"/>
              <a:gd name="connsiteY7" fmla="*/ 19190 h 6934200"/>
              <a:gd name="connsiteX0" fmla="*/ 1765608 w 7224037"/>
              <a:gd name="connsiteY0" fmla="*/ 19190 h 6934200"/>
              <a:gd name="connsiteX1" fmla="*/ 7224037 w 7224037"/>
              <a:gd name="connsiteY1" fmla="*/ 0 h 6934200"/>
              <a:gd name="connsiteX2" fmla="*/ 7224037 w 7224037"/>
              <a:gd name="connsiteY2" fmla="*/ 6934200 h 6934200"/>
              <a:gd name="connsiteX3" fmla="*/ 2118521 w 7224037"/>
              <a:gd name="connsiteY3" fmla="*/ 6934200 h 6934200"/>
              <a:gd name="connsiteX4" fmla="*/ 2048051 w 7224037"/>
              <a:gd name="connsiteY4" fmla="*/ 6871902 h 6934200"/>
              <a:gd name="connsiteX5" fmla="*/ 743348 w 7224037"/>
              <a:gd name="connsiteY5" fmla="*/ 5304877 h 6934200"/>
              <a:gd name="connsiteX6" fmla="*/ 299525 w 7224037"/>
              <a:gd name="connsiteY6" fmla="*/ 38065 h 6934200"/>
              <a:gd name="connsiteX7" fmla="*/ 1765608 w 7224037"/>
              <a:gd name="connsiteY7" fmla="*/ 19190 h 6934200"/>
              <a:gd name="connsiteX0" fmla="*/ 1753977 w 7212406"/>
              <a:gd name="connsiteY0" fmla="*/ 19190 h 6934200"/>
              <a:gd name="connsiteX1" fmla="*/ 7212406 w 7212406"/>
              <a:gd name="connsiteY1" fmla="*/ 0 h 6934200"/>
              <a:gd name="connsiteX2" fmla="*/ 7212406 w 7212406"/>
              <a:gd name="connsiteY2" fmla="*/ 6934200 h 6934200"/>
              <a:gd name="connsiteX3" fmla="*/ 2106890 w 7212406"/>
              <a:gd name="connsiteY3" fmla="*/ 6934200 h 6934200"/>
              <a:gd name="connsiteX4" fmla="*/ 2036420 w 7212406"/>
              <a:gd name="connsiteY4" fmla="*/ 6871902 h 6934200"/>
              <a:gd name="connsiteX5" fmla="*/ 731717 w 7212406"/>
              <a:gd name="connsiteY5" fmla="*/ 5304877 h 6934200"/>
              <a:gd name="connsiteX6" fmla="*/ 287894 w 7212406"/>
              <a:gd name="connsiteY6" fmla="*/ 38065 h 6934200"/>
              <a:gd name="connsiteX7" fmla="*/ 1753977 w 7212406"/>
              <a:gd name="connsiteY7" fmla="*/ 19190 h 6934200"/>
              <a:gd name="connsiteX0" fmla="*/ 1769985 w 7228414"/>
              <a:gd name="connsiteY0" fmla="*/ 29100 h 6944110"/>
              <a:gd name="connsiteX1" fmla="*/ 7228414 w 7228414"/>
              <a:gd name="connsiteY1" fmla="*/ 9910 h 6944110"/>
              <a:gd name="connsiteX2" fmla="*/ 7228414 w 7228414"/>
              <a:gd name="connsiteY2" fmla="*/ 6944110 h 6944110"/>
              <a:gd name="connsiteX3" fmla="*/ 2122898 w 7228414"/>
              <a:gd name="connsiteY3" fmla="*/ 6944110 h 6944110"/>
              <a:gd name="connsiteX4" fmla="*/ 2052428 w 7228414"/>
              <a:gd name="connsiteY4" fmla="*/ 6881812 h 6944110"/>
              <a:gd name="connsiteX5" fmla="*/ 747725 w 7228414"/>
              <a:gd name="connsiteY5" fmla="*/ 5314787 h 6944110"/>
              <a:gd name="connsiteX6" fmla="*/ 274149 w 7228414"/>
              <a:gd name="connsiteY6" fmla="*/ 0 h 6944110"/>
              <a:gd name="connsiteX7" fmla="*/ 1769985 w 7228414"/>
              <a:gd name="connsiteY7" fmla="*/ 29100 h 6944110"/>
              <a:gd name="connsiteX0" fmla="*/ 1829493 w 7228414"/>
              <a:gd name="connsiteY0" fmla="*/ 315 h 6944110"/>
              <a:gd name="connsiteX1" fmla="*/ 7228414 w 7228414"/>
              <a:gd name="connsiteY1" fmla="*/ 9910 h 6944110"/>
              <a:gd name="connsiteX2" fmla="*/ 7228414 w 7228414"/>
              <a:gd name="connsiteY2" fmla="*/ 6944110 h 6944110"/>
              <a:gd name="connsiteX3" fmla="*/ 2122898 w 7228414"/>
              <a:gd name="connsiteY3" fmla="*/ 6944110 h 6944110"/>
              <a:gd name="connsiteX4" fmla="*/ 2052428 w 7228414"/>
              <a:gd name="connsiteY4" fmla="*/ 6881812 h 6944110"/>
              <a:gd name="connsiteX5" fmla="*/ 747725 w 7228414"/>
              <a:gd name="connsiteY5" fmla="*/ 5314787 h 6944110"/>
              <a:gd name="connsiteX6" fmla="*/ 274149 w 7228414"/>
              <a:gd name="connsiteY6" fmla="*/ 0 h 6944110"/>
              <a:gd name="connsiteX7" fmla="*/ 1829493 w 7228414"/>
              <a:gd name="connsiteY7" fmla="*/ 315 h 69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8414" h="6944110">
                <a:moveTo>
                  <a:pt x="1829493" y="315"/>
                </a:moveTo>
                <a:lnTo>
                  <a:pt x="7228414" y="9910"/>
                </a:lnTo>
                <a:lnTo>
                  <a:pt x="7228414" y="6944110"/>
                </a:lnTo>
                <a:lnTo>
                  <a:pt x="2122898" y="6944110"/>
                </a:lnTo>
                <a:lnTo>
                  <a:pt x="2052428" y="6881812"/>
                </a:lnTo>
                <a:cubicBezTo>
                  <a:pt x="1566847" y="6433461"/>
                  <a:pt x="1125508" y="5909135"/>
                  <a:pt x="747725" y="5314787"/>
                </a:cubicBezTo>
                <a:cubicBezTo>
                  <a:pt x="-322659" y="3630800"/>
                  <a:pt x="-12915" y="696791"/>
                  <a:pt x="274149" y="0"/>
                </a:cubicBezTo>
                <a:lnTo>
                  <a:pt x="1829493" y="315"/>
                </a:ln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7" name="Picture 6">
            <a:extLst>
              <a:ext uri="{FF2B5EF4-FFF2-40B4-BE49-F238E27FC236}">
                <a16:creationId xmlns:a16="http://schemas.microsoft.com/office/drawing/2014/main" id="{690D0633-BDD1-B025-F0DF-E6B941DA5D02}"/>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12" name="Title 1">
            <a:extLst>
              <a:ext uri="{FF2B5EF4-FFF2-40B4-BE49-F238E27FC236}">
                <a16:creationId xmlns:a16="http://schemas.microsoft.com/office/drawing/2014/main" id="{E52FE7E1-3483-8B9C-58BE-7ADBAF91F520}"/>
              </a:ext>
            </a:extLst>
          </p:cNvPr>
          <p:cNvSpPr>
            <a:spLocks noGrp="1"/>
          </p:cNvSpPr>
          <p:nvPr>
            <p:ph type="title" hasCustomPrompt="1"/>
          </p:nvPr>
        </p:nvSpPr>
        <p:spPr>
          <a:xfrm>
            <a:off x="6900264" y="2853629"/>
            <a:ext cx="4505326" cy="959583"/>
          </a:xfrm>
        </p:spPr>
        <p:txBody>
          <a:bodyPr>
            <a:noAutofit/>
          </a:bodyPr>
          <a:lstStyle>
            <a:lvl1pPr algn="r">
              <a:defRPr sz="3600" b="1">
                <a:solidFill>
                  <a:schemeClr val="tx1"/>
                </a:solidFill>
              </a:defRPr>
            </a:lvl1pPr>
          </a:lstStyle>
          <a:p>
            <a:r>
              <a:rPr lang="en-US" dirty="0"/>
              <a:t>Click to here to edit the presentation title</a:t>
            </a:r>
          </a:p>
        </p:txBody>
      </p:sp>
      <p:sp>
        <p:nvSpPr>
          <p:cNvPr id="19" name="Text Placeholder 2">
            <a:extLst>
              <a:ext uri="{FF2B5EF4-FFF2-40B4-BE49-F238E27FC236}">
                <a16:creationId xmlns:a16="http://schemas.microsoft.com/office/drawing/2014/main" id="{7983A80C-3A14-BE91-3F24-C46349859140}"/>
              </a:ext>
            </a:extLst>
          </p:cNvPr>
          <p:cNvSpPr>
            <a:spLocks noGrp="1"/>
          </p:cNvSpPr>
          <p:nvPr>
            <p:ph type="body" idx="1" hasCustomPrompt="1"/>
          </p:nvPr>
        </p:nvSpPr>
        <p:spPr>
          <a:xfrm>
            <a:off x="7408454" y="4220590"/>
            <a:ext cx="3991872"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here to edit the title slide </a:t>
            </a:r>
          </a:p>
        </p:txBody>
      </p:sp>
      <p:sp>
        <p:nvSpPr>
          <p:cNvPr id="11" name="Rectangle 10">
            <a:extLst>
              <a:ext uri="{FF2B5EF4-FFF2-40B4-BE49-F238E27FC236}">
                <a16:creationId xmlns:a16="http://schemas.microsoft.com/office/drawing/2014/main" id="{2B9B50C5-9597-496D-8EF4-F11F5BA7A68D}"/>
              </a:ext>
            </a:extLst>
          </p:cNvPr>
          <p:cNvSpPr/>
          <p:nvPr userDrawn="1"/>
        </p:nvSpPr>
        <p:spPr>
          <a:xfrm>
            <a:off x="490655" y="-4"/>
            <a:ext cx="6362466" cy="964595"/>
          </a:xfrm>
          <a:prstGeom prst="rect">
            <a:avLst/>
          </a:prstGeom>
          <a:solidFill>
            <a:srgbClr val="FEFE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96EAE71-73F9-B87B-2535-DFC0EC8CDB27}"/>
              </a:ext>
            </a:extLst>
          </p:cNvPr>
          <p:cNvGrpSpPr/>
          <p:nvPr userDrawn="1"/>
        </p:nvGrpSpPr>
        <p:grpSpPr>
          <a:xfrm>
            <a:off x="-6" y="-3"/>
            <a:ext cx="1665521" cy="6858002"/>
            <a:chOff x="-6" y="-3"/>
            <a:chExt cx="1665521" cy="6858002"/>
          </a:xfrm>
        </p:grpSpPr>
        <p:sp>
          <p:nvSpPr>
            <p:cNvPr id="18" name="Google Shape;31;p5">
              <a:extLst>
                <a:ext uri="{FF2B5EF4-FFF2-40B4-BE49-F238E27FC236}">
                  <a16:creationId xmlns:a16="http://schemas.microsoft.com/office/drawing/2014/main" id="{7D5D3AFF-1E19-C4AF-B1A1-B18574491693}"/>
                </a:ext>
                <a:ext uri="{C183D7F6-B498-43B3-948B-1728B52AA6E4}">
                  <adec:decorative xmlns:adec="http://schemas.microsoft.com/office/drawing/2017/decorative" val="1"/>
                </a:ext>
              </a:extLst>
            </p:cNvPr>
            <p:cNvSpPr/>
            <p:nvPr userDrawn="1"/>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0" name="Google Shape;32;p5">
              <a:extLst>
                <a:ext uri="{FF2B5EF4-FFF2-40B4-BE49-F238E27FC236}">
                  <a16:creationId xmlns:a16="http://schemas.microsoft.com/office/drawing/2014/main" id="{D69D3FF8-6B4A-AE95-949C-9772BE8776BD}"/>
                </a:ext>
                <a:ext uri="{C183D7F6-B498-43B3-948B-1728B52AA6E4}">
                  <adec:decorative xmlns:adec="http://schemas.microsoft.com/office/drawing/2017/decorative" val="1"/>
                </a:ext>
              </a:extLst>
            </p:cNvPr>
            <p:cNvSpPr/>
            <p:nvPr userDrawn="1"/>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21" name="Google Shape;33;p5">
              <a:extLst>
                <a:ext uri="{FF2B5EF4-FFF2-40B4-BE49-F238E27FC236}">
                  <a16:creationId xmlns:a16="http://schemas.microsoft.com/office/drawing/2014/main" id="{9956CB35-3510-6023-F29E-33ACF617D37C}"/>
                </a:ext>
                <a:ext uri="{C183D7F6-B498-43B3-948B-1728B52AA6E4}">
                  <adec:decorative xmlns:adec="http://schemas.microsoft.com/office/drawing/2017/decorative" val="1"/>
                </a:ext>
              </a:extLst>
            </p:cNvPr>
            <p:cNvSpPr/>
            <p:nvPr userDrawn="1"/>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2" name="TextBox 1">
            <a:extLst>
              <a:ext uri="{FF2B5EF4-FFF2-40B4-BE49-F238E27FC236}">
                <a16:creationId xmlns:a16="http://schemas.microsoft.com/office/drawing/2014/main" id="{5F8D0DAF-1F46-24FC-55A3-EA16FA7556E0}"/>
              </a:ext>
            </a:extLst>
          </p:cNvPr>
          <p:cNvSpPr txBox="1"/>
          <p:nvPr userDrawn="1"/>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dirty="0"/>
          </a:p>
        </p:txBody>
      </p:sp>
    </p:spTree>
    <p:extLst>
      <p:ext uri="{BB962C8B-B14F-4D97-AF65-F5344CB8AC3E}">
        <p14:creationId xmlns:p14="http://schemas.microsoft.com/office/powerpoint/2010/main" val="594356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E4B71E-DE35-AF0A-9F10-DAC82673DCB6}"/>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0510140" cy="6868884"/>
          </a:xfrm>
          <a:prstGeom prst="rect">
            <a:avLst/>
          </a:prstGeom>
        </p:spPr>
      </p:pic>
      <p:sp>
        <p:nvSpPr>
          <p:cNvPr id="27" name="Freeform: Shape 26">
            <a:extLst>
              <a:ext uri="{FF2B5EF4-FFF2-40B4-BE49-F238E27FC236}">
                <a16:creationId xmlns:a16="http://schemas.microsoft.com/office/drawing/2014/main" id="{9D448126-779A-1D73-160B-23ECEDB280DB}"/>
              </a:ext>
              <a:ext uri="{C183D7F6-B498-43B3-948B-1728B52AA6E4}">
                <adec:decorative xmlns:adec="http://schemas.microsoft.com/office/drawing/2017/decorative" val="1"/>
              </a:ext>
            </a:extLst>
          </p:cNvPr>
          <p:cNvSpPr/>
          <p:nvPr userDrawn="1"/>
        </p:nvSpPr>
        <p:spPr>
          <a:xfrm>
            <a:off x="4804727" y="-12526"/>
            <a:ext cx="7387274" cy="6896100"/>
          </a:xfrm>
          <a:custGeom>
            <a:avLst/>
            <a:gdLst>
              <a:gd name="connsiteX0" fmla="*/ 121063 w 7692009"/>
              <a:gd name="connsiteY0" fmla="*/ 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121063 w 7692009"/>
              <a:gd name="connsiteY7" fmla="*/ 0 h 693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2009" h="6934200">
                <a:moveTo>
                  <a:pt x="121063" y="0"/>
                </a:moveTo>
                <a:lnTo>
                  <a:pt x="7692009" y="0"/>
                </a:lnTo>
                <a:lnTo>
                  <a:pt x="7692009" y="6934200"/>
                </a:lnTo>
                <a:lnTo>
                  <a:pt x="2586493" y="6934200"/>
                </a:lnTo>
                <a:lnTo>
                  <a:pt x="2516023" y="6871902"/>
                </a:lnTo>
                <a:cubicBezTo>
                  <a:pt x="2030442" y="6423551"/>
                  <a:pt x="1589103" y="5899225"/>
                  <a:pt x="1211320" y="5304877"/>
                </a:cubicBezTo>
                <a:cubicBezTo>
                  <a:pt x="140936" y="3620890"/>
                  <a:pt x="-203904" y="1713551"/>
                  <a:pt x="112914" y="38065"/>
                </a:cubicBezTo>
                <a:lnTo>
                  <a:pt x="121063"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2" name="Picture 1">
            <a:extLst>
              <a:ext uri="{FF2B5EF4-FFF2-40B4-BE49-F238E27FC236}">
                <a16:creationId xmlns:a16="http://schemas.microsoft.com/office/drawing/2014/main" id="{A735DA11-7CDF-718E-F072-33D30A0B0BBC}"/>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25" name="Title 1">
            <a:extLst>
              <a:ext uri="{FF2B5EF4-FFF2-40B4-BE49-F238E27FC236}">
                <a16:creationId xmlns:a16="http://schemas.microsoft.com/office/drawing/2014/main" id="{484D9B70-C61A-23F6-367F-42CB7154F36A}"/>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dirty="0"/>
              <a:t>Click to here to edit the presentation title</a:t>
            </a:r>
          </a:p>
        </p:txBody>
      </p:sp>
      <p:sp>
        <p:nvSpPr>
          <p:cNvPr id="26" name="Text Placeholder 2">
            <a:extLst>
              <a:ext uri="{FF2B5EF4-FFF2-40B4-BE49-F238E27FC236}">
                <a16:creationId xmlns:a16="http://schemas.microsoft.com/office/drawing/2014/main" id="{53422739-2880-22B6-474A-C0267D2B9DCC}"/>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here to edit the title slide </a:t>
            </a:r>
          </a:p>
        </p:txBody>
      </p:sp>
      <p:grpSp>
        <p:nvGrpSpPr>
          <p:cNvPr id="28" name="Group 27">
            <a:extLst>
              <a:ext uri="{FF2B5EF4-FFF2-40B4-BE49-F238E27FC236}">
                <a16:creationId xmlns:a16="http://schemas.microsoft.com/office/drawing/2014/main" id="{2A78CDCE-33FF-0510-B5BB-5F79BF69DEE6}"/>
              </a:ext>
            </a:extLst>
          </p:cNvPr>
          <p:cNvGrpSpPr/>
          <p:nvPr userDrawn="1"/>
        </p:nvGrpSpPr>
        <p:grpSpPr>
          <a:xfrm>
            <a:off x="-6" y="-3"/>
            <a:ext cx="1665521" cy="6858002"/>
            <a:chOff x="-6" y="-3"/>
            <a:chExt cx="1665521" cy="6858002"/>
          </a:xfrm>
        </p:grpSpPr>
        <p:sp>
          <p:nvSpPr>
            <p:cNvPr id="29" name="Google Shape;31;p5">
              <a:extLst>
                <a:ext uri="{FF2B5EF4-FFF2-40B4-BE49-F238E27FC236}">
                  <a16:creationId xmlns:a16="http://schemas.microsoft.com/office/drawing/2014/main" id="{1D0A7002-5E7D-003D-A6E0-60B09683DF54}"/>
                </a:ext>
                <a:ext uri="{C183D7F6-B498-43B3-948B-1728B52AA6E4}">
                  <adec:decorative xmlns:adec="http://schemas.microsoft.com/office/drawing/2017/decorative" val="1"/>
                </a:ext>
              </a:extLst>
            </p:cNvPr>
            <p:cNvSpPr/>
            <p:nvPr userDrawn="1"/>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30" name="Google Shape;32;p5">
              <a:extLst>
                <a:ext uri="{FF2B5EF4-FFF2-40B4-BE49-F238E27FC236}">
                  <a16:creationId xmlns:a16="http://schemas.microsoft.com/office/drawing/2014/main" id="{71210020-4C74-4E32-9D76-24EEEDC03377}"/>
                </a:ext>
                <a:ext uri="{C183D7F6-B498-43B3-948B-1728B52AA6E4}">
                  <adec:decorative xmlns:adec="http://schemas.microsoft.com/office/drawing/2017/decorative" val="1"/>
                </a:ext>
              </a:extLst>
            </p:cNvPr>
            <p:cNvSpPr/>
            <p:nvPr userDrawn="1"/>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31" name="Google Shape;33;p5">
              <a:extLst>
                <a:ext uri="{FF2B5EF4-FFF2-40B4-BE49-F238E27FC236}">
                  <a16:creationId xmlns:a16="http://schemas.microsoft.com/office/drawing/2014/main" id="{B1159E3E-1B32-AA5F-0BE9-8B1B32E378F9}"/>
                </a:ext>
                <a:ext uri="{C183D7F6-B498-43B3-948B-1728B52AA6E4}">
                  <adec:decorative xmlns:adec="http://schemas.microsoft.com/office/drawing/2017/decorative" val="1"/>
                </a:ext>
              </a:extLst>
            </p:cNvPr>
            <p:cNvSpPr/>
            <p:nvPr userDrawn="1"/>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3" name="TextBox 2">
            <a:extLst>
              <a:ext uri="{FF2B5EF4-FFF2-40B4-BE49-F238E27FC236}">
                <a16:creationId xmlns:a16="http://schemas.microsoft.com/office/drawing/2014/main" id="{04E0CCAA-9B44-7DB7-F560-5B13386EC2E1}"/>
              </a:ext>
            </a:extLst>
          </p:cNvPr>
          <p:cNvSpPr txBox="1"/>
          <p:nvPr userDrawn="1"/>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dirty="0"/>
          </a:p>
        </p:txBody>
      </p:sp>
    </p:spTree>
    <p:extLst>
      <p:ext uri="{BB962C8B-B14F-4D97-AF65-F5344CB8AC3E}">
        <p14:creationId xmlns:p14="http://schemas.microsoft.com/office/powerpoint/2010/main" val="377447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pic>
        <p:nvPicPr>
          <p:cNvPr id="25" name="Picture 24" descr="A person and child laughing at each other&#10;&#10;Description automatically generated">
            <a:extLst>
              <a:ext uri="{FF2B5EF4-FFF2-40B4-BE49-F238E27FC236}">
                <a16:creationId xmlns:a16="http://schemas.microsoft.com/office/drawing/2014/main" id="{FC81895F-A585-4F1A-1A04-171EE454FC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 y="-10884"/>
            <a:ext cx="7552953" cy="6868884"/>
          </a:xfrm>
          <a:prstGeom prst="rect">
            <a:avLst/>
          </a:prstGeom>
        </p:spPr>
      </p:pic>
      <p:sp>
        <p:nvSpPr>
          <p:cNvPr id="26" name="Freeform: Shape 25">
            <a:extLst>
              <a:ext uri="{FF2B5EF4-FFF2-40B4-BE49-F238E27FC236}">
                <a16:creationId xmlns:a16="http://schemas.microsoft.com/office/drawing/2014/main" id="{5126AD0D-88D1-75E2-F3B9-1613F3D883CF}"/>
              </a:ext>
            </a:extLst>
          </p:cNvPr>
          <p:cNvSpPr/>
          <p:nvPr userDrawn="1"/>
        </p:nvSpPr>
        <p:spPr>
          <a:xfrm>
            <a:off x="5051502" y="-10884"/>
            <a:ext cx="7151131" cy="6894457"/>
          </a:xfrm>
          <a:custGeom>
            <a:avLst/>
            <a:gdLst>
              <a:gd name="connsiteX0" fmla="*/ 231590 w 6983328"/>
              <a:gd name="connsiteY0" fmla="*/ 0 h 6914137"/>
              <a:gd name="connsiteX1" fmla="*/ 6983328 w 6983328"/>
              <a:gd name="connsiteY1" fmla="*/ 0 h 6914137"/>
              <a:gd name="connsiteX2" fmla="*/ 6983328 w 6983328"/>
              <a:gd name="connsiteY2" fmla="*/ 6914137 h 6914137"/>
              <a:gd name="connsiteX3" fmla="*/ 2050919 w 6983328"/>
              <a:gd name="connsiteY3" fmla="*/ 6914137 h 6914137"/>
              <a:gd name="connsiteX4" fmla="*/ 1982839 w 6983328"/>
              <a:gd name="connsiteY4" fmla="*/ 6851245 h 6914137"/>
              <a:gd name="connsiteX5" fmla="*/ 722373 w 6983328"/>
              <a:gd name="connsiteY5" fmla="*/ 5269267 h 6914137"/>
              <a:gd name="connsiteX6" fmla="*/ 212929 w 6983328"/>
              <a:gd name="connsiteY6" fmla="*/ 61270 h 6914137"/>
              <a:gd name="connsiteX7" fmla="*/ 231590 w 6983328"/>
              <a:gd name="connsiteY7" fmla="*/ 0 h 691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3328" h="6914137">
                <a:moveTo>
                  <a:pt x="231590" y="0"/>
                </a:moveTo>
                <a:lnTo>
                  <a:pt x="6983328" y="0"/>
                </a:lnTo>
                <a:lnTo>
                  <a:pt x="6983328" y="6914137"/>
                </a:lnTo>
                <a:lnTo>
                  <a:pt x="2050919" y="6914137"/>
                </a:lnTo>
                <a:lnTo>
                  <a:pt x="1982839" y="6851245"/>
                </a:lnTo>
                <a:cubicBezTo>
                  <a:pt x="1513722" y="6398616"/>
                  <a:pt x="1087347" y="5869287"/>
                  <a:pt x="722373" y="5269267"/>
                </a:cubicBezTo>
                <a:cubicBezTo>
                  <a:pt x="-247088" y="3675466"/>
                  <a:pt x="-44674" y="972528"/>
                  <a:pt x="212929" y="61270"/>
                </a:cubicBezTo>
                <a:lnTo>
                  <a:pt x="23159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7" name="Picture 6">
            <a:extLst>
              <a:ext uri="{FF2B5EF4-FFF2-40B4-BE49-F238E27FC236}">
                <a16:creationId xmlns:a16="http://schemas.microsoft.com/office/drawing/2014/main" id="{9952F410-E549-7BEB-A7D1-F3DEBFE5DCB1}"/>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20" name="Title 1">
            <a:extLst>
              <a:ext uri="{FF2B5EF4-FFF2-40B4-BE49-F238E27FC236}">
                <a16:creationId xmlns:a16="http://schemas.microsoft.com/office/drawing/2014/main" id="{6682AC33-F615-5E2D-4510-320AE4ABCCFB}"/>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dirty="0"/>
              <a:t>Click to here to edit the presentation title</a:t>
            </a:r>
          </a:p>
        </p:txBody>
      </p:sp>
      <p:sp>
        <p:nvSpPr>
          <p:cNvPr id="21" name="Text Placeholder 2">
            <a:extLst>
              <a:ext uri="{FF2B5EF4-FFF2-40B4-BE49-F238E27FC236}">
                <a16:creationId xmlns:a16="http://schemas.microsoft.com/office/drawing/2014/main" id="{B85779D6-3A4C-9129-7A17-2AEE43C8ED1A}"/>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here to edit the title slide </a:t>
            </a:r>
          </a:p>
        </p:txBody>
      </p:sp>
      <p:grpSp>
        <p:nvGrpSpPr>
          <p:cNvPr id="27" name="Group 26">
            <a:extLst>
              <a:ext uri="{FF2B5EF4-FFF2-40B4-BE49-F238E27FC236}">
                <a16:creationId xmlns:a16="http://schemas.microsoft.com/office/drawing/2014/main" id="{64613772-3BE9-A3CE-3E48-9B06D6297186}"/>
              </a:ext>
            </a:extLst>
          </p:cNvPr>
          <p:cNvGrpSpPr/>
          <p:nvPr userDrawn="1"/>
        </p:nvGrpSpPr>
        <p:grpSpPr>
          <a:xfrm>
            <a:off x="-6" y="-3"/>
            <a:ext cx="1665521" cy="6858002"/>
            <a:chOff x="-6" y="-3"/>
            <a:chExt cx="1665521" cy="6858002"/>
          </a:xfrm>
        </p:grpSpPr>
        <p:sp>
          <p:nvSpPr>
            <p:cNvPr id="28" name="Google Shape;31;p5">
              <a:extLst>
                <a:ext uri="{FF2B5EF4-FFF2-40B4-BE49-F238E27FC236}">
                  <a16:creationId xmlns:a16="http://schemas.microsoft.com/office/drawing/2014/main" id="{F5E9EC72-488C-CB15-3441-687C3CE34804}"/>
                </a:ext>
                <a:ext uri="{C183D7F6-B498-43B3-948B-1728B52AA6E4}">
                  <adec:decorative xmlns:adec="http://schemas.microsoft.com/office/drawing/2017/decorative" val="1"/>
                </a:ext>
              </a:extLst>
            </p:cNvPr>
            <p:cNvSpPr/>
            <p:nvPr userDrawn="1"/>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9" name="Google Shape;32;p5">
              <a:extLst>
                <a:ext uri="{FF2B5EF4-FFF2-40B4-BE49-F238E27FC236}">
                  <a16:creationId xmlns:a16="http://schemas.microsoft.com/office/drawing/2014/main" id="{DBCD50C5-6171-EC9B-371D-7F8C2F06E92B}"/>
                </a:ext>
                <a:ext uri="{C183D7F6-B498-43B3-948B-1728B52AA6E4}">
                  <adec:decorative xmlns:adec="http://schemas.microsoft.com/office/drawing/2017/decorative" val="1"/>
                </a:ext>
              </a:extLst>
            </p:cNvPr>
            <p:cNvSpPr/>
            <p:nvPr userDrawn="1"/>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30" name="Google Shape;33;p5">
              <a:extLst>
                <a:ext uri="{FF2B5EF4-FFF2-40B4-BE49-F238E27FC236}">
                  <a16:creationId xmlns:a16="http://schemas.microsoft.com/office/drawing/2014/main" id="{C9CCDFE9-55FA-110A-CC33-7FFBA97D67AB}"/>
                </a:ext>
                <a:ext uri="{C183D7F6-B498-43B3-948B-1728B52AA6E4}">
                  <adec:decorative xmlns:adec="http://schemas.microsoft.com/office/drawing/2017/decorative" val="1"/>
                </a:ext>
              </a:extLst>
            </p:cNvPr>
            <p:cNvSpPr/>
            <p:nvPr userDrawn="1"/>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2" name="TextBox 1">
            <a:extLst>
              <a:ext uri="{FF2B5EF4-FFF2-40B4-BE49-F238E27FC236}">
                <a16:creationId xmlns:a16="http://schemas.microsoft.com/office/drawing/2014/main" id="{E1AB0C52-4AE6-4237-0B35-8CD514372527}"/>
              </a:ext>
            </a:extLst>
          </p:cNvPr>
          <p:cNvSpPr txBox="1"/>
          <p:nvPr userDrawn="1"/>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dirty="0"/>
          </a:p>
        </p:txBody>
      </p:sp>
    </p:spTree>
    <p:extLst>
      <p:ext uri="{BB962C8B-B14F-4D97-AF65-F5344CB8AC3E}">
        <p14:creationId xmlns:p14="http://schemas.microsoft.com/office/powerpoint/2010/main" val="320256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2CFA87-DE41-CF80-A39B-3C69C89CDCB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 y="-5160"/>
            <a:ext cx="7829967" cy="6883632"/>
          </a:xfrm>
          <a:prstGeom prst="rect">
            <a:avLst/>
          </a:prstGeom>
        </p:spPr>
      </p:pic>
      <p:sp>
        <p:nvSpPr>
          <p:cNvPr id="23" name="Freeform: Shape 22">
            <a:extLst>
              <a:ext uri="{FF2B5EF4-FFF2-40B4-BE49-F238E27FC236}">
                <a16:creationId xmlns:a16="http://schemas.microsoft.com/office/drawing/2014/main" id="{4802BCCC-14A2-2A6D-4766-EF0043F7EDCB}"/>
              </a:ext>
              <a:ext uri="{C183D7F6-B498-43B3-948B-1728B52AA6E4}">
                <adec:decorative xmlns:adec="http://schemas.microsoft.com/office/drawing/2017/decorative" val="1"/>
              </a:ext>
            </a:extLst>
          </p:cNvPr>
          <p:cNvSpPr/>
          <p:nvPr userDrawn="1"/>
        </p:nvSpPr>
        <p:spPr>
          <a:xfrm>
            <a:off x="4804727" y="-12526"/>
            <a:ext cx="7387274" cy="6896100"/>
          </a:xfrm>
          <a:custGeom>
            <a:avLst/>
            <a:gdLst>
              <a:gd name="connsiteX0" fmla="*/ 121063 w 7692009"/>
              <a:gd name="connsiteY0" fmla="*/ 0 h 6934200"/>
              <a:gd name="connsiteX1" fmla="*/ 7692009 w 7692009"/>
              <a:gd name="connsiteY1" fmla="*/ 0 h 6934200"/>
              <a:gd name="connsiteX2" fmla="*/ 7692009 w 7692009"/>
              <a:gd name="connsiteY2" fmla="*/ 6934200 h 6934200"/>
              <a:gd name="connsiteX3" fmla="*/ 2586493 w 7692009"/>
              <a:gd name="connsiteY3" fmla="*/ 6934200 h 6934200"/>
              <a:gd name="connsiteX4" fmla="*/ 2516023 w 7692009"/>
              <a:gd name="connsiteY4" fmla="*/ 6871902 h 6934200"/>
              <a:gd name="connsiteX5" fmla="*/ 1211320 w 7692009"/>
              <a:gd name="connsiteY5" fmla="*/ 5304877 h 6934200"/>
              <a:gd name="connsiteX6" fmla="*/ 112914 w 7692009"/>
              <a:gd name="connsiteY6" fmla="*/ 38065 h 6934200"/>
              <a:gd name="connsiteX7" fmla="*/ 121063 w 7692009"/>
              <a:gd name="connsiteY7" fmla="*/ 0 h 693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2009" h="6934200">
                <a:moveTo>
                  <a:pt x="121063" y="0"/>
                </a:moveTo>
                <a:lnTo>
                  <a:pt x="7692009" y="0"/>
                </a:lnTo>
                <a:lnTo>
                  <a:pt x="7692009" y="6934200"/>
                </a:lnTo>
                <a:lnTo>
                  <a:pt x="2586493" y="6934200"/>
                </a:lnTo>
                <a:lnTo>
                  <a:pt x="2516023" y="6871902"/>
                </a:lnTo>
                <a:cubicBezTo>
                  <a:pt x="2030442" y="6423551"/>
                  <a:pt x="1589103" y="5899225"/>
                  <a:pt x="1211320" y="5304877"/>
                </a:cubicBezTo>
                <a:cubicBezTo>
                  <a:pt x="140936" y="3620890"/>
                  <a:pt x="-203904" y="1713551"/>
                  <a:pt x="112914" y="38065"/>
                </a:cubicBezTo>
                <a:lnTo>
                  <a:pt x="121063"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7" name="Picture 6">
            <a:extLst>
              <a:ext uri="{FF2B5EF4-FFF2-40B4-BE49-F238E27FC236}">
                <a16:creationId xmlns:a16="http://schemas.microsoft.com/office/drawing/2014/main" id="{9952F410-E549-7BEB-A7D1-F3DEBFE5DCB1}"/>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20" name="Title 1">
            <a:extLst>
              <a:ext uri="{FF2B5EF4-FFF2-40B4-BE49-F238E27FC236}">
                <a16:creationId xmlns:a16="http://schemas.microsoft.com/office/drawing/2014/main" id="{BFD73D28-FFDA-8137-49EC-88D97B934E89}"/>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dirty="0"/>
              <a:t>Click to here to edit the presentation title</a:t>
            </a:r>
          </a:p>
        </p:txBody>
      </p:sp>
      <p:sp>
        <p:nvSpPr>
          <p:cNvPr id="21" name="Text Placeholder 2">
            <a:extLst>
              <a:ext uri="{FF2B5EF4-FFF2-40B4-BE49-F238E27FC236}">
                <a16:creationId xmlns:a16="http://schemas.microsoft.com/office/drawing/2014/main" id="{B8893B35-0061-7CDF-C180-8AB834F09B03}"/>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here to edit the title slide </a:t>
            </a:r>
          </a:p>
        </p:txBody>
      </p:sp>
      <p:grpSp>
        <p:nvGrpSpPr>
          <p:cNvPr id="24" name="Group 23">
            <a:extLst>
              <a:ext uri="{FF2B5EF4-FFF2-40B4-BE49-F238E27FC236}">
                <a16:creationId xmlns:a16="http://schemas.microsoft.com/office/drawing/2014/main" id="{7810DC30-8AAD-E791-DC82-9E9A1A7A2EF5}"/>
              </a:ext>
            </a:extLst>
          </p:cNvPr>
          <p:cNvGrpSpPr/>
          <p:nvPr userDrawn="1"/>
        </p:nvGrpSpPr>
        <p:grpSpPr>
          <a:xfrm>
            <a:off x="-6" y="-3"/>
            <a:ext cx="1665521" cy="6858002"/>
            <a:chOff x="-6" y="-3"/>
            <a:chExt cx="1665521" cy="6858002"/>
          </a:xfrm>
        </p:grpSpPr>
        <p:sp>
          <p:nvSpPr>
            <p:cNvPr id="25" name="Google Shape;31;p5">
              <a:extLst>
                <a:ext uri="{FF2B5EF4-FFF2-40B4-BE49-F238E27FC236}">
                  <a16:creationId xmlns:a16="http://schemas.microsoft.com/office/drawing/2014/main" id="{520ECCE5-6944-7FAF-685C-ED7C2A821F5D}"/>
                </a:ext>
                <a:ext uri="{C183D7F6-B498-43B3-948B-1728B52AA6E4}">
                  <adec:decorative xmlns:adec="http://schemas.microsoft.com/office/drawing/2017/decorative" val="1"/>
                </a:ext>
              </a:extLst>
            </p:cNvPr>
            <p:cNvSpPr/>
            <p:nvPr userDrawn="1"/>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6" name="Google Shape;32;p5">
              <a:extLst>
                <a:ext uri="{FF2B5EF4-FFF2-40B4-BE49-F238E27FC236}">
                  <a16:creationId xmlns:a16="http://schemas.microsoft.com/office/drawing/2014/main" id="{7349563E-E8C9-EB22-5805-3D8A5D8D793C}"/>
                </a:ext>
                <a:ext uri="{C183D7F6-B498-43B3-948B-1728B52AA6E4}">
                  <adec:decorative xmlns:adec="http://schemas.microsoft.com/office/drawing/2017/decorative" val="1"/>
                </a:ext>
              </a:extLst>
            </p:cNvPr>
            <p:cNvSpPr/>
            <p:nvPr userDrawn="1"/>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27" name="Google Shape;33;p5">
              <a:extLst>
                <a:ext uri="{FF2B5EF4-FFF2-40B4-BE49-F238E27FC236}">
                  <a16:creationId xmlns:a16="http://schemas.microsoft.com/office/drawing/2014/main" id="{10EE2264-004C-7E85-CB6B-B853DB0B0183}"/>
                </a:ext>
                <a:ext uri="{C183D7F6-B498-43B3-948B-1728B52AA6E4}">
                  <adec:decorative xmlns:adec="http://schemas.microsoft.com/office/drawing/2017/decorative" val="1"/>
                </a:ext>
              </a:extLst>
            </p:cNvPr>
            <p:cNvSpPr/>
            <p:nvPr userDrawn="1"/>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2" name="TextBox 1">
            <a:extLst>
              <a:ext uri="{FF2B5EF4-FFF2-40B4-BE49-F238E27FC236}">
                <a16:creationId xmlns:a16="http://schemas.microsoft.com/office/drawing/2014/main" id="{54FEAB98-331A-4A90-E999-4B3264A6B15A}"/>
              </a:ext>
            </a:extLst>
          </p:cNvPr>
          <p:cNvSpPr txBox="1"/>
          <p:nvPr userDrawn="1"/>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dirty="0"/>
          </a:p>
        </p:txBody>
      </p:sp>
    </p:spTree>
    <p:extLst>
      <p:ext uri="{BB962C8B-B14F-4D97-AF65-F5344CB8AC3E}">
        <p14:creationId xmlns:p14="http://schemas.microsoft.com/office/powerpoint/2010/main" val="9814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7">
    <p:spTree>
      <p:nvGrpSpPr>
        <p:cNvPr id="1" name=""/>
        <p:cNvGrpSpPr/>
        <p:nvPr/>
      </p:nvGrpSpPr>
      <p:grpSpPr>
        <a:xfrm>
          <a:off x="0" y="0"/>
          <a:ext cx="0" cy="0"/>
          <a:chOff x="0" y="0"/>
          <a:chExt cx="0" cy="0"/>
        </a:xfrm>
      </p:grpSpPr>
      <p:pic>
        <p:nvPicPr>
          <p:cNvPr id="3" name="Picture 2" descr="A group of people standing on a street&#10;&#10;Description automatically generated">
            <a:extLst>
              <a:ext uri="{FF2B5EF4-FFF2-40B4-BE49-F238E27FC236}">
                <a16:creationId xmlns:a16="http://schemas.microsoft.com/office/drawing/2014/main" id="{1F9A43AA-BAA7-FB3A-1A6A-941AB1689A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8352" y="-10884"/>
            <a:ext cx="7151132" cy="6894457"/>
          </a:xfrm>
          <a:prstGeom prst="rect">
            <a:avLst/>
          </a:prstGeom>
        </p:spPr>
      </p:pic>
      <p:sp>
        <p:nvSpPr>
          <p:cNvPr id="23" name="Freeform: Shape 22">
            <a:extLst>
              <a:ext uri="{FF2B5EF4-FFF2-40B4-BE49-F238E27FC236}">
                <a16:creationId xmlns:a16="http://schemas.microsoft.com/office/drawing/2014/main" id="{F8258568-6FD8-B977-2881-03CABA547CBE}"/>
              </a:ext>
            </a:extLst>
          </p:cNvPr>
          <p:cNvSpPr/>
          <p:nvPr userDrawn="1"/>
        </p:nvSpPr>
        <p:spPr>
          <a:xfrm>
            <a:off x="5051502" y="-10884"/>
            <a:ext cx="7151131" cy="6894457"/>
          </a:xfrm>
          <a:custGeom>
            <a:avLst/>
            <a:gdLst>
              <a:gd name="connsiteX0" fmla="*/ 231590 w 6983328"/>
              <a:gd name="connsiteY0" fmla="*/ 0 h 6914137"/>
              <a:gd name="connsiteX1" fmla="*/ 6983328 w 6983328"/>
              <a:gd name="connsiteY1" fmla="*/ 0 h 6914137"/>
              <a:gd name="connsiteX2" fmla="*/ 6983328 w 6983328"/>
              <a:gd name="connsiteY2" fmla="*/ 6914137 h 6914137"/>
              <a:gd name="connsiteX3" fmla="*/ 2050919 w 6983328"/>
              <a:gd name="connsiteY3" fmla="*/ 6914137 h 6914137"/>
              <a:gd name="connsiteX4" fmla="*/ 1982839 w 6983328"/>
              <a:gd name="connsiteY4" fmla="*/ 6851245 h 6914137"/>
              <a:gd name="connsiteX5" fmla="*/ 722373 w 6983328"/>
              <a:gd name="connsiteY5" fmla="*/ 5269267 h 6914137"/>
              <a:gd name="connsiteX6" fmla="*/ 212929 w 6983328"/>
              <a:gd name="connsiteY6" fmla="*/ 61270 h 6914137"/>
              <a:gd name="connsiteX7" fmla="*/ 231590 w 6983328"/>
              <a:gd name="connsiteY7" fmla="*/ 0 h 691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3328" h="6914137">
                <a:moveTo>
                  <a:pt x="231590" y="0"/>
                </a:moveTo>
                <a:lnTo>
                  <a:pt x="6983328" y="0"/>
                </a:lnTo>
                <a:lnTo>
                  <a:pt x="6983328" y="6914137"/>
                </a:lnTo>
                <a:lnTo>
                  <a:pt x="2050919" y="6914137"/>
                </a:lnTo>
                <a:lnTo>
                  <a:pt x="1982839" y="6851245"/>
                </a:lnTo>
                <a:cubicBezTo>
                  <a:pt x="1513722" y="6398616"/>
                  <a:pt x="1087347" y="5869287"/>
                  <a:pt x="722373" y="5269267"/>
                </a:cubicBezTo>
                <a:cubicBezTo>
                  <a:pt x="-247088" y="3675466"/>
                  <a:pt x="-44674" y="972528"/>
                  <a:pt x="212929" y="61270"/>
                </a:cubicBezTo>
                <a:lnTo>
                  <a:pt x="23159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5" name="Picture 4">
            <a:extLst>
              <a:ext uri="{FF2B5EF4-FFF2-40B4-BE49-F238E27FC236}">
                <a16:creationId xmlns:a16="http://schemas.microsoft.com/office/drawing/2014/main" id="{1763321E-E610-69C3-D155-F2BD4BAB9FD8}"/>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12" name="Title 1">
            <a:extLst>
              <a:ext uri="{FF2B5EF4-FFF2-40B4-BE49-F238E27FC236}">
                <a16:creationId xmlns:a16="http://schemas.microsoft.com/office/drawing/2014/main" id="{2912CC24-0F40-B361-91BA-26200F52A135}"/>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dirty="0"/>
              <a:t>Click to here to edit the presentation title</a:t>
            </a:r>
          </a:p>
        </p:txBody>
      </p:sp>
      <p:sp>
        <p:nvSpPr>
          <p:cNvPr id="17" name="Text Placeholder 2">
            <a:extLst>
              <a:ext uri="{FF2B5EF4-FFF2-40B4-BE49-F238E27FC236}">
                <a16:creationId xmlns:a16="http://schemas.microsoft.com/office/drawing/2014/main" id="{0AE8AC4D-9DC3-CD67-CFD7-A75DABF6E0E6}"/>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here to edit the title slide </a:t>
            </a:r>
          </a:p>
        </p:txBody>
      </p:sp>
      <p:grpSp>
        <p:nvGrpSpPr>
          <p:cNvPr id="24" name="Group 23">
            <a:extLst>
              <a:ext uri="{FF2B5EF4-FFF2-40B4-BE49-F238E27FC236}">
                <a16:creationId xmlns:a16="http://schemas.microsoft.com/office/drawing/2014/main" id="{8EC55932-7864-9AE9-98F8-5F7F72C2D13E}"/>
              </a:ext>
            </a:extLst>
          </p:cNvPr>
          <p:cNvGrpSpPr/>
          <p:nvPr userDrawn="1"/>
        </p:nvGrpSpPr>
        <p:grpSpPr>
          <a:xfrm>
            <a:off x="-6" y="-3"/>
            <a:ext cx="1665521" cy="6858002"/>
            <a:chOff x="-6" y="-3"/>
            <a:chExt cx="1665521" cy="6858002"/>
          </a:xfrm>
        </p:grpSpPr>
        <p:sp>
          <p:nvSpPr>
            <p:cNvPr id="25" name="Google Shape;31;p5">
              <a:extLst>
                <a:ext uri="{FF2B5EF4-FFF2-40B4-BE49-F238E27FC236}">
                  <a16:creationId xmlns:a16="http://schemas.microsoft.com/office/drawing/2014/main" id="{1431F56F-2A57-871C-0565-EB55F8C86D21}"/>
                </a:ext>
                <a:ext uri="{C183D7F6-B498-43B3-948B-1728B52AA6E4}">
                  <adec:decorative xmlns:adec="http://schemas.microsoft.com/office/drawing/2017/decorative" val="1"/>
                </a:ext>
              </a:extLst>
            </p:cNvPr>
            <p:cNvSpPr/>
            <p:nvPr userDrawn="1"/>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6" name="Google Shape;32;p5">
              <a:extLst>
                <a:ext uri="{FF2B5EF4-FFF2-40B4-BE49-F238E27FC236}">
                  <a16:creationId xmlns:a16="http://schemas.microsoft.com/office/drawing/2014/main" id="{565A2274-4925-B58C-E02E-383EBE696E68}"/>
                </a:ext>
                <a:ext uri="{C183D7F6-B498-43B3-948B-1728B52AA6E4}">
                  <adec:decorative xmlns:adec="http://schemas.microsoft.com/office/drawing/2017/decorative" val="1"/>
                </a:ext>
              </a:extLst>
            </p:cNvPr>
            <p:cNvSpPr/>
            <p:nvPr userDrawn="1"/>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27" name="Google Shape;33;p5">
              <a:extLst>
                <a:ext uri="{FF2B5EF4-FFF2-40B4-BE49-F238E27FC236}">
                  <a16:creationId xmlns:a16="http://schemas.microsoft.com/office/drawing/2014/main" id="{42B21E38-455E-C4FA-6CE5-C0FC1A83B55F}"/>
                </a:ext>
                <a:ext uri="{C183D7F6-B498-43B3-948B-1728B52AA6E4}">
                  <adec:decorative xmlns:adec="http://schemas.microsoft.com/office/drawing/2017/decorative" val="1"/>
                </a:ext>
              </a:extLst>
            </p:cNvPr>
            <p:cNvSpPr/>
            <p:nvPr userDrawn="1"/>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2" name="TextBox 1">
            <a:extLst>
              <a:ext uri="{FF2B5EF4-FFF2-40B4-BE49-F238E27FC236}">
                <a16:creationId xmlns:a16="http://schemas.microsoft.com/office/drawing/2014/main" id="{DA7680F1-EFE5-CD55-1EF0-10BA2C92779F}"/>
              </a:ext>
            </a:extLst>
          </p:cNvPr>
          <p:cNvSpPr txBox="1"/>
          <p:nvPr userDrawn="1"/>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dirty="0"/>
          </a:p>
        </p:txBody>
      </p:sp>
    </p:spTree>
    <p:extLst>
      <p:ext uri="{BB962C8B-B14F-4D97-AF65-F5344CB8AC3E}">
        <p14:creationId xmlns:p14="http://schemas.microsoft.com/office/powerpoint/2010/main" val="2084204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28A86C-839D-A308-B439-8A2F40BD73D3}"/>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
          <a:stretch/>
        </p:blipFill>
        <p:spPr>
          <a:xfrm flipH="1">
            <a:off x="-3" y="0"/>
            <a:ext cx="9956421" cy="6868883"/>
          </a:xfrm>
          <a:prstGeom prst="rect">
            <a:avLst/>
          </a:prstGeom>
        </p:spPr>
      </p:pic>
      <p:sp>
        <p:nvSpPr>
          <p:cNvPr id="23" name="Freeform: Shape 22">
            <a:extLst>
              <a:ext uri="{FF2B5EF4-FFF2-40B4-BE49-F238E27FC236}">
                <a16:creationId xmlns:a16="http://schemas.microsoft.com/office/drawing/2014/main" id="{F8258568-6FD8-B977-2881-03CABA547CBE}"/>
              </a:ext>
            </a:extLst>
          </p:cNvPr>
          <p:cNvSpPr/>
          <p:nvPr userDrawn="1"/>
        </p:nvSpPr>
        <p:spPr>
          <a:xfrm>
            <a:off x="5051502" y="-10884"/>
            <a:ext cx="7151131" cy="6894457"/>
          </a:xfrm>
          <a:custGeom>
            <a:avLst/>
            <a:gdLst>
              <a:gd name="connsiteX0" fmla="*/ 231590 w 6983328"/>
              <a:gd name="connsiteY0" fmla="*/ 0 h 6914137"/>
              <a:gd name="connsiteX1" fmla="*/ 6983328 w 6983328"/>
              <a:gd name="connsiteY1" fmla="*/ 0 h 6914137"/>
              <a:gd name="connsiteX2" fmla="*/ 6983328 w 6983328"/>
              <a:gd name="connsiteY2" fmla="*/ 6914137 h 6914137"/>
              <a:gd name="connsiteX3" fmla="*/ 2050919 w 6983328"/>
              <a:gd name="connsiteY3" fmla="*/ 6914137 h 6914137"/>
              <a:gd name="connsiteX4" fmla="*/ 1982839 w 6983328"/>
              <a:gd name="connsiteY4" fmla="*/ 6851245 h 6914137"/>
              <a:gd name="connsiteX5" fmla="*/ 722373 w 6983328"/>
              <a:gd name="connsiteY5" fmla="*/ 5269267 h 6914137"/>
              <a:gd name="connsiteX6" fmla="*/ 212929 w 6983328"/>
              <a:gd name="connsiteY6" fmla="*/ 61270 h 6914137"/>
              <a:gd name="connsiteX7" fmla="*/ 231590 w 6983328"/>
              <a:gd name="connsiteY7" fmla="*/ 0 h 691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3328" h="6914137">
                <a:moveTo>
                  <a:pt x="231590" y="0"/>
                </a:moveTo>
                <a:lnTo>
                  <a:pt x="6983328" y="0"/>
                </a:lnTo>
                <a:lnTo>
                  <a:pt x="6983328" y="6914137"/>
                </a:lnTo>
                <a:lnTo>
                  <a:pt x="2050919" y="6914137"/>
                </a:lnTo>
                <a:lnTo>
                  <a:pt x="1982839" y="6851245"/>
                </a:lnTo>
                <a:cubicBezTo>
                  <a:pt x="1513722" y="6398616"/>
                  <a:pt x="1087347" y="5869287"/>
                  <a:pt x="722373" y="5269267"/>
                </a:cubicBezTo>
                <a:cubicBezTo>
                  <a:pt x="-247088" y="3675466"/>
                  <a:pt x="-44674" y="972528"/>
                  <a:pt x="212929" y="61270"/>
                </a:cubicBezTo>
                <a:lnTo>
                  <a:pt x="23159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a:extLst>
              <a:ext uri="{FF2B5EF4-FFF2-40B4-BE49-F238E27FC236}">
                <a16:creationId xmlns:a16="http://schemas.microsoft.com/office/drawing/2014/main" id="{72BF763C-B25B-3015-12CE-8E6BA1CE06F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2927" y="348315"/>
            <a:ext cx="2591400" cy="982859"/>
          </a:xfrm>
          <a:prstGeom prst="rect">
            <a:avLst/>
          </a:prstGeom>
        </p:spPr>
      </p:pic>
      <p:pic>
        <p:nvPicPr>
          <p:cNvPr id="5" name="Picture 4">
            <a:extLst>
              <a:ext uri="{FF2B5EF4-FFF2-40B4-BE49-F238E27FC236}">
                <a16:creationId xmlns:a16="http://schemas.microsoft.com/office/drawing/2014/main" id="{1763321E-E610-69C3-D155-F2BD4BAB9FD8}"/>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0510140" y="5972783"/>
            <a:ext cx="1321443" cy="515939"/>
          </a:xfrm>
          <a:prstGeom prst="rect">
            <a:avLst/>
          </a:prstGeom>
        </p:spPr>
      </p:pic>
      <p:sp>
        <p:nvSpPr>
          <p:cNvPr id="12" name="Title 1">
            <a:extLst>
              <a:ext uri="{FF2B5EF4-FFF2-40B4-BE49-F238E27FC236}">
                <a16:creationId xmlns:a16="http://schemas.microsoft.com/office/drawing/2014/main" id="{2912CC24-0F40-B361-91BA-26200F52A135}"/>
              </a:ext>
            </a:extLst>
          </p:cNvPr>
          <p:cNvSpPr>
            <a:spLocks noGrp="1"/>
          </p:cNvSpPr>
          <p:nvPr>
            <p:ph type="title" hasCustomPrompt="1"/>
          </p:nvPr>
        </p:nvSpPr>
        <p:spPr>
          <a:xfrm>
            <a:off x="5615065" y="2853629"/>
            <a:ext cx="6129261" cy="959583"/>
          </a:xfrm>
        </p:spPr>
        <p:txBody>
          <a:bodyPr>
            <a:noAutofit/>
          </a:bodyPr>
          <a:lstStyle>
            <a:lvl1pPr algn="r">
              <a:defRPr sz="4000" b="1">
                <a:solidFill>
                  <a:schemeClr val="tx1"/>
                </a:solidFill>
              </a:defRPr>
            </a:lvl1pPr>
          </a:lstStyle>
          <a:p>
            <a:r>
              <a:rPr lang="en-US" dirty="0"/>
              <a:t>Click to here to edit the presentation title</a:t>
            </a:r>
          </a:p>
        </p:txBody>
      </p:sp>
      <p:sp>
        <p:nvSpPr>
          <p:cNvPr id="17" name="Text Placeholder 2">
            <a:extLst>
              <a:ext uri="{FF2B5EF4-FFF2-40B4-BE49-F238E27FC236}">
                <a16:creationId xmlns:a16="http://schemas.microsoft.com/office/drawing/2014/main" id="{0AE8AC4D-9DC3-CD67-CFD7-A75DABF6E0E6}"/>
              </a:ext>
            </a:extLst>
          </p:cNvPr>
          <p:cNvSpPr>
            <a:spLocks noGrp="1"/>
          </p:cNvSpPr>
          <p:nvPr>
            <p:ph type="body" idx="1" hasCustomPrompt="1"/>
          </p:nvPr>
        </p:nvSpPr>
        <p:spPr>
          <a:xfrm>
            <a:off x="6520379" y="4220590"/>
            <a:ext cx="5218683"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here to edit the title slide </a:t>
            </a:r>
          </a:p>
        </p:txBody>
      </p:sp>
      <p:grpSp>
        <p:nvGrpSpPr>
          <p:cNvPr id="24" name="Group 23">
            <a:extLst>
              <a:ext uri="{FF2B5EF4-FFF2-40B4-BE49-F238E27FC236}">
                <a16:creationId xmlns:a16="http://schemas.microsoft.com/office/drawing/2014/main" id="{8EC55932-7864-9AE9-98F8-5F7F72C2D13E}"/>
              </a:ext>
            </a:extLst>
          </p:cNvPr>
          <p:cNvGrpSpPr/>
          <p:nvPr userDrawn="1"/>
        </p:nvGrpSpPr>
        <p:grpSpPr>
          <a:xfrm>
            <a:off x="-6" y="-3"/>
            <a:ext cx="1665521" cy="6858002"/>
            <a:chOff x="-6" y="-3"/>
            <a:chExt cx="1665521" cy="6858002"/>
          </a:xfrm>
        </p:grpSpPr>
        <p:sp>
          <p:nvSpPr>
            <p:cNvPr id="25" name="Google Shape;31;p5">
              <a:extLst>
                <a:ext uri="{FF2B5EF4-FFF2-40B4-BE49-F238E27FC236}">
                  <a16:creationId xmlns:a16="http://schemas.microsoft.com/office/drawing/2014/main" id="{1431F56F-2A57-871C-0565-EB55F8C86D21}"/>
                </a:ext>
                <a:ext uri="{C183D7F6-B498-43B3-948B-1728B52AA6E4}">
                  <adec:decorative xmlns:adec="http://schemas.microsoft.com/office/drawing/2017/decorative" val="1"/>
                </a:ext>
              </a:extLst>
            </p:cNvPr>
            <p:cNvSpPr/>
            <p:nvPr userDrawn="1"/>
          </p:nvSpPr>
          <p:spPr>
            <a:xfrm rot="10800000">
              <a:off x="0" y="0"/>
              <a:ext cx="1665515" cy="661134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0070C0"/>
            </a:solidFill>
            <a:ln>
              <a:noFill/>
            </a:ln>
            <a:effectLst>
              <a:outerShdw blurRad="214313" algn="bl" rotWithShape="0">
                <a:sysClr val="windowText" lastClr="000000">
                  <a:alpha val="25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6" name="Google Shape;32;p5">
              <a:extLst>
                <a:ext uri="{FF2B5EF4-FFF2-40B4-BE49-F238E27FC236}">
                  <a16:creationId xmlns:a16="http://schemas.microsoft.com/office/drawing/2014/main" id="{565A2274-4925-B58C-E02E-383EBE696E68}"/>
                </a:ext>
                <a:ext uri="{C183D7F6-B498-43B3-948B-1728B52AA6E4}">
                  <adec:decorative xmlns:adec="http://schemas.microsoft.com/office/drawing/2017/decorative" val="1"/>
                </a:ext>
              </a:extLst>
            </p:cNvPr>
            <p:cNvSpPr/>
            <p:nvPr userDrawn="1"/>
          </p:nvSpPr>
          <p:spPr>
            <a:xfrm rot="10800000">
              <a:off x="-6" y="-3"/>
              <a:ext cx="1536227" cy="685800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57000">
                  <a:srgbClr val="202452"/>
                </a:gs>
                <a:gs pos="100000">
                  <a:srgbClr val="1F4E78"/>
                </a:gs>
              </a:gsLst>
              <a:lin ang="5400000" scaled="1"/>
            </a:gradFill>
            <a:ln>
              <a:noFill/>
            </a:ln>
            <a:effectLst>
              <a:outerShdw blurRad="214313" algn="bl" rotWithShape="0">
                <a:sysClr val="windowText" lastClr="000000">
                  <a:alpha val="35000"/>
                </a:sysClr>
              </a:outerShdw>
            </a:effectLst>
          </p:spPr>
          <p:txBody>
            <a:bodyPr spcFirstLastPara="1" wrap="square" lIns="91425" tIns="45700" rIns="91425" bIns="45700" anchor="ctr" anchorCtr="0">
              <a:noAutofit/>
            </a:bodyPr>
            <a:lstStyle/>
            <a:p>
              <a:pPr marR="0" lvl="0" indent="0" defTabSz="914400" fontAlgn="auto">
                <a:lnSpc>
                  <a:spcPct val="100000"/>
                </a:lnSpc>
                <a:spcBef>
                  <a:spcPts val="0"/>
                </a:spcBef>
                <a:spcAft>
                  <a:spcPts val="0"/>
                </a:spcAft>
                <a:buClr>
                  <a:srgbClr val="000000"/>
                </a:buClr>
                <a:buSzTx/>
                <a:buFont typeface="Arial"/>
                <a:buNone/>
                <a:tabLst/>
              </a:pPr>
              <a:endParaRPr kumimoji="0" b="0" i="0" u="none" strike="noStrike" kern="0" cap="none" spc="0" normalizeH="0" baseline="0" noProof="0">
                <a:ln>
                  <a:noFill/>
                </a:ln>
                <a:solidFill>
                  <a:srgbClr val="000000"/>
                </a:solidFill>
                <a:effectLst/>
                <a:uLnTx/>
                <a:uFillTx/>
                <a:cs typeface="Calibri"/>
                <a:sym typeface="Calibri"/>
              </a:endParaRPr>
            </a:p>
          </p:txBody>
        </p:sp>
        <p:sp>
          <p:nvSpPr>
            <p:cNvPr id="27" name="Google Shape;33;p5">
              <a:extLst>
                <a:ext uri="{FF2B5EF4-FFF2-40B4-BE49-F238E27FC236}">
                  <a16:creationId xmlns:a16="http://schemas.microsoft.com/office/drawing/2014/main" id="{42B21E38-455E-C4FA-6CE5-C0FC1A83B55F}"/>
                </a:ext>
                <a:ext uri="{C183D7F6-B498-43B3-948B-1728B52AA6E4}">
                  <adec:decorative xmlns:adec="http://schemas.microsoft.com/office/drawing/2017/decorative" val="1"/>
                </a:ext>
              </a:extLst>
            </p:cNvPr>
            <p:cNvSpPr/>
            <p:nvPr userDrawn="1"/>
          </p:nvSpPr>
          <p:spPr>
            <a:xfrm rot="10800000">
              <a:off x="-5" y="5549203"/>
              <a:ext cx="1011392" cy="1308796"/>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a:effectLst>
              <a:outerShdw blurRad="214313" algn="bl" rotWithShape="0">
                <a:sysClr val="windowText" lastClr="000000">
                  <a:alpha val="30000"/>
                </a:sys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2" name="TextBox 1">
            <a:extLst>
              <a:ext uri="{FF2B5EF4-FFF2-40B4-BE49-F238E27FC236}">
                <a16:creationId xmlns:a16="http://schemas.microsoft.com/office/drawing/2014/main" id="{42870698-C1B3-B2B7-687D-F99A4F88697D}"/>
              </a:ext>
            </a:extLst>
          </p:cNvPr>
          <p:cNvSpPr txBox="1"/>
          <p:nvPr userDrawn="1"/>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dirty="0"/>
          </a:p>
        </p:txBody>
      </p:sp>
    </p:spTree>
    <p:extLst>
      <p:ext uri="{BB962C8B-B14F-4D97-AF65-F5344CB8AC3E}">
        <p14:creationId xmlns:p14="http://schemas.microsoft.com/office/powerpoint/2010/main" val="1389345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9B4A7D7B-9F33-6EF7-14F5-664A91B9A9BA}"/>
              </a:ext>
            </a:extLst>
          </p:cNvPr>
          <p:cNvSpPr txBox="1"/>
          <p:nvPr userDrawn="1"/>
        </p:nvSpPr>
        <p:spPr>
          <a:xfrm>
            <a:off x="11583118" y="6488668"/>
            <a:ext cx="409605" cy="276999"/>
          </a:xfrm>
          <a:prstGeom prst="rect">
            <a:avLst/>
          </a:prstGeom>
          <a:noFill/>
        </p:spPr>
        <p:txBody>
          <a:bodyPr wrap="square">
            <a:spAutoFit/>
          </a:bodyPr>
          <a:lstStyle/>
          <a:p>
            <a:pPr lvl="0"/>
            <a:fld id="{244D815C-8BF3-4ECF-A945-A2A7C2983AF9}" type="slidenum">
              <a:rPr lang="en-US" sz="1200" noProof="0" smtClean="0"/>
              <a:pPr lvl="0"/>
              <a:t>‹#›</a:t>
            </a:fld>
            <a:endParaRPr lang="en-US" sz="1200" noProof="0" dirty="0"/>
          </a:p>
        </p:txBody>
      </p:sp>
    </p:spTree>
    <p:extLst>
      <p:ext uri="{BB962C8B-B14F-4D97-AF65-F5344CB8AC3E}">
        <p14:creationId xmlns:p14="http://schemas.microsoft.com/office/powerpoint/2010/main" val="2890555211"/>
      </p:ext>
    </p:extLst>
  </p:cSld>
  <p:clrMap bg1="lt1" tx1="dk1" bg2="lt2" tx2="dk2" accent1="accent1" accent2="accent2" accent3="accent3" accent4="accent4" accent5="accent5" accent6="accent6" hlink="hlink" folHlink="folHlink"/>
  <p:sldLayoutIdLst>
    <p:sldLayoutId id="2147483677" r:id="rId1"/>
    <p:sldLayoutId id="2147483682" r:id="rId2"/>
    <p:sldLayoutId id="2147483731" r:id="rId3"/>
    <p:sldLayoutId id="2147483732" r:id="rId4"/>
    <p:sldLayoutId id="2147483666" r:id="rId5"/>
    <p:sldLayoutId id="2147483716" r:id="rId6"/>
    <p:sldLayoutId id="2147483671" r:id="rId7"/>
    <p:sldLayoutId id="2147483733" r:id="rId8"/>
    <p:sldLayoutId id="2147483672" r:id="rId9"/>
    <p:sldLayoutId id="2147483664" r:id="rId10"/>
    <p:sldLayoutId id="2147483665" r:id="rId11"/>
    <p:sldLayoutId id="2147483722" r:id="rId12"/>
    <p:sldLayoutId id="2147483728" r:id="rId13"/>
    <p:sldLayoutId id="2147483703" r:id="rId14"/>
    <p:sldLayoutId id="2147483662" r:id="rId15"/>
    <p:sldLayoutId id="2147483727" r:id="rId16"/>
    <p:sldLayoutId id="2147483699" r:id="rId17"/>
    <p:sldLayoutId id="2147483700" r:id="rId18"/>
    <p:sldLayoutId id="2147483724" r:id="rId19"/>
    <p:sldLayoutId id="2147483714"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www.dmas.virginia.gov/"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www.dmas.virginia.gov/"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www.dmas.virginia.gov/"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79CF-47EB-4B77-C71A-E4FD2464F9F4}"/>
              </a:ext>
            </a:extLst>
          </p:cNvPr>
          <p:cNvSpPr>
            <a:spLocks noGrp="1"/>
          </p:cNvSpPr>
          <p:nvPr>
            <p:ph type="title"/>
          </p:nvPr>
        </p:nvSpPr>
        <p:spPr>
          <a:xfrm>
            <a:off x="793820" y="2853629"/>
            <a:ext cx="10513777" cy="959583"/>
          </a:xfrm>
        </p:spPr>
        <p:txBody>
          <a:bodyPr/>
          <a:lstStyle/>
          <a:p>
            <a:r>
              <a:rPr lang="en-US" sz="5400" dirty="0"/>
              <a:t>Medicaid and Schools Program</a:t>
            </a:r>
            <a:br>
              <a:rPr lang="en-US" dirty="0"/>
            </a:br>
            <a:r>
              <a:rPr lang="en-US" dirty="0"/>
              <a:t>Administrative Activity Claims</a:t>
            </a:r>
          </a:p>
        </p:txBody>
      </p:sp>
      <p:sp>
        <p:nvSpPr>
          <p:cNvPr id="3" name="Text Placeholder 2">
            <a:extLst>
              <a:ext uri="{FF2B5EF4-FFF2-40B4-BE49-F238E27FC236}">
                <a16:creationId xmlns:a16="http://schemas.microsoft.com/office/drawing/2014/main" id="{EDAF7F5C-0895-CD08-1731-8F5A25796F10}"/>
              </a:ext>
            </a:extLst>
          </p:cNvPr>
          <p:cNvSpPr>
            <a:spLocks noGrp="1"/>
          </p:cNvSpPr>
          <p:nvPr>
            <p:ph type="body" idx="1"/>
          </p:nvPr>
        </p:nvSpPr>
        <p:spPr/>
        <p:txBody>
          <a:bodyPr/>
          <a:lstStyle/>
          <a:p>
            <a:r>
              <a:rPr lang="en-US" dirty="0"/>
              <a:t>August 2025</a:t>
            </a:r>
          </a:p>
        </p:txBody>
      </p:sp>
      <p:sp>
        <p:nvSpPr>
          <p:cNvPr id="4" name="TextBox 3">
            <a:extLst>
              <a:ext uri="{FF2B5EF4-FFF2-40B4-BE49-F238E27FC236}">
                <a16:creationId xmlns:a16="http://schemas.microsoft.com/office/drawing/2014/main" id="{C67DD3C8-ECF0-04D4-2F6D-3F06B63A017A}"/>
              </a:ext>
            </a:extLst>
          </p:cNvPr>
          <p:cNvSpPr txBox="1"/>
          <p:nvPr/>
        </p:nvSpPr>
        <p:spPr>
          <a:xfrm>
            <a:off x="1699589" y="6235413"/>
            <a:ext cx="6933211" cy="276999"/>
          </a:xfrm>
          <a:prstGeom prst="rect">
            <a:avLst/>
          </a:prstGeom>
          <a:noFill/>
        </p:spPr>
        <p:txBody>
          <a:bodyPr wrap="square" rtlCol="0">
            <a:spAutoFit/>
          </a:bodyPr>
          <a:lstStyle/>
          <a:p>
            <a:r>
              <a:rPr lang="en-US" sz="1200" dirty="0"/>
              <a:t>https://www.dmas.virginia.gov/for-providers/benefits-services-for-providers/school-based-services/</a:t>
            </a:r>
          </a:p>
        </p:txBody>
      </p:sp>
    </p:spTree>
    <p:extLst>
      <p:ext uri="{BB962C8B-B14F-4D97-AF65-F5344CB8AC3E}">
        <p14:creationId xmlns:p14="http://schemas.microsoft.com/office/powerpoint/2010/main" val="1859314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What data is needed to submit an AAC?</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p:txBody>
          <a:bodyPr/>
          <a:lstStyle/>
          <a:p>
            <a:pPr marL="0" indent="0" algn="ctr">
              <a:buNone/>
            </a:pPr>
            <a:r>
              <a:rPr lang="en-US" dirty="0"/>
              <a:t>Remember the Cost-Based Reimbursement Methodology</a:t>
            </a:r>
          </a:p>
        </p:txBody>
      </p:sp>
      <p:graphicFrame>
        <p:nvGraphicFramePr>
          <p:cNvPr id="5" name="Diagram 4" descr="Cost Based Reimbursement Calculation example">
            <a:extLst>
              <a:ext uri="{FF2B5EF4-FFF2-40B4-BE49-F238E27FC236}">
                <a16:creationId xmlns:a16="http://schemas.microsoft.com/office/drawing/2014/main" id="{92EB101A-46A4-DDFB-217D-744F9CC285A8}"/>
              </a:ext>
            </a:extLst>
          </p:cNvPr>
          <p:cNvGraphicFramePr/>
          <p:nvPr>
            <p:extLst>
              <p:ext uri="{D42A27DB-BD31-4B8C-83A1-F6EECF244321}">
                <p14:modId xmlns:p14="http://schemas.microsoft.com/office/powerpoint/2010/main" val="947328261"/>
              </p:ext>
            </p:extLst>
          </p:nvPr>
        </p:nvGraphicFramePr>
        <p:xfrm>
          <a:off x="364278" y="288235"/>
          <a:ext cx="11463441" cy="5386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B21A44C-1FB2-CB1F-F164-CBD7C10CB79A}"/>
              </a:ext>
            </a:extLst>
          </p:cNvPr>
          <p:cNvSpPr txBox="1"/>
          <p:nvPr/>
        </p:nvSpPr>
        <p:spPr>
          <a:xfrm>
            <a:off x="400050" y="3876542"/>
            <a:ext cx="2567032" cy="1754326"/>
          </a:xfrm>
          <a:prstGeom prst="rect">
            <a:avLst/>
          </a:prstGeom>
          <a:noFill/>
        </p:spPr>
        <p:txBody>
          <a:bodyPr wrap="square" rtlCol="0">
            <a:spAutoFit/>
          </a:bodyPr>
          <a:lstStyle/>
          <a:p>
            <a:r>
              <a:rPr lang="en-US" b="1" dirty="0"/>
              <a:t>Allowable Costs</a:t>
            </a:r>
            <a:r>
              <a:rPr lang="en-US" dirty="0"/>
              <a:t>: </a:t>
            </a:r>
          </a:p>
          <a:p>
            <a:pPr marL="285750" indent="-285750">
              <a:buFont typeface="Arial" panose="020B0604020202020204" pitchFamily="34" charset="0"/>
              <a:buChar char="•"/>
            </a:pPr>
            <a:r>
              <a:rPr lang="en-US" dirty="0"/>
              <a:t>Staffing Costs (salaries &amp; benefits)</a:t>
            </a:r>
          </a:p>
          <a:p>
            <a:pPr marL="285750" indent="-285750">
              <a:buFont typeface="Arial" panose="020B0604020202020204" pitchFamily="34" charset="0"/>
              <a:buChar char="•"/>
            </a:pPr>
            <a:r>
              <a:rPr lang="en-US" dirty="0"/>
              <a:t>Materials &amp; Supplies</a:t>
            </a:r>
          </a:p>
          <a:p>
            <a:pPr marL="285750" indent="-285750">
              <a:buFont typeface="Arial" panose="020B0604020202020204" pitchFamily="34" charset="0"/>
              <a:buChar char="•"/>
            </a:pPr>
            <a:r>
              <a:rPr lang="en-US" dirty="0"/>
              <a:t>Capital Costs</a:t>
            </a:r>
          </a:p>
          <a:p>
            <a:pPr marL="285750" indent="-285750">
              <a:buFont typeface="Wingdings" panose="05000000000000000000" pitchFamily="2" charset="2"/>
              <a:buChar char="ü"/>
            </a:pPr>
            <a:r>
              <a:rPr lang="en-US" dirty="0"/>
              <a:t>Indirect Costs</a:t>
            </a:r>
          </a:p>
        </p:txBody>
      </p:sp>
      <p:sp>
        <p:nvSpPr>
          <p:cNvPr id="9" name="TextBox 8">
            <a:extLst>
              <a:ext uri="{FF2B5EF4-FFF2-40B4-BE49-F238E27FC236}">
                <a16:creationId xmlns:a16="http://schemas.microsoft.com/office/drawing/2014/main" id="{080482D4-D508-5D5C-FDE5-64077491ED49}"/>
              </a:ext>
            </a:extLst>
          </p:cNvPr>
          <p:cNvSpPr txBox="1"/>
          <p:nvPr/>
        </p:nvSpPr>
        <p:spPr>
          <a:xfrm>
            <a:off x="3424892" y="3848380"/>
            <a:ext cx="2567032" cy="1200329"/>
          </a:xfrm>
          <a:prstGeom prst="rect">
            <a:avLst/>
          </a:prstGeom>
          <a:noFill/>
        </p:spPr>
        <p:txBody>
          <a:bodyPr wrap="square" rtlCol="0">
            <a:spAutoFit/>
          </a:bodyPr>
          <a:lstStyle/>
          <a:p>
            <a:pPr marL="285750" indent="-285750">
              <a:buFont typeface="Wingdings" panose="05000000000000000000" pitchFamily="2" charset="2"/>
              <a:buChar char="ü"/>
            </a:pPr>
            <a:r>
              <a:rPr lang="en-US" b="1" dirty="0"/>
              <a:t>RMTS Results</a:t>
            </a:r>
            <a:r>
              <a:rPr lang="en-US" dirty="0"/>
              <a:t>: </a:t>
            </a:r>
          </a:p>
          <a:p>
            <a:pPr marL="285750" indent="-285750">
              <a:buFont typeface="Arial" panose="020B0604020202020204" pitchFamily="34" charset="0"/>
              <a:buChar char="•"/>
            </a:pPr>
            <a:r>
              <a:rPr lang="en-US" dirty="0"/>
              <a:t>Percent of staff time allocated to AAC work activities</a:t>
            </a:r>
          </a:p>
        </p:txBody>
      </p:sp>
      <p:grpSp>
        <p:nvGrpSpPr>
          <p:cNvPr id="4" name="Group 3" descr="UMass Chan takes care of populating the Indirect Cost rates and RMTS results for you.">
            <a:extLst>
              <a:ext uri="{FF2B5EF4-FFF2-40B4-BE49-F238E27FC236}">
                <a16:creationId xmlns:a16="http://schemas.microsoft.com/office/drawing/2014/main" id="{E0ACE488-8430-8032-449E-CFC1B7CE2E59}"/>
              </a:ext>
            </a:extLst>
          </p:cNvPr>
          <p:cNvGrpSpPr/>
          <p:nvPr/>
        </p:nvGrpSpPr>
        <p:grpSpPr>
          <a:xfrm>
            <a:off x="400050" y="3848380"/>
            <a:ext cx="6049684" cy="2105654"/>
            <a:chOff x="400050" y="3848380"/>
            <a:chExt cx="6049684" cy="2105654"/>
          </a:xfrm>
        </p:grpSpPr>
        <p:sp>
          <p:nvSpPr>
            <p:cNvPr id="8" name="TextBox 7">
              <a:extLst>
                <a:ext uri="{FF2B5EF4-FFF2-40B4-BE49-F238E27FC236}">
                  <a16:creationId xmlns:a16="http://schemas.microsoft.com/office/drawing/2014/main" id="{CF1FE5D7-1F28-E0D3-3728-4857D074C1AA}"/>
                </a:ext>
              </a:extLst>
            </p:cNvPr>
            <p:cNvSpPr txBox="1"/>
            <p:nvPr/>
          </p:nvSpPr>
          <p:spPr>
            <a:xfrm>
              <a:off x="3882702" y="5307703"/>
              <a:ext cx="2567032" cy="646331"/>
            </a:xfrm>
            <a:prstGeom prst="rect">
              <a:avLst/>
            </a:prstGeom>
            <a:noFill/>
          </p:spPr>
          <p:txBody>
            <a:bodyPr wrap="square" rtlCol="0">
              <a:spAutoFit/>
            </a:bodyPr>
            <a:lstStyle/>
            <a:p>
              <a:pPr marL="285750" indent="-285750">
                <a:buFont typeface="Wingdings" panose="05000000000000000000" pitchFamily="2" charset="2"/>
                <a:buChar char="ü"/>
              </a:pPr>
              <a:r>
                <a:rPr lang="en-US" b="1" dirty="0">
                  <a:solidFill>
                    <a:schemeClr val="accent3"/>
                  </a:solidFill>
                </a:rPr>
                <a:t>UMass Chan takes care of these for you!</a:t>
              </a:r>
              <a:endParaRPr lang="en-US" dirty="0">
                <a:solidFill>
                  <a:schemeClr val="accent3"/>
                </a:solidFill>
              </a:endParaRPr>
            </a:p>
          </p:txBody>
        </p:sp>
        <p:sp>
          <p:nvSpPr>
            <p:cNvPr id="10" name="Rectangle 9">
              <a:extLst>
                <a:ext uri="{FF2B5EF4-FFF2-40B4-BE49-F238E27FC236}">
                  <a16:creationId xmlns:a16="http://schemas.microsoft.com/office/drawing/2014/main" id="{0D0E7745-2D72-94F0-1B22-6F8E159A14D6}"/>
                </a:ext>
              </a:extLst>
            </p:cNvPr>
            <p:cNvSpPr/>
            <p:nvPr/>
          </p:nvSpPr>
          <p:spPr>
            <a:xfrm>
              <a:off x="400050" y="5244240"/>
              <a:ext cx="1965463" cy="358466"/>
            </a:xfrm>
            <a:prstGeom prst="rect">
              <a:avLst/>
            </a:prstGeom>
            <a:noFill/>
            <a:ln w="28575">
              <a:solidFill>
                <a:srgbClr val="ED2B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3DABBEF-AA29-3D4B-B443-C8FC3ACC7FED}"/>
                </a:ext>
              </a:extLst>
            </p:cNvPr>
            <p:cNvSpPr/>
            <p:nvPr/>
          </p:nvSpPr>
          <p:spPr>
            <a:xfrm>
              <a:off x="3245954" y="3848380"/>
              <a:ext cx="2031724" cy="358466"/>
            </a:xfrm>
            <a:prstGeom prst="rect">
              <a:avLst/>
            </a:prstGeom>
            <a:noFill/>
            <a:ln w="28575">
              <a:solidFill>
                <a:srgbClr val="ED2B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67A926F3-4245-E6F7-EB70-514F3E1C915F}"/>
              </a:ext>
            </a:extLst>
          </p:cNvPr>
          <p:cNvSpPr txBox="1"/>
          <p:nvPr/>
        </p:nvSpPr>
        <p:spPr>
          <a:xfrm>
            <a:off x="6449734" y="3848380"/>
            <a:ext cx="2567032" cy="1754326"/>
          </a:xfrm>
          <a:prstGeom prst="rect">
            <a:avLst/>
          </a:prstGeom>
          <a:noFill/>
        </p:spPr>
        <p:txBody>
          <a:bodyPr wrap="square" rtlCol="0">
            <a:spAutoFit/>
          </a:bodyPr>
          <a:lstStyle/>
          <a:p>
            <a:r>
              <a:rPr lang="en-US" b="1" dirty="0"/>
              <a:t>Medicaid Penetration Factor</a:t>
            </a:r>
            <a:r>
              <a:rPr lang="en-US" dirty="0"/>
              <a:t>: </a:t>
            </a:r>
          </a:p>
          <a:p>
            <a:pPr marL="285750" indent="-285750">
              <a:buFont typeface="Arial" panose="020B0604020202020204" pitchFamily="34" charset="0"/>
              <a:buChar char="•"/>
            </a:pPr>
            <a:r>
              <a:rPr lang="en-US" dirty="0"/>
              <a:t>Percent of your division’s students who are enrolled in Medicaid/FAMIS</a:t>
            </a:r>
          </a:p>
        </p:txBody>
      </p:sp>
      <p:sp>
        <p:nvSpPr>
          <p:cNvPr id="6" name="TextBox 5">
            <a:extLst>
              <a:ext uri="{FF2B5EF4-FFF2-40B4-BE49-F238E27FC236}">
                <a16:creationId xmlns:a16="http://schemas.microsoft.com/office/drawing/2014/main" id="{92FC76E7-AC18-A4B4-DCB8-B31637C35C46}"/>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1792484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What data is needed to submit an AAC? (2)</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i="0" u="none" strike="noStrike" kern="1200" cap="none" spc="0" normalizeH="0" baseline="0" noProof="0" dirty="0">
                <a:ln>
                  <a:noFill/>
                </a:ln>
                <a:solidFill>
                  <a:schemeClr val="bg2">
                    <a:lumMod val="10000"/>
                  </a:schemeClr>
                </a:solidFill>
                <a:effectLst/>
                <a:uLnTx/>
                <a:uFillTx/>
                <a:ea typeface="ＭＳ Ｐゴシック" panose="020B0600070205080204" pitchFamily="34" charset="-128"/>
                <a:cs typeface="+mn-cs"/>
              </a:rPr>
              <a:t>Allowable costs related to performing Medicaid Administrative activities are: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i="0" u="none" strike="noStrike" kern="1200" cap="none" spc="0" normalizeH="0" baseline="0" noProof="0" dirty="0">
              <a:ln>
                <a:noFill/>
              </a:ln>
              <a:solidFill>
                <a:schemeClr val="bg2">
                  <a:lumMod val="10000"/>
                </a:schemeClr>
              </a:solidFill>
              <a:effectLst/>
              <a:uLnTx/>
              <a:uFillTx/>
              <a:ea typeface="ＭＳ Ｐゴシック" panose="020B0600070205080204" pitchFamily="34" charset="-128"/>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bg2">
                    <a:lumMod val="10000"/>
                  </a:schemeClr>
                </a:solidFill>
                <a:effectLst/>
                <a:uLnTx/>
                <a:uFillTx/>
                <a:ea typeface="ＭＳ Ｐゴシック" panose="020B0600070205080204" pitchFamily="34" charset="-128"/>
                <a:cs typeface="+mn-cs"/>
              </a:rPr>
              <a:t>Salary and employer-paid benefit costs </a:t>
            </a:r>
            <a:r>
              <a:rPr kumimoji="0" lang="en-US" sz="2400" b="0" i="0" u="none" strike="noStrike" kern="1200" cap="none" spc="0" normalizeH="0" baseline="0" noProof="0" dirty="0">
                <a:ln>
                  <a:noFill/>
                </a:ln>
                <a:solidFill>
                  <a:schemeClr val="bg2">
                    <a:lumMod val="10000"/>
                  </a:schemeClr>
                </a:solidFill>
                <a:effectLst/>
                <a:uLnTx/>
                <a:uFillTx/>
                <a:ea typeface="ＭＳ Ｐゴシック" panose="020B0600070205080204" pitchFamily="34" charset="-128"/>
                <a:cs typeface="+mn-cs"/>
              </a:rPr>
              <a:t>for staff who performed the work</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bg2">
                    <a:lumMod val="10000"/>
                  </a:schemeClr>
                </a:solidFill>
                <a:effectLst/>
                <a:uLnTx/>
                <a:uFillTx/>
                <a:ea typeface="ＭＳ Ｐゴシック" panose="020B0600070205080204" pitchFamily="34" charset="-128"/>
                <a:cs typeface="+mn-cs"/>
              </a:rPr>
              <a:t>Employer-paid benefit costs include:</a:t>
            </a:r>
          </a:p>
          <a:p>
            <a:pPr marL="914400" marR="0" lvl="2" indent="0" algn="l"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chemeClr val="bg2">
                    <a:lumMod val="10000"/>
                  </a:schemeClr>
                </a:solidFill>
                <a:effectLst/>
                <a:uLnTx/>
                <a:uFillTx/>
                <a:ea typeface="ＭＳ Ｐゴシック" panose="020B0600070205080204" pitchFamily="34" charset="-128"/>
                <a:cs typeface="+mn-cs"/>
              </a:rPr>
              <a:t>-  Medicare		-  Health Insurance</a:t>
            </a:r>
          </a:p>
          <a:p>
            <a:pPr marL="914400" marR="0" lvl="2" indent="0" algn="l"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chemeClr val="bg2">
                    <a:lumMod val="10000"/>
                  </a:schemeClr>
                </a:solidFill>
                <a:effectLst/>
                <a:uLnTx/>
                <a:uFillTx/>
                <a:ea typeface="ＭＳ Ｐゴシック" panose="020B0600070205080204" pitchFamily="34" charset="-128"/>
                <a:cs typeface="+mn-cs"/>
              </a:rPr>
              <a:t>-  Retirement		-  Dental Insurance</a:t>
            </a:r>
          </a:p>
          <a:p>
            <a:pPr marL="914400" marR="0" lvl="2" indent="0" algn="l"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chemeClr val="bg2">
                    <a:lumMod val="10000"/>
                  </a:schemeClr>
                </a:solidFill>
                <a:effectLst/>
                <a:uLnTx/>
                <a:uFillTx/>
                <a:ea typeface="ＭＳ Ｐゴシック" panose="020B0600070205080204" pitchFamily="34" charset="-128"/>
                <a:cs typeface="+mn-cs"/>
              </a:rPr>
              <a:t>-  Social Security		-  Other benefits</a:t>
            </a:r>
          </a:p>
          <a:p>
            <a:pPr marL="1257300" marR="0" lvl="2" indent="-342900" algn="l" defTabSz="914400" rtl="0" eaLnBrk="0" fontAlgn="base" latinLnBrk="0" hangingPunct="0">
              <a:lnSpc>
                <a:spcPct val="100000"/>
              </a:lnSpc>
              <a:spcBef>
                <a:spcPct val="0"/>
              </a:spcBef>
              <a:spcAft>
                <a:spcPct val="0"/>
              </a:spcAft>
              <a:buClrTx/>
              <a:buSzTx/>
              <a:buFontTx/>
              <a:buChar char="-"/>
              <a:tabLst/>
              <a:defRPr/>
            </a:pPr>
            <a:endParaRPr kumimoji="0" lang="en-US" sz="800" b="0" i="0" u="none" strike="noStrike" kern="1200" cap="none" spc="0" normalizeH="0" baseline="0" noProof="0" dirty="0">
              <a:ln>
                <a:noFill/>
              </a:ln>
              <a:solidFill>
                <a:schemeClr val="bg2">
                  <a:lumMod val="10000"/>
                </a:schemeClr>
              </a:solidFill>
              <a:effectLst/>
              <a:uLnTx/>
              <a:uFillTx/>
              <a:ea typeface="ＭＳ Ｐゴシック" panose="020B0600070205080204" pitchFamily="34"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bg2">
                    <a:lumMod val="10000"/>
                  </a:schemeClr>
                </a:solidFill>
                <a:effectLst/>
                <a:uLnTx/>
                <a:uFillTx/>
                <a:ea typeface="ＭＳ Ｐゴシック" panose="020B0600070205080204" pitchFamily="34" charset="-128"/>
                <a:cs typeface="+mn-cs"/>
              </a:rPr>
              <a:t>Material and supply costs </a:t>
            </a:r>
            <a:r>
              <a:rPr kumimoji="0" lang="en-US" sz="2400" b="0" i="0" u="none" strike="noStrike" kern="1200" cap="none" spc="0" normalizeH="0" baseline="0" noProof="0" dirty="0">
                <a:ln>
                  <a:noFill/>
                </a:ln>
                <a:solidFill>
                  <a:schemeClr val="bg2">
                    <a:lumMod val="10000"/>
                  </a:schemeClr>
                </a:solidFill>
                <a:effectLst/>
                <a:uLnTx/>
                <a:uFillTx/>
                <a:ea typeface="ＭＳ Ｐゴシック" panose="020B0600070205080204" pitchFamily="34" charset="-128"/>
                <a:cs typeface="+mn-cs"/>
              </a:rPr>
              <a:t>related to the performance of Medicaid administrative activities</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bg2">
                    <a:lumMod val="10000"/>
                  </a:schemeClr>
                </a:solidFill>
                <a:effectLst/>
                <a:uLnTx/>
                <a:uFillTx/>
                <a:ea typeface="ＭＳ Ｐゴシック" panose="020B0600070205080204" pitchFamily="34" charset="-128"/>
                <a:cs typeface="+mn-cs"/>
              </a:rPr>
              <a:t>Costs for health supplies must be excluded</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bg2">
                    <a:lumMod val="10000"/>
                  </a:schemeClr>
                </a:solidFill>
                <a:effectLst/>
                <a:uLnTx/>
                <a:uFillTx/>
                <a:ea typeface="ＭＳ Ｐゴシック" panose="020B0600070205080204" pitchFamily="34" charset="-128"/>
                <a:cs typeface="+mn-cs"/>
              </a:rPr>
              <a:t>Costs for educational supplies must be excluded</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chemeClr val="bg2">
                  <a:lumMod val="10000"/>
                </a:schemeClr>
              </a:solidFill>
              <a:effectLst/>
              <a:uLnTx/>
              <a:uFillTx/>
              <a:ea typeface="ＭＳ Ｐゴシック" panose="020B0600070205080204" pitchFamily="34"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bg2">
                    <a:lumMod val="10000"/>
                  </a:schemeClr>
                </a:solidFill>
                <a:effectLst/>
                <a:uLnTx/>
                <a:uFillTx/>
                <a:ea typeface="ＭＳ Ｐゴシック" panose="020B0600070205080204" pitchFamily="34" charset="-128"/>
                <a:cs typeface="+mn-cs"/>
              </a:rPr>
              <a:t>Capital Costs</a:t>
            </a:r>
          </a:p>
          <a:p>
            <a:endParaRPr lang="en-US" dirty="0"/>
          </a:p>
        </p:txBody>
      </p:sp>
      <p:sp>
        <p:nvSpPr>
          <p:cNvPr id="5" name="TextBox 4">
            <a:extLst>
              <a:ext uri="{FF2B5EF4-FFF2-40B4-BE49-F238E27FC236}">
                <a16:creationId xmlns:a16="http://schemas.microsoft.com/office/drawing/2014/main" id="{B0584E71-E533-F057-5C43-772218DD56B9}"/>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2701173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Where/How to gather cost data</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p:txBody>
          <a:bodyPr/>
          <a:lstStyle/>
          <a:p>
            <a:pPr marL="0" indent="0">
              <a:buNone/>
            </a:pPr>
            <a:r>
              <a:rPr kumimoji="0" lang="en-US" sz="2800" i="0" u="none" strike="noStrike" kern="1200" cap="none" spc="0" normalizeH="0" baseline="0" noProof="0" dirty="0">
                <a:ln>
                  <a:noFill/>
                </a:ln>
                <a:solidFill>
                  <a:schemeClr val="bg2">
                    <a:lumMod val="10000"/>
                  </a:schemeClr>
                </a:solidFill>
                <a:effectLst/>
                <a:uLnTx/>
                <a:uFillTx/>
                <a:ea typeface="ＭＳ Ｐゴシック" panose="020B0600070205080204" pitchFamily="34" charset="-128"/>
                <a:cs typeface="+mn-cs"/>
              </a:rPr>
              <a:t>In most school divisions, the Medicaid Coordinator files the claim. But most coordinators need support and assistance to do so.</a:t>
            </a:r>
          </a:p>
          <a:p>
            <a:endParaRPr lang="en-US" dirty="0"/>
          </a:p>
        </p:txBody>
      </p:sp>
      <p:graphicFrame>
        <p:nvGraphicFramePr>
          <p:cNvPr id="5" name="Table 2">
            <a:extLst>
              <a:ext uri="{FF2B5EF4-FFF2-40B4-BE49-F238E27FC236}">
                <a16:creationId xmlns:a16="http://schemas.microsoft.com/office/drawing/2014/main" id="{3080AB7F-25DA-A7C3-3187-1A20E99817D7}"/>
              </a:ext>
            </a:extLst>
          </p:cNvPr>
          <p:cNvGraphicFramePr>
            <a:graphicFrameLocks noGrp="1"/>
          </p:cNvGraphicFramePr>
          <p:nvPr>
            <p:extLst>
              <p:ext uri="{D42A27DB-BD31-4B8C-83A1-F6EECF244321}">
                <p14:modId xmlns:p14="http://schemas.microsoft.com/office/powerpoint/2010/main" val="1930891178"/>
              </p:ext>
            </p:extLst>
          </p:nvPr>
        </p:nvGraphicFramePr>
        <p:xfrm>
          <a:off x="819800" y="2446421"/>
          <a:ext cx="10425420" cy="3553327"/>
        </p:xfrm>
        <a:graphic>
          <a:graphicData uri="http://schemas.openxmlformats.org/drawingml/2006/table">
            <a:tbl>
              <a:tblPr firstRow="1" bandRow="1"/>
              <a:tblGrid>
                <a:gridCol w="2085084">
                  <a:extLst>
                    <a:ext uri="{9D8B030D-6E8A-4147-A177-3AD203B41FA5}">
                      <a16:colId xmlns:a16="http://schemas.microsoft.com/office/drawing/2014/main" val="3626573201"/>
                    </a:ext>
                  </a:extLst>
                </a:gridCol>
                <a:gridCol w="2085084">
                  <a:extLst>
                    <a:ext uri="{9D8B030D-6E8A-4147-A177-3AD203B41FA5}">
                      <a16:colId xmlns:a16="http://schemas.microsoft.com/office/drawing/2014/main" val="1682124814"/>
                    </a:ext>
                  </a:extLst>
                </a:gridCol>
                <a:gridCol w="2085084">
                  <a:extLst>
                    <a:ext uri="{9D8B030D-6E8A-4147-A177-3AD203B41FA5}">
                      <a16:colId xmlns:a16="http://schemas.microsoft.com/office/drawing/2014/main" val="784926043"/>
                    </a:ext>
                  </a:extLst>
                </a:gridCol>
                <a:gridCol w="2085084">
                  <a:extLst>
                    <a:ext uri="{9D8B030D-6E8A-4147-A177-3AD203B41FA5}">
                      <a16:colId xmlns:a16="http://schemas.microsoft.com/office/drawing/2014/main" val="2947126343"/>
                    </a:ext>
                  </a:extLst>
                </a:gridCol>
                <a:gridCol w="2085084">
                  <a:extLst>
                    <a:ext uri="{9D8B030D-6E8A-4147-A177-3AD203B41FA5}">
                      <a16:colId xmlns:a16="http://schemas.microsoft.com/office/drawing/2014/main" val="1234553194"/>
                    </a:ext>
                  </a:extLst>
                </a:gridCol>
              </a:tblGrid>
              <a:tr h="885598">
                <a:tc>
                  <a:txBody>
                    <a:bodyPr/>
                    <a:lstStyle>
                      <a:lvl1pPr marL="0" algn="l" defTabSz="914354" rtl="0" eaLnBrk="1" latinLnBrk="0" hangingPunct="1">
                        <a:defRPr sz="1800" b="1" kern="1200">
                          <a:solidFill>
                            <a:schemeClr val="lt1"/>
                          </a:solidFill>
                          <a:latin typeface="Calibri"/>
                        </a:defRPr>
                      </a:lvl1pPr>
                      <a:lvl2pPr marL="457178" algn="l" defTabSz="914354" rtl="0" eaLnBrk="1" latinLnBrk="0" hangingPunct="1">
                        <a:defRPr sz="1800" b="1" kern="1200">
                          <a:solidFill>
                            <a:schemeClr val="lt1"/>
                          </a:solidFill>
                          <a:latin typeface="Calibri"/>
                        </a:defRPr>
                      </a:lvl2pPr>
                      <a:lvl3pPr marL="914354" algn="l" defTabSz="914354" rtl="0" eaLnBrk="1" latinLnBrk="0" hangingPunct="1">
                        <a:defRPr sz="1800" b="1" kern="1200">
                          <a:solidFill>
                            <a:schemeClr val="lt1"/>
                          </a:solidFill>
                          <a:latin typeface="Calibri"/>
                        </a:defRPr>
                      </a:lvl3pPr>
                      <a:lvl4pPr marL="1371532" algn="l" defTabSz="914354" rtl="0" eaLnBrk="1" latinLnBrk="0" hangingPunct="1">
                        <a:defRPr sz="1800" b="1" kern="1200">
                          <a:solidFill>
                            <a:schemeClr val="lt1"/>
                          </a:solidFill>
                          <a:latin typeface="Calibri"/>
                        </a:defRPr>
                      </a:lvl4pPr>
                      <a:lvl5pPr marL="1828709" algn="l" defTabSz="914354" rtl="0" eaLnBrk="1" latinLnBrk="0" hangingPunct="1">
                        <a:defRPr sz="1800" b="1" kern="1200">
                          <a:solidFill>
                            <a:schemeClr val="lt1"/>
                          </a:solidFill>
                          <a:latin typeface="Calibri"/>
                        </a:defRPr>
                      </a:lvl5pPr>
                      <a:lvl6pPr marL="2285886" algn="l" defTabSz="914354" rtl="0" eaLnBrk="1" latinLnBrk="0" hangingPunct="1">
                        <a:defRPr sz="1800" b="1" kern="1200">
                          <a:solidFill>
                            <a:schemeClr val="lt1"/>
                          </a:solidFill>
                          <a:latin typeface="Calibri"/>
                        </a:defRPr>
                      </a:lvl6pPr>
                      <a:lvl7pPr marL="2743062" algn="l" defTabSz="914354" rtl="0" eaLnBrk="1" latinLnBrk="0" hangingPunct="1">
                        <a:defRPr sz="1800" b="1" kern="1200">
                          <a:solidFill>
                            <a:schemeClr val="lt1"/>
                          </a:solidFill>
                          <a:latin typeface="Calibri"/>
                        </a:defRPr>
                      </a:lvl7pPr>
                      <a:lvl8pPr marL="3200240" algn="l" defTabSz="914354" rtl="0" eaLnBrk="1" latinLnBrk="0" hangingPunct="1">
                        <a:defRPr sz="1800" b="1" kern="1200">
                          <a:solidFill>
                            <a:schemeClr val="lt1"/>
                          </a:solidFill>
                          <a:latin typeface="Calibri"/>
                        </a:defRPr>
                      </a:lvl8pPr>
                      <a:lvl9pPr marL="3657418" algn="l" defTabSz="914354" rtl="0" eaLnBrk="1" latinLnBrk="0" hangingPunct="1">
                        <a:defRPr sz="1800" b="1" kern="1200">
                          <a:solidFill>
                            <a:schemeClr val="lt1"/>
                          </a:solidFill>
                          <a:latin typeface="Calibri"/>
                        </a:defRPr>
                      </a:lvl9pPr>
                    </a:lstStyle>
                    <a:p>
                      <a:r>
                        <a:rPr lang="en-US" sz="1600" dirty="0">
                          <a:solidFill>
                            <a:schemeClr val="bg2"/>
                          </a:solidFill>
                          <a:latin typeface="+mn-lt"/>
                        </a:rPr>
                        <a:t>Information Needed</a:t>
                      </a:r>
                    </a:p>
                  </a:txBody>
                  <a:tcPr anchor="b">
                    <a:lnL>
                      <a:noFill/>
                    </a:lnL>
                    <a:lnR>
                      <a:noFill/>
                    </a:lnR>
                    <a:lnT>
                      <a:noFill/>
                    </a:lnT>
                    <a:lnB>
                      <a:noFill/>
                    </a:lnB>
                    <a:lnTlToBr w="12700" cmpd="sng">
                      <a:noFill/>
                      <a:prstDash val="solid"/>
                    </a:lnTlToBr>
                    <a:lnBlToTr w="12700" cmpd="sng">
                      <a:noFill/>
                      <a:prstDash val="solid"/>
                    </a:lnBlToTr>
                    <a:solidFill>
                      <a:srgbClr val="0089A6"/>
                    </a:solidFill>
                  </a:tcPr>
                </a:tc>
                <a:tc>
                  <a:txBody>
                    <a:bodyPr/>
                    <a:lstStyle>
                      <a:lvl1pPr marL="0" algn="l" defTabSz="914354" rtl="0" eaLnBrk="1" latinLnBrk="0" hangingPunct="1">
                        <a:defRPr sz="1800" b="1" kern="1200">
                          <a:solidFill>
                            <a:schemeClr val="lt1"/>
                          </a:solidFill>
                          <a:latin typeface="Calibri"/>
                        </a:defRPr>
                      </a:lvl1pPr>
                      <a:lvl2pPr marL="457178" algn="l" defTabSz="914354" rtl="0" eaLnBrk="1" latinLnBrk="0" hangingPunct="1">
                        <a:defRPr sz="1800" b="1" kern="1200">
                          <a:solidFill>
                            <a:schemeClr val="lt1"/>
                          </a:solidFill>
                          <a:latin typeface="Calibri"/>
                        </a:defRPr>
                      </a:lvl2pPr>
                      <a:lvl3pPr marL="914354" algn="l" defTabSz="914354" rtl="0" eaLnBrk="1" latinLnBrk="0" hangingPunct="1">
                        <a:defRPr sz="1800" b="1" kern="1200">
                          <a:solidFill>
                            <a:schemeClr val="lt1"/>
                          </a:solidFill>
                          <a:latin typeface="Calibri"/>
                        </a:defRPr>
                      </a:lvl3pPr>
                      <a:lvl4pPr marL="1371532" algn="l" defTabSz="914354" rtl="0" eaLnBrk="1" latinLnBrk="0" hangingPunct="1">
                        <a:defRPr sz="1800" b="1" kern="1200">
                          <a:solidFill>
                            <a:schemeClr val="lt1"/>
                          </a:solidFill>
                          <a:latin typeface="Calibri"/>
                        </a:defRPr>
                      </a:lvl4pPr>
                      <a:lvl5pPr marL="1828709" algn="l" defTabSz="914354" rtl="0" eaLnBrk="1" latinLnBrk="0" hangingPunct="1">
                        <a:defRPr sz="1800" b="1" kern="1200">
                          <a:solidFill>
                            <a:schemeClr val="lt1"/>
                          </a:solidFill>
                          <a:latin typeface="Calibri"/>
                        </a:defRPr>
                      </a:lvl5pPr>
                      <a:lvl6pPr marL="2285886" algn="l" defTabSz="914354" rtl="0" eaLnBrk="1" latinLnBrk="0" hangingPunct="1">
                        <a:defRPr sz="1800" b="1" kern="1200">
                          <a:solidFill>
                            <a:schemeClr val="lt1"/>
                          </a:solidFill>
                          <a:latin typeface="Calibri"/>
                        </a:defRPr>
                      </a:lvl6pPr>
                      <a:lvl7pPr marL="2743062" algn="l" defTabSz="914354" rtl="0" eaLnBrk="1" latinLnBrk="0" hangingPunct="1">
                        <a:defRPr sz="1800" b="1" kern="1200">
                          <a:solidFill>
                            <a:schemeClr val="lt1"/>
                          </a:solidFill>
                          <a:latin typeface="Calibri"/>
                        </a:defRPr>
                      </a:lvl7pPr>
                      <a:lvl8pPr marL="3200240" algn="l" defTabSz="914354" rtl="0" eaLnBrk="1" latinLnBrk="0" hangingPunct="1">
                        <a:defRPr sz="1800" b="1" kern="1200">
                          <a:solidFill>
                            <a:schemeClr val="lt1"/>
                          </a:solidFill>
                          <a:latin typeface="Calibri"/>
                        </a:defRPr>
                      </a:lvl8pPr>
                      <a:lvl9pPr marL="3657418" algn="l" defTabSz="914354" rtl="0" eaLnBrk="1" latinLnBrk="0" hangingPunct="1">
                        <a:defRPr sz="1800" b="1" kern="1200">
                          <a:solidFill>
                            <a:schemeClr val="lt1"/>
                          </a:solidFill>
                          <a:latin typeface="Calibri"/>
                        </a:defRPr>
                      </a:lvl9pPr>
                    </a:lstStyle>
                    <a:p>
                      <a:r>
                        <a:rPr lang="en-US" sz="1600" dirty="0">
                          <a:solidFill>
                            <a:schemeClr val="bg2"/>
                          </a:solidFill>
                          <a:latin typeface="+mn-lt"/>
                        </a:rPr>
                        <a:t>Who will provide the information?</a:t>
                      </a:r>
                    </a:p>
                  </a:txBody>
                  <a:tcPr anchor="b">
                    <a:lnL>
                      <a:noFill/>
                    </a:lnL>
                    <a:lnR>
                      <a:noFill/>
                    </a:lnR>
                    <a:lnT>
                      <a:noFill/>
                    </a:lnT>
                    <a:lnB>
                      <a:noFill/>
                    </a:lnB>
                    <a:lnTlToBr w="12700" cmpd="sng">
                      <a:noFill/>
                      <a:prstDash val="solid"/>
                    </a:lnTlToBr>
                    <a:lnBlToTr w="12700" cmpd="sng">
                      <a:noFill/>
                      <a:prstDash val="solid"/>
                    </a:lnBlToTr>
                    <a:solidFill>
                      <a:srgbClr val="0089A6"/>
                    </a:solidFill>
                  </a:tcPr>
                </a:tc>
                <a:tc>
                  <a:txBody>
                    <a:bodyPr/>
                    <a:lstStyle>
                      <a:lvl1pPr marL="0" algn="l" defTabSz="914354" rtl="0" eaLnBrk="1" latinLnBrk="0" hangingPunct="1">
                        <a:defRPr sz="1800" b="1" kern="1200">
                          <a:solidFill>
                            <a:schemeClr val="lt1"/>
                          </a:solidFill>
                          <a:latin typeface="Calibri"/>
                        </a:defRPr>
                      </a:lvl1pPr>
                      <a:lvl2pPr marL="457178" algn="l" defTabSz="914354" rtl="0" eaLnBrk="1" latinLnBrk="0" hangingPunct="1">
                        <a:defRPr sz="1800" b="1" kern="1200">
                          <a:solidFill>
                            <a:schemeClr val="lt1"/>
                          </a:solidFill>
                          <a:latin typeface="Calibri"/>
                        </a:defRPr>
                      </a:lvl2pPr>
                      <a:lvl3pPr marL="914354" algn="l" defTabSz="914354" rtl="0" eaLnBrk="1" latinLnBrk="0" hangingPunct="1">
                        <a:defRPr sz="1800" b="1" kern="1200">
                          <a:solidFill>
                            <a:schemeClr val="lt1"/>
                          </a:solidFill>
                          <a:latin typeface="Calibri"/>
                        </a:defRPr>
                      </a:lvl3pPr>
                      <a:lvl4pPr marL="1371532" algn="l" defTabSz="914354" rtl="0" eaLnBrk="1" latinLnBrk="0" hangingPunct="1">
                        <a:defRPr sz="1800" b="1" kern="1200">
                          <a:solidFill>
                            <a:schemeClr val="lt1"/>
                          </a:solidFill>
                          <a:latin typeface="Calibri"/>
                        </a:defRPr>
                      </a:lvl4pPr>
                      <a:lvl5pPr marL="1828709" algn="l" defTabSz="914354" rtl="0" eaLnBrk="1" latinLnBrk="0" hangingPunct="1">
                        <a:defRPr sz="1800" b="1" kern="1200">
                          <a:solidFill>
                            <a:schemeClr val="lt1"/>
                          </a:solidFill>
                          <a:latin typeface="Calibri"/>
                        </a:defRPr>
                      </a:lvl5pPr>
                      <a:lvl6pPr marL="2285886" algn="l" defTabSz="914354" rtl="0" eaLnBrk="1" latinLnBrk="0" hangingPunct="1">
                        <a:defRPr sz="1800" b="1" kern="1200">
                          <a:solidFill>
                            <a:schemeClr val="lt1"/>
                          </a:solidFill>
                          <a:latin typeface="Calibri"/>
                        </a:defRPr>
                      </a:lvl6pPr>
                      <a:lvl7pPr marL="2743062" algn="l" defTabSz="914354" rtl="0" eaLnBrk="1" latinLnBrk="0" hangingPunct="1">
                        <a:defRPr sz="1800" b="1" kern="1200">
                          <a:solidFill>
                            <a:schemeClr val="lt1"/>
                          </a:solidFill>
                          <a:latin typeface="Calibri"/>
                        </a:defRPr>
                      </a:lvl7pPr>
                      <a:lvl8pPr marL="3200240" algn="l" defTabSz="914354" rtl="0" eaLnBrk="1" latinLnBrk="0" hangingPunct="1">
                        <a:defRPr sz="1800" b="1" kern="1200">
                          <a:solidFill>
                            <a:schemeClr val="lt1"/>
                          </a:solidFill>
                          <a:latin typeface="Calibri"/>
                        </a:defRPr>
                      </a:lvl8pPr>
                      <a:lvl9pPr marL="3657418" algn="l" defTabSz="914354" rtl="0" eaLnBrk="1" latinLnBrk="0" hangingPunct="1">
                        <a:defRPr sz="1800" b="1" kern="1200">
                          <a:solidFill>
                            <a:schemeClr val="lt1"/>
                          </a:solidFill>
                          <a:latin typeface="Calibri"/>
                        </a:defRPr>
                      </a:lvl9pPr>
                    </a:lstStyle>
                    <a:p>
                      <a:r>
                        <a:rPr lang="en-US" sz="1600" dirty="0">
                          <a:solidFill>
                            <a:schemeClr val="bg2"/>
                          </a:solidFill>
                          <a:latin typeface="+mn-lt"/>
                        </a:rPr>
                        <a:t>How much time do they need to prepare?</a:t>
                      </a:r>
                    </a:p>
                  </a:txBody>
                  <a:tcPr anchor="b">
                    <a:lnL>
                      <a:noFill/>
                    </a:lnL>
                    <a:lnR>
                      <a:noFill/>
                    </a:lnR>
                    <a:lnT>
                      <a:noFill/>
                    </a:lnT>
                    <a:lnB>
                      <a:noFill/>
                    </a:lnB>
                    <a:lnTlToBr w="12700" cmpd="sng">
                      <a:noFill/>
                      <a:prstDash val="solid"/>
                    </a:lnTlToBr>
                    <a:lnBlToTr w="12700" cmpd="sng">
                      <a:noFill/>
                      <a:prstDash val="solid"/>
                    </a:lnBlToTr>
                    <a:solidFill>
                      <a:srgbClr val="0089A6"/>
                    </a:solidFill>
                  </a:tcPr>
                </a:tc>
                <a:tc>
                  <a:txBody>
                    <a:bodyPr/>
                    <a:lstStyle>
                      <a:lvl1pPr marL="0" algn="l" defTabSz="914354" rtl="0" eaLnBrk="1" latinLnBrk="0" hangingPunct="1">
                        <a:defRPr sz="1800" b="1" kern="1200">
                          <a:solidFill>
                            <a:schemeClr val="lt1"/>
                          </a:solidFill>
                          <a:latin typeface="Calibri"/>
                        </a:defRPr>
                      </a:lvl1pPr>
                      <a:lvl2pPr marL="457178" algn="l" defTabSz="914354" rtl="0" eaLnBrk="1" latinLnBrk="0" hangingPunct="1">
                        <a:defRPr sz="1800" b="1" kern="1200">
                          <a:solidFill>
                            <a:schemeClr val="lt1"/>
                          </a:solidFill>
                          <a:latin typeface="Calibri"/>
                        </a:defRPr>
                      </a:lvl2pPr>
                      <a:lvl3pPr marL="914354" algn="l" defTabSz="914354" rtl="0" eaLnBrk="1" latinLnBrk="0" hangingPunct="1">
                        <a:defRPr sz="1800" b="1" kern="1200">
                          <a:solidFill>
                            <a:schemeClr val="lt1"/>
                          </a:solidFill>
                          <a:latin typeface="Calibri"/>
                        </a:defRPr>
                      </a:lvl3pPr>
                      <a:lvl4pPr marL="1371532" algn="l" defTabSz="914354" rtl="0" eaLnBrk="1" latinLnBrk="0" hangingPunct="1">
                        <a:defRPr sz="1800" b="1" kern="1200">
                          <a:solidFill>
                            <a:schemeClr val="lt1"/>
                          </a:solidFill>
                          <a:latin typeface="Calibri"/>
                        </a:defRPr>
                      </a:lvl4pPr>
                      <a:lvl5pPr marL="1828709" algn="l" defTabSz="914354" rtl="0" eaLnBrk="1" latinLnBrk="0" hangingPunct="1">
                        <a:defRPr sz="1800" b="1" kern="1200">
                          <a:solidFill>
                            <a:schemeClr val="lt1"/>
                          </a:solidFill>
                          <a:latin typeface="Calibri"/>
                        </a:defRPr>
                      </a:lvl5pPr>
                      <a:lvl6pPr marL="2285886" algn="l" defTabSz="914354" rtl="0" eaLnBrk="1" latinLnBrk="0" hangingPunct="1">
                        <a:defRPr sz="1800" b="1" kern="1200">
                          <a:solidFill>
                            <a:schemeClr val="lt1"/>
                          </a:solidFill>
                          <a:latin typeface="Calibri"/>
                        </a:defRPr>
                      </a:lvl6pPr>
                      <a:lvl7pPr marL="2743062" algn="l" defTabSz="914354" rtl="0" eaLnBrk="1" latinLnBrk="0" hangingPunct="1">
                        <a:defRPr sz="1800" b="1" kern="1200">
                          <a:solidFill>
                            <a:schemeClr val="lt1"/>
                          </a:solidFill>
                          <a:latin typeface="Calibri"/>
                        </a:defRPr>
                      </a:lvl7pPr>
                      <a:lvl8pPr marL="3200240" algn="l" defTabSz="914354" rtl="0" eaLnBrk="1" latinLnBrk="0" hangingPunct="1">
                        <a:defRPr sz="1800" b="1" kern="1200">
                          <a:solidFill>
                            <a:schemeClr val="lt1"/>
                          </a:solidFill>
                          <a:latin typeface="Calibri"/>
                        </a:defRPr>
                      </a:lvl8pPr>
                      <a:lvl9pPr marL="3657418" algn="l" defTabSz="914354" rtl="0" eaLnBrk="1" latinLnBrk="0" hangingPunct="1">
                        <a:defRPr sz="1800" b="1" kern="1200">
                          <a:solidFill>
                            <a:schemeClr val="lt1"/>
                          </a:solidFill>
                          <a:latin typeface="Calibri"/>
                        </a:defRPr>
                      </a:lvl9pPr>
                    </a:lstStyle>
                    <a:p>
                      <a:r>
                        <a:rPr lang="en-US" sz="1600" dirty="0">
                          <a:solidFill>
                            <a:schemeClr val="bg2"/>
                          </a:solidFill>
                          <a:latin typeface="+mn-lt"/>
                        </a:rPr>
                        <a:t>What’s the correct data source?</a:t>
                      </a:r>
                    </a:p>
                  </a:txBody>
                  <a:tcPr anchor="b">
                    <a:lnL>
                      <a:noFill/>
                    </a:lnL>
                    <a:lnR>
                      <a:noFill/>
                    </a:lnR>
                    <a:lnT>
                      <a:noFill/>
                    </a:lnT>
                    <a:lnB>
                      <a:noFill/>
                    </a:lnB>
                    <a:lnTlToBr w="12700" cmpd="sng">
                      <a:noFill/>
                      <a:prstDash val="solid"/>
                    </a:lnTlToBr>
                    <a:lnBlToTr w="12700" cmpd="sng">
                      <a:noFill/>
                      <a:prstDash val="solid"/>
                    </a:lnBlToTr>
                    <a:solidFill>
                      <a:srgbClr val="0089A6"/>
                    </a:solidFill>
                  </a:tcPr>
                </a:tc>
                <a:tc>
                  <a:txBody>
                    <a:bodyPr/>
                    <a:lstStyle>
                      <a:lvl1pPr marL="0" algn="l" defTabSz="914354" rtl="0" eaLnBrk="1" latinLnBrk="0" hangingPunct="1">
                        <a:defRPr sz="1800" b="1" kern="1200">
                          <a:solidFill>
                            <a:schemeClr val="lt1"/>
                          </a:solidFill>
                          <a:latin typeface="Calibri"/>
                        </a:defRPr>
                      </a:lvl1pPr>
                      <a:lvl2pPr marL="457178" algn="l" defTabSz="914354" rtl="0" eaLnBrk="1" latinLnBrk="0" hangingPunct="1">
                        <a:defRPr sz="1800" b="1" kern="1200">
                          <a:solidFill>
                            <a:schemeClr val="lt1"/>
                          </a:solidFill>
                          <a:latin typeface="Calibri"/>
                        </a:defRPr>
                      </a:lvl2pPr>
                      <a:lvl3pPr marL="914354" algn="l" defTabSz="914354" rtl="0" eaLnBrk="1" latinLnBrk="0" hangingPunct="1">
                        <a:defRPr sz="1800" b="1" kern="1200">
                          <a:solidFill>
                            <a:schemeClr val="lt1"/>
                          </a:solidFill>
                          <a:latin typeface="Calibri"/>
                        </a:defRPr>
                      </a:lvl3pPr>
                      <a:lvl4pPr marL="1371532" algn="l" defTabSz="914354" rtl="0" eaLnBrk="1" latinLnBrk="0" hangingPunct="1">
                        <a:defRPr sz="1800" b="1" kern="1200">
                          <a:solidFill>
                            <a:schemeClr val="lt1"/>
                          </a:solidFill>
                          <a:latin typeface="Calibri"/>
                        </a:defRPr>
                      </a:lvl4pPr>
                      <a:lvl5pPr marL="1828709" algn="l" defTabSz="914354" rtl="0" eaLnBrk="1" latinLnBrk="0" hangingPunct="1">
                        <a:defRPr sz="1800" b="1" kern="1200">
                          <a:solidFill>
                            <a:schemeClr val="lt1"/>
                          </a:solidFill>
                          <a:latin typeface="Calibri"/>
                        </a:defRPr>
                      </a:lvl5pPr>
                      <a:lvl6pPr marL="2285886" algn="l" defTabSz="914354" rtl="0" eaLnBrk="1" latinLnBrk="0" hangingPunct="1">
                        <a:defRPr sz="1800" b="1" kern="1200">
                          <a:solidFill>
                            <a:schemeClr val="lt1"/>
                          </a:solidFill>
                          <a:latin typeface="Calibri"/>
                        </a:defRPr>
                      </a:lvl6pPr>
                      <a:lvl7pPr marL="2743062" algn="l" defTabSz="914354" rtl="0" eaLnBrk="1" latinLnBrk="0" hangingPunct="1">
                        <a:defRPr sz="1800" b="1" kern="1200">
                          <a:solidFill>
                            <a:schemeClr val="lt1"/>
                          </a:solidFill>
                          <a:latin typeface="Calibri"/>
                        </a:defRPr>
                      </a:lvl7pPr>
                      <a:lvl8pPr marL="3200240" algn="l" defTabSz="914354" rtl="0" eaLnBrk="1" latinLnBrk="0" hangingPunct="1">
                        <a:defRPr sz="1800" b="1" kern="1200">
                          <a:solidFill>
                            <a:schemeClr val="lt1"/>
                          </a:solidFill>
                          <a:latin typeface="Calibri"/>
                        </a:defRPr>
                      </a:lvl8pPr>
                      <a:lvl9pPr marL="3657418" algn="l" defTabSz="914354" rtl="0" eaLnBrk="1" latinLnBrk="0" hangingPunct="1">
                        <a:defRPr sz="1800" b="1" kern="1200">
                          <a:solidFill>
                            <a:schemeClr val="lt1"/>
                          </a:solidFill>
                          <a:latin typeface="Calibri"/>
                        </a:defRPr>
                      </a:lvl9pPr>
                    </a:lstStyle>
                    <a:p>
                      <a:r>
                        <a:rPr lang="en-US" sz="1600" dirty="0">
                          <a:solidFill>
                            <a:schemeClr val="bg2"/>
                          </a:solidFill>
                          <a:latin typeface="+mn-lt"/>
                        </a:rPr>
                        <a:t>How will the information be verified?</a:t>
                      </a:r>
                    </a:p>
                  </a:txBody>
                  <a:tcPr anchor="b">
                    <a:lnL>
                      <a:noFill/>
                    </a:lnL>
                    <a:lnR>
                      <a:noFill/>
                    </a:lnR>
                    <a:lnT>
                      <a:noFill/>
                    </a:lnT>
                    <a:lnB>
                      <a:noFill/>
                    </a:lnB>
                    <a:lnTlToBr w="12700" cmpd="sng">
                      <a:noFill/>
                      <a:prstDash val="solid"/>
                    </a:lnTlToBr>
                    <a:lnBlToTr w="12700" cmpd="sng">
                      <a:noFill/>
                      <a:prstDash val="solid"/>
                    </a:lnBlToTr>
                    <a:solidFill>
                      <a:srgbClr val="0089A6"/>
                    </a:solidFill>
                  </a:tcPr>
                </a:tc>
                <a:extLst>
                  <a:ext uri="{0D108BD9-81ED-4DB2-BD59-A6C34878D82A}">
                    <a16:rowId xmlns:a16="http://schemas.microsoft.com/office/drawing/2014/main" val="2151637015"/>
                  </a:ext>
                </a:extLst>
              </a:tr>
              <a:tr h="399066">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Staff salary</a:t>
                      </a:r>
                    </a:p>
                  </a:txBody>
                  <a:tcPr>
                    <a:lnL>
                      <a:noFill/>
                    </a:lnL>
                    <a:lnR>
                      <a:noFill/>
                    </a:lnR>
                    <a:lnT>
                      <a:noFill/>
                    </a:lnT>
                    <a:lnB>
                      <a:noFill/>
                    </a:lnB>
                    <a:lnTlToBr w="12700" cmpd="sng">
                      <a:noFill/>
                      <a:prstDash val="solid"/>
                    </a:lnTlToBr>
                    <a:lnBlToTr w="12700" cmpd="sng">
                      <a:noFill/>
                      <a:prstDash val="solid"/>
                    </a:lnBlToTr>
                    <a:solidFill>
                      <a:srgbClr val="84BD00">
                        <a:tint val="40000"/>
                      </a:srgbClr>
                    </a:solid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Payroll?</a:t>
                      </a:r>
                    </a:p>
                  </a:txBody>
                  <a:tcPr>
                    <a:lnL>
                      <a:noFill/>
                    </a:lnL>
                    <a:lnR>
                      <a:noFill/>
                    </a:lnR>
                    <a:lnT>
                      <a:noFill/>
                    </a:lnT>
                    <a:lnB>
                      <a:noFill/>
                    </a:lnB>
                    <a:lnTlToBr w="12700" cmpd="sng">
                      <a:noFill/>
                      <a:prstDash val="solid"/>
                    </a:lnTlToBr>
                    <a:lnBlToTr w="12700" cmpd="sng">
                      <a:noFill/>
                      <a:prstDash val="solid"/>
                    </a:lnBlToTr>
                    <a:solidFill>
                      <a:srgbClr val="84BD00">
                        <a:tint val="40000"/>
                      </a:srgbClr>
                    </a:solid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1 week?</a:t>
                      </a:r>
                    </a:p>
                  </a:txBody>
                  <a:tcPr>
                    <a:lnL>
                      <a:noFill/>
                    </a:lnL>
                    <a:lnR>
                      <a:noFill/>
                    </a:lnR>
                    <a:lnT>
                      <a:noFill/>
                    </a:lnT>
                    <a:lnB>
                      <a:noFill/>
                    </a:lnB>
                    <a:lnTlToBr w="12700" cmpd="sng">
                      <a:noFill/>
                      <a:prstDash val="solid"/>
                    </a:lnTlToBr>
                    <a:lnBlToTr w="12700" cmpd="sng">
                      <a:noFill/>
                      <a:prstDash val="solid"/>
                    </a:lnBlToTr>
                    <a:solidFill>
                      <a:srgbClr val="84BD00">
                        <a:tint val="40000"/>
                      </a:srgbClr>
                    </a:solid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Payroll system?</a:t>
                      </a:r>
                    </a:p>
                  </a:txBody>
                  <a:tcPr>
                    <a:lnL>
                      <a:noFill/>
                    </a:lnL>
                    <a:lnR>
                      <a:noFill/>
                    </a:lnR>
                    <a:lnT>
                      <a:noFill/>
                    </a:lnT>
                    <a:lnB>
                      <a:noFill/>
                    </a:lnB>
                    <a:lnTlToBr w="12700" cmpd="sng">
                      <a:noFill/>
                      <a:prstDash val="solid"/>
                    </a:lnTlToBr>
                    <a:lnBlToTr w="12700" cmpd="sng">
                      <a:noFill/>
                      <a:prstDash val="solid"/>
                    </a:lnBlToTr>
                    <a:solidFill>
                      <a:srgbClr val="84BD00">
                        <a:tint val="40000"/>
                      </a:srgbClr>
                    </a:solid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Payroll reports?</a:t>
                      </a:r>
                    </a:p>
                  </a:txBody>
                  <a:tcPr>
                    <a:lnL>
                      <a:noFill/>
                    </a:lnL>
                    <a:lnR>
                      <a:noFill/>
                    </a:lnR>
                    <a:lnT>
                      <a:noFill/>
                    </a:lnT>
                    <a:lnB>
                      <a:noFill/>
                    </a:lnB>
                    <a:lnTlToBr w="12700" cmpd="sng">
                      <a:noFill/>
                      <a:prstDash val="solid"/>
                    </a:lnTlToBr>
                    <a:lnBlToTr w="12700" cmpd="sng">
                      <a:noFill/>
                      <a:prstDash val="solid"/>
                    </a:lnBlToTr>
                    <a:solidFill>
                      <a:srgbClr val="84BD00">
                        <a:tint val="40000"/>
                      </a:srgbClr>
                    </a:solidFill>
                  </a:tcPr>
                </a:tc>
                <a:extLst>
                  <a:ext uri="{0D108BD9-81ED-4DB2-BD59-A6C34878D82A}">
                    <a16:rowId xmlns:a16="http://schemas.microsoft.com/office/drawing/2014/main" val="250871303"/>
                  </a:ext>
                </a:extLst>
              </a:tr>
              <a:tr h="623199">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Employer paid benefits</a:t>
                      </a:r>
                    </a:p>
                  </a:txBody>
                  <a:tcPr>
                    <a:lnL>
                      <a:noFill/>
                    </a:lnL>
                    <a:lnR>
                      <a:noFill/>
                    </a:lnR>
                    <a:lnT>
                      <a:noFill/>
                    </a:lnT>
                    <a:lnB>
                      <a:noFill/>
                    </a:lnB>
                    <a:lnTlToBr w="12700" cmpd="sng">
                      <a:noFill/>
                      <a:prstDash val="solid"/>
                    </a:lnTlToBr>
                    <a:lnBlToTr w="12700" cmpd="sng">
                      <a:noFill/>
                      <a:prstDash val="solid"/>
                    </a:lnBlToTr>
                    <a:solidFill>
                      <a:srgbClr val="84BD00">
                        <a:tint val="20000"/>
                      </a:srgbClr>
                    </a:solid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HR? Payroll?</a:t>
                      </a:r>
                    </a:p>
                  </a:txBody>
                  <a:tcPr>
                    <a:lnL>
                      <a:noFill/>
                    </a:lnL>
                    <a:lnR>
                      <a:noFill/>
                    </a:lnR>
                    <a:lnT>
                      <a:noFill/>
                    </a:lnT>
                    <a:lnB>
                      <a:noFill/>
                    </a:lnB>
                    <a:lnTlToBr w="12700" cmpd="sng">
                      <a:noFill/>
                      <a:prstDash val="solid"/>
                    </a:lnTlToBr>
                    <a:lnBlToTr w="12700" cmpd="sng">
                      <a:noFill/>
                      <a:prstDash val="solid"/>
                    </a:lnBlToTr>
                    <a:solidFill>
                      <a:srgbClr val="84BD00">
                        <a:tint val="20000"/>
                      </a:srgbClr>
                    </a:solid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10 days?</a:t>
                      </a:r>
                    </a:p>
                  </a:txBody>
                  <a:tcPr>
                    <a:lnL>
                      <a:noFill/>
                    </a:lnL>
                    <a:lnR>
                      <a:noFill/>
                    </a:lnR>
                    <a:lnT>
                      <a:noFill/>
                    </a:lnT>
                    <a:lnB>
                      <a:noFill/>
                    </a:lnB>
                    <a:lnTlToBr w="12700" cmpd="sng">
                      <a:noFill/>
                      <a:prstDash val="solid"/>
                    </a:lnTlToBr>
                    <a:lnBlToTr w="12700" cmpd="sng">
                      <a:noFill/>
                      <a:prstDash val="solid"/>
                    </a:lnBlToTr>
                    <a:solidFill>
                      <a:srgbClr val="84BD00">
                        <a:tint val="20000"/>
                      </a:srgbClr>
                    </a:solid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Payroll system?</a:t>
                      </a:r>
                    </a:p>
                  </a:txBody>
                  <a:tcPr>
                    <a:lnL>
                      <a:noFill/>
                    </a:lnL>
                    <a:lnR>
                      <a:noFill/>
                    </a:lnR>
                    <a:lnT>
                      <a:noFill/>
                    </a:lnT>
                    <a:lnB>
                      <a:noFill/>
                    </a:lnB>
                    <a:lnTlToBr w="12700" cmpd="sng">
                      <a:noFill/>
                      <a:prstDash val="solid"/>
                    </a:lnTlToBr>
                    <a:lnBlToTr w="12700" cmpd="sng">
                      <a:noFill/>
                      <a:prstDash val="solid"/>
                    </a:lnBlToTr>
                    <a:solidFill>
                      <a:srgbClr val="84BD00">
                        <a:tint val="20000"/>
                      </a:srgbClr>
                    </a:solid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Payroll reports?</a:t>
                      </a:r>
                    </a:p>
                  </a:txBody>
                  <a:tcPr>
                    <a:lnL>
                      <a:noFill/>
                    </a:lnL>
                    <a:lnR>
                      <a:noFill/>
                    </a:lnR>
                    <a:lnT>
                      <a:noFill/>
                    </a:lnT>
                    <a:lnB>
                      <a:noFill/>
                    </a:lnB>
                    <a:lnTlToBr w="12700" cmpd="sng">
                      <a:noFill/>
                      <a:prstDash val="solid"/>
                    </a:lnTlToBr>
                    <a:lnBlToTr w="12700" cmpd="sng">
                      <a:noFill/>
                      <a:prstDash val="solid"/>
                    </a:lnBlToTr>
                    <a:solidFill>
                      <a:srgbClr val="84BD00">
                        <a:tint val="20000"/>
                      </a:srgbClr>
                    </a:solidFill>
                  </a:tcPr>
                </a:tc>
                <a:extLst>
                  <a:ext uri="{0D108BD9-81ED-4DB2-BD59-A6C34878D82A}">
                    <a16:rowId xmlns:a16="http://schemas.microsoft.com/office/drawing/2014/main" val="3730254826"/>
                  </a:ext>
                </a:extLst>
              </a:tr>
              <a:tr h="623199">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Staff funding source &amp; FTE</a:t>
                      </a:r>
                    </a:p>
                  </a:txBody>
                  <a:tcPr>
                    <a:lnL>
                      <a:noFill/>
                    </a:lnL>
                    <a:lnR>
                      <a:noFill/>
                    </a:lnR>
                    <a:lnT>
                      <a:noFill/>
                    </a:lnT>
                    <a:lnB>
                      <a:noFill/>
                    </a:lnB>
                    <a:lnTlToBr w="12700" cmpd="sng">
                      <a:noFill/>
                      <a:prstDash val="solid"/>
                    </a:lnTlToBr>
                    <a:lnBlToTr w="12700" cmpd="sng">
                      <a:noFill/>
                      <a:prstDash val="solid"/>
                    </a:lnBlToTr>
                    <a:solidFill>
                      <a:srgbClr val="84BD00">
                        <a:tint val="40000"/>
                      </a:srgbClr>
                    </a:solid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Business office?</a:t>
                      </a:r>
                    </a:p>
                  </a:txBody>
                  <a:tcPr>
                    <a:lnL>
                      <a:noFill/>
                    </a:lnL>
                    <a:lnR>
                      <a:noFill/>
                    </a:lnR>
                    <a:lnT>
                      <a:noFill/>
                    </a:lnT>
                    <a:lnB>
                      <a:noFill/>
                    </a:lnB>
                    <a:lnTlToBr w="12700" cmpd="sng">
                      <a:noFill/>
                      <a:prstDash val="solid"/>
                    </a:lnTlToBr>
                    <a:lnBlToTr w="12700" cmpd="sng">
                      <a:noFill/>
                      <a:prstDash val="solid"/>
                    </a:lnBlToTr>
                    <a:solidFill>
                      <a:srgbClr val="84BD00">
                        <a:tint val="40000"/>
                      </a:srgbClr>
                    </a:solid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1 week?</a:t>
                      </a:r>
                    </a:p>
                  </a:txBody>
                  <a:tcPr>
                    <a:lnL>
                      <a:noFill/>
                    </a:lnL>
                    <a:lnR>
                      <a:noFill/>
                    </a:lnR>
                    <a:lnT>
                      <a:noFill/>
                    </a:lnT>
                    <a:lnB>
                      <a:noFill/>
                    </a:lnB>
                    <a:lnTlToBr w="12700" cmpd="sng">
                      <a:noFill/>
                      <a:prstDash val="solid"/>
                    </a:lnTlToBr>
                    <a:lnBlToTr w="12700" cmpd="sng">
                      <a:noFill/>
                      <a:prstDash val="solid"/>
                    </a:lnBlToTr>
                    <a:solidFill>
                      <a:srgbClr val="84BD00">
                        <a:tint val="40000"/>
                      </a:srgbClr>
                    </a:solid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General Ledger?</a:t>
                      </a:r>
                    </a:p>
                  </a:txBody>
                  <a:tcPr>
                    <a:lnL>
                      <a:noFill/>
                    </a:lnL>
                    <a:lnR>
                      <a:noFill/>
                    </a:lnR>
                    <a:lnT>
                      <a:noFill/>
                    </a:lnT>
                    <a:lnB>
                      <a:noFill/>
                    </a:lnB>
                    <a:lnTlToBr w="12700" cmpd="sng">
                      <a:noFill/>
                      <a:prstDash val="solid"/>
                    </a:lnTlToBr>
                    <a:lnBlToTr w="12700" cmpd="sng">
                      <a:noFill/>
                      <a:prstDash val="solid"/>
                    </a:lnBlToTr>
                    <a:solidFill>
                      <a:srgbClr val="84BD00">
                        <a:tint val="40000"/>
                      </a:srgbClr>
                    </a:solid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GL reports?</a:t>
                      </a:r>
                    </a:p>
                  </a:txBody>
                  <a:tcPr>
                    <a:lnL>
                      <a:noFill/>
                    </a:lnL>
                    <a:lnR>
                      <a:noFill/>
                    </a:lnR>
                    <a:lnT>
                      <a:noFill/>
                    </a:lnT>
                    <a:lnB>
                      <a:noFill/>
                    </a:lnB>
                    <a:lnTlToBr w="12700" cmpd="sng">
                      <a:noFill/>
                      <a:prstDash val="solid"/>
                    </a:lnTlToBr>
                    <a:lnBlToTr w="12700" cmpd="sng">
                      <a:noFill/>
                      <a:prstDash val="solid"/>
                    </a:lnBlToTr>
                    <a:solidFill>
                      <a:srgbClr val="84BD00">
                        <a:tint val="40000"/>
                      </a:srgbClr>
                    </a:solidFill>
                  </a:tcPr>
                </a:tc>
                <a:extLst>
                  <a:ext uri="{0D108BD9-81ED-4DB2-BD59-A6C34878D82A}">
                    <a16:rowId xmlns:a16="http://schemas.microsoft.com/office/drawing/2014/main" val="3129078865"/>
                  </a:ext>
                </a:extLst>
              </a:tr>
              <a:tr h="623199">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Material &amp; supply costs</a:t>
                      </a:r>
                    </a:p>
                  </a:txBody>
                  <a:tcPr>
                    <a:lnL>
                      <a:noFill/>
                    </a:lnL>
                    <a:lnR>
                      <a:noFill/>
                    </a:lnR>
                    <a:lnT>
                      <a:noFill/>
                    </a:lnT>
                    <a:lnB>
                      <a:noFill/>
                    </a:lnB>
                    <a:lnTlToBr w="12700" cmpd="sng">
                      <a:noFill/>
                      <a:prstDash val="solid"/>
                    </a:lnTlToBr>
                    <a:lnBlToTr w="12700" cmpd="sng">
                      <a:noFill/>
                      <a:prstDash val="solid"/>
                    </a:lnBlToTr>
                    <a:solidFill>
                      <a:srgbClr val="84BD00">
                        <a:tint val="20000"/>
                      </a:srgbClr>
                    </a:solid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Accounts Payable?</a:t>
                      </a:r>
                    </a:p>
                  </a:txBody>
                  <a:tcPr>
                    <a:lnL>
                      <a:noFill/>
                    </a:lnL>
                    <a:lnR>
                      <a:noFill/>
                    </a:lnR>
                    <a:lnT>
                      <a:noFill/>
                    </a:lnT>
                    <a:lnB>
                      <a:noFill/>
                    </a:lnB>
                    <a:lnTlToBr w="12700" cmpd="sng">
                      <a:noFill/>
                      <a:prstDash val="solid"/>
                    </a:lnTlToBr>
                    <a:lnBlToTr w="12700" cmpd="sng">
                      <a:noFill/>
                      <a:prstDash val="solid"/>
                    </a:lnBlToTr>
                    <a:solidFill>
                      <a:srgbClr val="84BD00">
                        <a:tint val="20000"/>
                      </a:srgbClr>
                    </a:solid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2 weeks?</a:t>
                      </a:r>
                    </a:p>
                  </a:txBody>
                  <a:tcPr>
                    <a:lnL>
                      <a:noFill/>
                    </a:lnL>
                    <a:lnR>
                      <a:noFill/>
                    </a:lnR>
                    <a:lnT>
                      <a:noFill/>
                    </a:lnT>
                    <a:lnB>
                      <a:noFill/>
                    </a:lnB>
                    <a:lnTlToBr w="12700" cmpd="sng">
                      <a:noFill/>
                      <a:prstDash val="solid"/>
                    </a:lnTlToBr>
                    <a:lnBlToTr w="12700" cmpd="sng">
                      <a:noFill/>
                      <a:prstDash val="solid"/>
                    </a:lnBlToTr>
                    <a:solidFill>
                      <a:srgbClr val="84BD00">
                        <a:tint val="20000"/>
                      </a:srgbClr>
                    </a:solid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Paid invoices?</a:t>
                      </a:r>
                    </a:p>
                  </a:txBody>
                  <a:tcPr>
                    <a:lnL>
                      <a:noFill/>
                    </a:lnL>
                    <a:lnR>
                      <a:noFill/>
                    </a:lnR>
                    <a:lnT>
                      <a:noFill/>
                    </a:lnT>
                    <a:lnB>
                      <a:noFill/>
                    </a:lnB>
                    <a:lnTlToBr w="12700" cmpd="sng">
                      <a:noFill/>
                      <a:prstDash val="solid"/>
                    </a:lnTlToBr>
                    <a:lnBlToTr w="12700" cmpd="sng">
                      <a:noFill/>
                      <a:prstDash val="solid"/>
                    </a:lnBlToTr>
                    <a:solidFill>
                      <a:srgbClr val="84BD00">
                        <a:tint val="20000"/>
                      </a:srgbClr>
                    </a:solid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GL reports?</a:t>
                      </a:r>
                    </a:p>
                  </a:txBody>
                  <a:tcPr>
                    <a:lnL>
                      <a:noFill/>
                    </a:lnL>
                    <a:lnR>
                      <a:noFill/>
                    </a:lnR>
                    <a:lnT>
                      <a:noFill/>
                    </a:lnT>
                    <a:lnB>
                      <a:noFill/>
                    </a:lnB>
                    <a:lnTlToBr w="12700" cmpd="sng">
                      <a:noFill/>
                      <a:prstDash val="solid"/>
                    </a:lnTlToBr>
                    <a:lnBlToTr w="12700" cmpd="sng">
                      <a:noFill/>
                      <a:prstDash val="solid"/>
                    </a:lnBlToTr>
                    <a:solidFill>
                      <a:srgbClr val="84BD00">
                        <a:tint val="20000"/>
                      </a:srgbClr>
                    </a:solidFill>
                  </a:tcPr>
                </a:tc>
                <a:extLst>
                  <a:ext uri="{0D108BD9-81ED-4DB2-BD59-A6C34878D82A}">
                    <a16:rowId xmlns:a16="http://schemas.microsoft.com/office/drawing/2014/main" val="189196586"/>
                  </a:ext>
                </a:extLst>
              </a:tr>
              <a:tr h="399066">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Capital costs</a:t>
                      </a:r>
                    </a:p>
                  </a:txBody>
                  <a:tcPr>
                    <a:lnL>
                      <a:noFill/>
                    </a:lnL>
                    <a:lnR>
                      <a:noFill/>
                    </a:lnR>
                    <a:lnT>
                      <a:noFill/>
                    </a:lnT>
                    <a:lnB>
                      <a:noFill/>
                    </a:lnB>
                    <a:lnTlToBr w="12700" cmpd="sng">
                      <a:noFill/>
                      <a:prstDash val="solid"/>
                    </a:lnTlToBr>
                    <a:lnBlToTr w="12700" cmpd="sng">
                      <a:noFill/>
                      <a:prstDash val="solid"/>
                    </a:lnBlToTr>
                    <a:solidFill>
                      <a:srgbClr val="84BD00">
                        <a:tint val="40000"/>
                      </a:srgbClr>
                    </a:solid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Business office?</a:t>
                      </a:r>
                    </a:p>
                  </a:txBody>
                  <a:tcPr>
                    <a:lnL>
                      <a:noFill/>
                    </a:lnL>
                    <a:lnR>
                      <a:noFill/>
                    </a:lnR>
                    <a:lnT>
                      <a:noFill/>
                    </a:lnT>
                    <a:lnB>
                      <a:noFill/>
                    </a:lnB>
                    <a:lnTlToBr w="12700" cmpd="sng">
                      <a:noFill/>
                      <a:prstDash val="solid"/>
                    </a:lnTlToBr>
                    <a:lnBlToTr w="12700" cmpd="sng">
                      <a:noFill/>
                      <a:prstDash val="solid"/>
                    </a:lnBlToTr>
                    <a:solidFill>
                      <a:srgbClr val="84BD00">
                        <a:tint val="40000"/>
                      </a:srgbClr>
                    </a:solid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2 weeks?</a:t>
                      </a:r>
                    </a:p>
                  </a:txBody>
                  <a:tcPr>
                    <a:lnL>
                      <a:noFill/>
                    </a:lnL>
                    <a:lnR>
                      <a:noFill/>
                    </a:lnR>
                    <a:lnT>
                      <a:noFill/>
                    </a:lnT>
                    <a:lnB>
                      <a:noFill/>
                    </a:lnB>
                    <a:lnTlToBr w="12700" cmpd="sng">
                      <a:noFill/>
                      <a:prstDash val="solid"/>
                    </a:lnTlToBr>
                    <a:lnBlToTr w="12700" cmpd="sng">
                      <a:noFill/>
                      <a:prstDash val="solid"/>
                    </a:lnBlToTr>
                    <a:solidFill>
                      <a:srgbClr val="84BD00">
                        <a:tint val="40000"/>
                      </a:srgbClr>
                    </a:solid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Financial reports?</a:t>
                      </a:r>
                    </a:p>
                  </a:txBody>
                  <a:tcPr>
                    <a:lnL>
                      <a:noFill/>
                    </a:lnL>
                    <a:lnR>
                      <a:noFill/>
                    </a:lnR>
                    <a:lnT>
                      <a:noFill/>
                    </a:lnT>
                    <a:lnB>
                      <a:noFill/>
                    </a:lnB>
                    <a:lnTlToBr w="12700" cmpd="sng">
                      <a:noFill/>
                      <a:prstDash val="solid"/>
                    </a:lnTlToBr>
                    <a:lnBlToTr w="12700" cmpd="sng">
                      <a:noFill/>
                      <a:prstDash val="solid"/>
                    </a:lnBlToTr>
                    <a:solidFill>
                      <a:srgbClr val="84BD00">
                        <a:tint val="40000"/>
                      </a:srgbClr>
                    </a:solid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1600" kern="1200" dirty="0">
                          <a:solidFill>
                            <a:schemeClr val="bg2">
                              <a:lumMod val="10000"/>
                            </a:schemeClr>
                          </a:solidFill>
                          <a:latin typeface="+mn-lt"/>
                          <a:ea typeface="ＭＳ Ｐゴシック" panose="020B0600070205080204" pitchFamily="34" charset="-128"/>
                          <a:cs typeface="+mn-cs"/>
                        </a:rPr>
                        <a:t>Financial reports?</a:t>
                      </a:r>
                    </a:p>
                  </a:txBody>
                  <a:tcPr>
                    <a:lnL>
                      <a:noFill/>
                    </a:lnL>
                    <a:lnR>
                      <a:noFill/>
                    </a:lnR>
                    <a:lnT>
                      <a:noFill/>
                    </a:lnT>
                    <a:lnB>
                      <a:noFill/>
                    </a:lnB>
                    <a:lnTlToBr w="12700" cmpd="sng">
                      <a:noFill/>
                      <a:prstDash val="solid"/>
                    </a:lnTlToBr>
                    <a:lnBlToTr w="12700" cmpd="sng">
                      <a:noFill/>
                      <a:prstDash val="solid"/>
                    </a:lnBlToTr>
                    <a:solidFill>
                      <a:srgbClr val="84BD00">
                        <a:tint val="40000"/>
                      </a:srgbClr>
                    </a:solidFill>
                  </a:tcPr>
                </a:tc>
                <a:extLst>
                  <a:ext uri="{0D108BD9-81ED-4DB2-BD59-A6C34878D82A}">
                    <a16:rowId xmlns:a16="http://schemas.microsoft.com/office/drawing/2014/main" val="417007925"/>
                  </a:ext>
                </a:extLst>
              </a:tr>
            </a:tbl>
          </a:graphicData>
        </a:graphic>
      </p:graphicFrame>
      <p:sp>
        <p:nvSpPr>
          <p:cNvPr id="6" name="TextBox 5">
            <a:extLst>
              <a:ext uri="{FF2B5EF4-FFF2-40B4-BE49-F238E27FC236}">
                <a16:creationId xmlns:a16="http://schemas.microsoft.com/office/drawing/2014/main" id="{975FE647-2F0A-F059-59AE-F3B18EFA6D60}"/>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124139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Rules for Reporting Expenditures</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p:txBody>
          <a:bodyPr>
            <a:normAutofit fontScale="92500"/>
          </a:bodyPr>
          <a:lstStyle/>
          <a:p>
            <a:pPr marL="0" indent="0">
              <a:buNone/>
            </a:pPr>
            <a:r>
              <a:rPr lang="en-US" sz="2800" b="1" dirty="0">
                <a:solidFill>
                  <a:schemeClr val="tx1">
                    <a:lumMod val="50000"/>
                  </a:schemeClr>
                </a:solidFill>
              </a:rPr>
              <a:t>For all expenditures that are allowable in the claim, these things are always true:</a:t>
            </a:r>
          </a:p>
          <a:p>
            <a:r>
              <a:rPr lang="en-US" sz="2800" dirty="0">
                <a:solidFill>
                  <a:schemeClr val="tx1">
                    <a:lumMod val="50000"/>
                  </a:schemeClr>
                </a:solidFill>
              </a:rPr>
              <a:t>All costs are claimed in the period related to the service date of the costs (not cash-based accounting)</a:t>
            </a:r>
          </a:p>
          <a:p>
            <a:r>
              <a:rPr lang="en-US" sz="2800" dirty="0">
                <a:solidFill>
                  <a:schemeClr val="tx1">
                    <a:lumMod val="50000"/>
                  </a:schemeClr>
                </a:solidFill>
              </a:rPr>
              <a:t>All expenditures that were funded by a Federal Grant (including IDEA &amp; CARES funding) must be excluded</a:t>
            </a:r>
          </a:p>
          <a:p>
            <a:r>
              <a:rPr lang="en-US" sz="2800" dirty="0">
                <a:solidFill>
                  <a:schemeClr val="tx1">
                    <a:lumMod val="50000"/>
                  </a:schemeClr>
                </a:solidFill>
              </a:rPr>
              <a:t>All expenditures that were a required match for a Federal Grant must be excluded</a:t>
            </a:r>
          </a:p>
          <a:p>
            <a:r>
              <a:rPr lang="en-US" sz="2800" dirty="0">
                <a:solidFill>
                  <a:schemeClr val="tx1">
                    <a:lumMod val="50000"/>
                  </a:schemeClr>
                </a:solidFill>
              </a:rPr>
              <a:t>All costs used to calculate the Indirect Cost Rate must be excluded.  (Those costs are reimbursed through the application of the ICR to the claim)</a:t>
            </a:r>
          </a:p>
          <a:p>
            <a:r>
              <a:rPr lang="en-US" sz="2800" dirty="0">
                <a:solidFill>
                  <a:schemeClr val="tx1">
                    <a:lumMod val="50000"/>
                  </a:schemeClr>
                </a:solidFill>
              </a:rPr>
              <a:t>Only expenditures funded from State/Local funding sources can be claimed</a:t>
            </a:r>
          </a:p>
        </p:txBody>
      </p:sp>
      <p:sp>
        <p:nvSpPr>
          <p:cNvPr id="5" name="TextBox 4">
            <a:extLst>
              <a:ext uri="{FF2B5EF4-FFF2-40B4-BE49-F238E27FC236}">
                <a16:creationId xmlns:a16="http://schemas.microsoft.com/office/drawing/2014/main" id="{18F60C57-0C5A-9F0E-7C69-88ECDAE25B11}"/>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106795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Reporting Costs in the Correct Period</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p:txBody>
          <a:bodyPr/>
          <a:lstStyle/>
          <a:p>
            <a:r>
              <a:rPr lang="en-US" sz="2800" dirty="0">
                <a:solidFill>
                  <a:schemeClr val="tx1">
                    <a:lumMod val="50000"/>
                  </a:schemeClr>
                </a:solidFill>
              </a:rPr>
              <a:t>All costs are claimed in the period relative to the </a:t>
            </a:r>
            <a:r>
              <a:rPr lang="en-US" sz="2800" b="1" i="1" dirty="0">
                <a:solidFill>
                  <a:schemeClr val="tx1">
                    <a:lumMod val="50000"/>
                  </a:schemeClr>
                </a:solidFill>
              </a:rPr>
              <a:t>service date </a:t>
            </a:r>
            <a:r>
              <a:rPr lang="en-US" sz="2800" dirty="0">
                <a:solidFill>
                  <a:schemeClr val="tx1">
                    <a:lumMod val="50000"/>
                  </a:schemeClr>
                </a:solidFill>
              </a:rPr>
              <a:t>of the costs (not cash-based accounting)</a:t>
            </a:r>
          </a:p>
          <a:p>
            <a:r>
              <a:rPr lang="en-US" sz="2800" dirty="0">
                <a:solidFill>
                  <a:schemeClr val="tx1">
                    <a:lumMod val="50000"/>
                  </a:schemeClr>
                </a:solidFill>
              </a:rPr>
              <a:t>Also, the Medicaid Program is a </a:t>
            </a:r>
            <a:r>
              <a:rPr lang="en-US" sz="2800" b="1" i="1" dirty="0">
                <a:solidFill>
                  <a:schemeClr val="tx1">
                    <a:lumMod val="50000"/>
                  </a:schemeClr>
                </a:solidFill>
              </a:rPr>
              <a:t>reimbursement</a:t>
            </a:r>
            <a:r>
              <a:rPr lang="en-US" sz="2800" dirty="0">
                <a:solidFill>
                  <a:schemeClr val="tx1">
                    <a:lumMod val="50000"/>
                  </a:schemeClr>
                </a:solidFill>
              </a:rPr>
              <a:t> program, which means that expenditures must have already been incurred (</a:t>
            </a:r>
            <a:r>
              <a:rPr lang="en-US" sz="2800" b="1" i="1" dirty="0">
                <a:solidFill>
                  <a:schemeClr val="tx1">
                    <a:lumMod val="50000"/>
                  </a:schemeClr>
                </a:solidFill>
              </a:rPr>
              <a:t>paid</a:t>
            </a:r>
            <a:r>
              <a:rPr lang="en-US" sz="2800" dirty="0">
                <a:solidFill>
                  <a:schemeClr val="tx1">
                    <a:lumMod val="50000"/>
                  </a:schemeClr>
                </a:solidFill>
              </a:rPr>
              <a:t>) to be claimed.</a:t>
            </a:r>
          </a:p>
          <a:p>
            <a:r>
              <a:rPr lang="en-US" sz="2800" dirty="0">
                <a:solidFill>
                  <a:schemeClr val="tx1">
                    <a:lumMod val="50000"/>
                  </a:schemeClr>
                </a:solidFill>
              </a:rPr>
              <a:t>Example:</a:t>
            </a:r>
          </a:p>
          <a:p>
            <a:endParaRPr lang="en-US" dirty="0"/>
          </a:p>
        </p:txBody>
      </p:sp>
      <p:graphicFrame>
        <p:nvGraphicFramePr>
          <p:cNvPr id="5" name="Table 3">
            <a:extLst>
              <a:ext uri="{FF2B5EF4-FFF2-40B4-BE49-F238E27FC236}">
                <a16:creationId xmlns:a16="http://schemas.microsoft.com/office/drawing/2014/main" id="{8F40923E-E046-6C1E-9CD4-302A62A2D461}"/>
              </a:ext>
            </a:extLst>
          </p:cNvPr>
          <p:cNvGraphicFramePr>
            <a:graphicFrameLocks noGrp="1"/>
          </p:cNvGraphicFramePr>
          <p:nvPr>
            <p:extLst>
              <p:ext uri="{D42A27DB-BD31-4B8C-83A1-F6EECF244321}">
                <p14:modId xmlns:p14="http://schemas.microsoft.com/office/powerpoint/2010/main" val="3028272121"/>
              </p:ext>
            </p:extLst>
          </p:nvPr>
        </p:nvGraphicFramePr>
        <p:xfrm>
          <a:off x="810935" y="3912757"/>
          <a:ext cx="10570130" cy="2021840"/>
        </p:xfrm>
        <a:graphic>
          <a:graphicData uri="http://schemas.openxmlformats.org/drawingml/2006/table">
            <a:tbl>
              <a:tblPr firstRow="1" bandRow="1">
                <a:tableStyleId>{073A0DAA-6AF3-43AB-8588-CEC1D06C72B9}</a:tableStyleId>
              </a:tblPr>
              <a:tblGrid>
                <a:gridCol w="2495369">
                  <a:extLst>
                    <a:ext uri="{9D8B030D-6E8A-4147-A177-3AD203B41FA5}">
                      <a16:colId xmlns:a16="http://schemas.microsoft.com/office/drawing/2014/main" val="4288156338"/>
                    </a:ext>
                  </a:extLst>
                </a:gridCol>
                <a:gridCol w="2691587">
                  <a:extLst>
                    <a:ext uri="{9D8B030D-6E8A-4147-A177-3AD203B41FA5}">
                      <a16:colId xmlns:a16="http://schemas.microsoft.com/office/drawing/2014/main" val="399086459"/>
                    </a:ext>
                  </a:extLst>
                </a:gridCol>
                <a:gridCol w="2691587">
                  <a:extLst>
                    <a:ext uri="{9D8B030D-6E8A-4147-A177-3AD203B41FA5}">
                      <a16:colId xmlns:a16="http://schemas.microsoft.com/office/drawing/2014/main" val="3685880696"/>
                    </a:ext>
                  </a:extLst>
                </a:gridCol>
                <a:gridCol w="2691587">
                  <a:extLst>
                    <a:ext uri="{9D8B030D-6E8A-4147-A177-3AD203B41FA5}">
                      <a16:colId xmlns:a16="http://schemas.microsoft.com/office/drawing/2014/main" val="553376706"/>
                    </a:ext>
                  </a:extLst>
                </a:gridCol>
              </a:tblGrid>
              <a:tr h="370840">
                <a:tc>
                  <a:txBody>
                    <a:bodyPr/>
                    <a:lstStyle/>
                    <a:p>
                      <a:pPr algn="ctr"/>
                      <a:r>
                        <a:rPr lang="en-US" dirty="0"/>
                        <a:t>Expense</a:t>
                      </a:r>
                    </a:p>
                  </a:txBody>
                  <a:tcPr anchor="ctr"/>
                </a:tc>
                <a:tc>
                  <a:txBody>
                    <a:bodyPr/>
                    <a:lstStyle/>
                    <a:p>
                      <a:pPr algn="ctr"/>
                      <a:r>
                        <a:rPr lang="en-US" dirty="0"/>
                        <a:t>Service Date/Period</a:t>
                      </a:r>
                    </a:p>
                  </a:txBody>
                  <a:tcPr anchor="ctr"/>
                </a:tc>
                <a:tc>
                  <a:txBody>
                    <a:bodyPr/>
                    <a:lstStyle/>
                    <a:p>
                      <a:pPr algn="ctr"/>
                      <a:r>
                        <a:rPr lang="en-US" dirty="0"/>
                        <a:t>Date Paid</a:t>
                      </a:r>
                    </a:p>
                    <a:p>
                      <a:pPr algn="ctr"/>
                      <a:r>
                        <a:rPr lang="en-US" dirty="0"/>
                        <a:t>(“check date”)</a:t>
                      </a:r>
                    </a:p>
                  </a:txBody>
                  <a:tcPr anchor="ctr"/>
                </a:tc>
                <a:tc>
                  <a:txBody>
                    <a:bodyPr/>
                    <a:lstStyle/>
                    <a:p>
                      <a:pPr algn="ctr"/>
                      <a:r>
                        <a:rPr lang="en-US" dirty="0"/>
                        <a:t>Claim Quarter</a:t>
                      </a:r>
                    </a:p>
                  </a:txBody>
                  <a:tcPr anchor="ctr"/>
                </a:tc>
                <a:extLst>
                  <a:ext uri="{0D108BD9-81ED-4DB2-BD59-A6C34878D82A}">
                    <a16:rowId xmlns:a16="http://schemas.microsoft.com/office/drawing/2014/main" val="2420595150"/>
                  </a:ext>
                </a:extLst>
              </a:tr>
              <a:tr h="370840">
                <a:tc>
                  <a:txBody>
                    <a:bodyPr/>
                    <a:lstStyle/>
                    <a:p>
                      <a:pPr algn="ctr"/>
                      <a:r>
                        <a:rPr lang="en-US" dirty="0"/>
                        <a:t>Staff Salary</a:t>
                      </a:r>
                    </a:p>
                  </a:txBody>
                  <a:tcPr anchor="ctr"/>
                </a:tc>
                <a:tc>
                  <a:txBody>
                    <a:bodyPr/>
                    <a:lstStyle/>
                    <a:p>
                      <a:pPr algn="ctr"/>
                      <a:r>
                        <a:rPr lang="en-US" dirty="0"/>
                        <a:t>9/13-9/24 (workdays)</a:t>
                      </a:r>
                    </a:p>
                  </a:txBody>
                  <a:tcPr anchor="ctr"/>
                </a:tc>
                <a:tc>
                  <a:txBody>
                    <a:bodyPr/>
                    <a:lstStyle/>
                    <a:p>
                      <a:pPr algn="ctr"/>
                      <a:r>
                        <a:rPr lang="en-US" dirty="0"/>
                        <a:t>9/28</a:t>
                      </a:r>
                    </a:p>
                  </a:txBody>
                  <a:tcPr anchor="ctr"/>
                </a:tc>
                <a:tc>
                  <a:txBody>
                    <a:bodyPr/>
                    <a:lstStyle/>
                    <a:p>
                      <a:pPr algn="ctr"/>
                      <a:r>
                        <a:rPr lang="en-US" dirty="0"/>
                        <a:t>Q1 (7/1-9/30)</a:t>
                      </a:r>
                    </a:p>
                  </a:txBody>
                  <a:tcPr anchor="ctr"/>
                </a:tc>
                <a:extLst>
                  <a:ext uri="{0D108BD9-81ED-4DB2-BD59-A6C34878D82A}">
                    <a16:rowId xmlns:a16="http://schemas.microsoft.com/office/drawing/2014/main" val="1577172359"/>
                  </a:ext>
                </a:extLst>
              </a:tr>
              <a:tr h="370840">
                <a:tc>
                  <a:txBody>
                    <a:bodyPr/>
                    <a:lstStyle/>
                    <a:p>
                      <a:pPr algn="ctr"/>
                      <a:r>
                        <a:rPr lang="en-US" dirty="0"/>
                        <a:t>Supplies</a:t>
                      </a:r>
                    </a:p>
                  </a:txBody>
                  <a:tcPr anchor="ctr"/>
                </a:tc>
                <a:tc>
                  <a:txBody>
                    <a:bodyPr/>
                    <a:lstStyle/>
                    <a:p>
                      <a:pPr algn="ctr"/>
                      <a:r>
                        <a:rPr lang="en-US" dirty="0"/>
                        <a:t>9/20 (order received)</a:t>
                      </a:r>
                    </a:p>
                  </a:txBody>
                  <a:tcPr anchor="ctr"/>
                </a:tc>
                <a:tc>
                  <a:txBody>
                    <a:bodyPr/>
                    <a:lstStyle/>
                    <a:p>
                      <a:pPr algn="ctr"/>
                      <a:r>
                        <a:rPr lang="en-US" dirty="0"/>
                        <a:t>1/26</a:t>
                      </a:r>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dirty="0"/>
                        <a:t>Q1 (7/1-9/30)</a:t>
                      </a:r>
                    </a:p>
                  </a:txBody>
                  <a:tcPr anchor="ctr"/>
                </a:tc>
                <a:extLst>
                  <a:ext uri="{0D108BD9-81ED-4DB2-BD59-A6C34878D82A}">
                    <a16:rowId xmlns:a16="http://schemas.microsoft.com/office/drawing/2014/main" val="2212741199"/>
                  </a:ext>
                </a:extLst>
              </a:tr>
              <a:tr h="370840">
                <a:tc>
                  <a:txBody>
                    <a:bodyPr/>
                    <a:lstStyle/>
                    <a:p>
                      <a:pPr algn="ctr"/>
                      <a:r>
                        <a:rPr lang="en-US" dirty="0"/>
                        <a:t>Health Insurance</a:t>
                      </a:r>
                    </a:p>
                  </a:txBody>
                  <a:tcPr anchor="ctr"/>
                </a:tc>
                <a:tc>
                  <a:txBody>
                    <a:bodyPr/>
                    <a:lstStyle/>
                    <a:p>
                      <a:pPr algn="ctr"/>
                      <a:r>
                        <a:rPr lang="en-US" dirty="0"/>
                        <a:t>October (coverage effective)</a:t>
                      </a:r>
                    </a:p>
                  </a:txBody>
                  <a:tcPr anchor="ctr"/>
                </a:tc>
                <a:tc>
                  <a:txBody>
                    <a:bodyPr/>
                    <a:lstStyle/>
                    <a:p>
                      <a:pPr algn="ctr"/>
                      <a:r>
                        <a:rPr lang="en-US" dirty="0"/>
                        <a:t>9/15</a:t>
                      </a:r>
                    </a:p>
                  </a:txBody>
                  <a:tcPr anchor="ctr"/>
                </a:tc>
                <a:tc>
                  <a:txBody>
                    <a:bodyPr/>
                    <a:lstStyle/>
                    <a:p>
                      <a:pPr algn="ctr"/>
                      <a:r>
                        <a:rPr lang="en-US" dirty="0"/>
                        <a:t>Q2 (10/1-12/31)</a:t>
                      </a:r>
                    </a:p>
                  </a:txBody>
                  <a:tcPr anchor="ctr"/>
                </a:tc>
                <a:extLst>
                  <a:ext uri="{0D108BD9-81ED-4DB2-BD59-A6C34878D82A}">
                    <a16:rowId xmlns:a16="http://schemas.microsoft.com/office/drawing/2014/main" val="81562557"/>
                  </a:ext>
                </a:extLst>
              </a:tr>
            </a:tbl>
          </a:graphicData>
        </a:graphic>
      </p:graphicFrame>
      <p:sp>
        <p:nvSpPr>
          <p:cNvPr id="6" name="TextBox 5">
            <a:extLst>
              <a:ext uri="{FF2B5EF4-FFF2-40B4-BE49-F238E27FC236}">
                <a16:creationId xmlns:a16="http://schemas.microsoft.com/office/drawing/2014/main" id="{99C0CEC1-3F73-7045-97EF-E4EA6CBD3CA4}"/>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704137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Reporting Costs in the Correct Period (2)</a:t>
            </a:r>
          </a:p>
        </p:txBody>
      </p:sp>
      <p:graphicFrame>
        <p:nvGraphicFramePr>
          <p:cNvPr id="5" name="Table 3">
            <a:extLst>
              <a:ext uri="{FF2B5EF4-FFF2-40B4-BE49-F238E27FC236}">
                <a16:creationId xmlns:a16="http://schemas.microsoft.com/office/drawing/2014/main" id="{3AEF38AF-FC51-A9FB-33F5-E9F7B845F4E0}"/>
              </a:ext>
            </a:extLst>
          </p:cNvPr>
          <p:cNvGraphicFramePr>
            <a:graphicFrameLocks noGrp="1"/>
          </p:cNvGraphicFramePr>
          <p:nvPr>
            <p:extLst>
              <p:ext uri="{D42A27DB-BD31-4B8C-83A1-F6EECF244321}">
                <p14:modId xmlns:p14="http://schemas.microsoft.com/office/powerpoint/2010/main" val="2626175635"/>
              </p:ext>
            </p:extLst>
          </p:nvPr>
        </p:nvGraphicFramePr>
        <p:xfrm>
          <a:off x="858059" y="1793099"/>
          <a:ext cx="10570130" cy="2021840"/>
        </p:xfrm>
        <a:graphic>
          <a:graphicData uri="http://schemas.openxmlformats.org/drawingml/2006/table">
            <a:tbl>
              <a:tblPr firstRow="1" bandRow="1">
                <a:tableStyleId>{073A0DAA-6AF3-43AB-8588-CEC1D06C72B9}</a:tableStyleId>
              </a:tblPr>
              <a:tblGrid>
                <a:gridCol w="2495369">
                  <a:extLst>
                    <a:ext uri="{9D8B030D-6E8A-4147-A177-3AD203B41FA5}">
                      <a16:colId xmlns:a16="http://schemas.microsoft.com/office/drawing/2014/main" val="4288156338"/>
                    </a:ext>
                  </a:extLst>
                </a:gridCol>
                <a:gridCol w="2691587">
                  <a:extLst>
                    <a:ext uri="{9D8B030D-6E8A-4147-A177-3AD203B41FA5}">
                      <a16:colId xmlns:a16="http://schemas.microsoft.com/office/drawing/2014/main" val="399086459"/>
                    </a:ext>
                  </a:extLst>
                </a:gridCol>
                <a:gridCol w="2691587">
                  <a:extLst>
                    <a:ext uri="{9D8B030D-6E8A-4147-A177-3AD203B41FA5}">
                      <a16:colId xmlns:a16="http://schemas.microsoft.com/office/drawing/2014/main" val="3685880696"/>
                    </a:ext>
                  </a:extLst>
                </a:gridCol>
                <a:gridCol w="2691587">
                  <a:extLst>
                    <a:ext uri="{9D8B030D-6E8A-4147-A177-3AD203B41FA5}">
                      <a16:colId xmlns:a16="http://schemas.microsoft.com/office/drawing/2014/main" val="553376706"/>
                    </a:ext>
                  </a:extLst>
                </a:gridCol>
              </a:tblGrid>
              <a:tr h="370840">
                <a:tc>
                  <a:txBody>
                    <a:bodyPr/>
                    <a:lstStyle/>
                    <a:p>
                      <a:pPr algn="ctr"/>
                      <a:r>
                        <a:rPr lang="en-US" dirty="0"/>
                        <a:t>Expense</a:t>
                      </a:r>
                    </a:p>
                  </a:txBody>
                  <a:tcPr anchor="ctr"/>
                </a:tc>
                <a:tc>
                  <a:txBody>
                    <a:bodyPr/>
                    <a:lstStyle/>
                    <a:p>
                      <a:pPr algn="ctr"/>
                      <a:r>
                        <a:rPr lang="en-US" dirty="0"/>
                        <a:t>Service Date/Period</a:t>
                      </a:r>
                    </a:p>
                  </a:txBody>
                  <a:tcPr anchor="ctr"/>
                </a:tc>
                <a:tc>
                  <a:txBody>
                    <a:bodyPr/>
                    <a:lstStyle/>
                    <a:p>
                      <a:pPr algn="ctr"/>
                      <a:r>
                        <a:rPr lang="en-US" dirty="0"/>
                        <a:t>Date Paid</a:t>
                      </a:r>
                    </a:p>
                    <a:p>
                      <a:pPr algn="ctr"/>
                      <a:r>
                        <a:rPr lang="en-US" dirty="0"/>
                        <a:t>(“check date”)</a:t>
                      </a:r>
                    </a:p>
                  </a:txBody>
                  <a:tcPr anchor="ctr"/>
                </a:tc>
                <a:tc>
                  <a:txBody>
                    <a:bodyPr/>
                    <a:lstStyle/>
                    <a:p>
                      <a:pPr algn="ctr"/>
                      <a:r>
                        <a:rPr lang="en-US" dirty="0"/>
                        <a:t>Claim Quarter</a:t>
                      </a:r>
                    </a:p>
                  </a:txBody>
                  <a:tcPr anchor="ctr"/>
                </a:tc>
                <a:extLst>
                  <a:ext uri="{0D108BD9-81ED-4DB2-BD59-A6C34878D82A}">
                    <a16:rowId xmlns:a16="http://schemas.microsoft.com/office/drawing/2014/main" val="2420595150"/>
                  </a:ext>
                </a:extLst>
              </a:tr>
              <a:tr h="370840">
                <a:tc>
                  <a:txBody>
                    <a:bodyPr/>
                    <a:lstStyle/>
                    <a:p>
                      <a:pPr algn="ctr"/>
                      <a:r>
                        <a:rPr lang="en-US" dirty="0"/>
                        <a:t>Staff Salary</a:t>
                      </a:r>
                    </a:p>
                  </a:txBody>
                  <a:tcPr anchor="ctr"/>
                </a:tc>
                <a:tc>
                  <a:txBody>
                    <a:bodyPr/>
                    <a:lstStyle/>
                    <a:p>
                      <a:pPr algn="ctr"/>
                      <a:r>
                        <a:rPr lang="en-US" dirty="0"/>
                        <a:t>9/13-9/24 (workdays)</a:t>
                      </a:r>
                    </a:p>
                  </a:txBody>
                  <a:tcPr anchor="ctr"/>
                </a:tc>
                <a:tc>
                  <a:txBody>
                    <a:bodyPr/>
                    <a:lstStyle/>
                    <a:p>
                      <a:pPr algn="ctr"/>
                      <a:r>
                        <a:rPr lang="en-US" dirty="0"/>
                        <a:t>9/28</a:t>
                      </a:r>
                    </a:p>
                  </a:txBody>
                  <a:tcPr anchor="ctr"/>
                </a:tc>
                <a:tc>
                  <a:txBody>
                    <a:bodyPr/>
                    <a:lstStyle/>
                    <a:p>
                      <a:pPr algn="ctr"/>
                      <a:r>
                        <a:rPr lang="en-US" dirty="0"/>
                        <a:t>Q1 (7/1-9/30)</a:t>
                      </a:r>
                    </a:p>
                  </a:txBody>
                  <a:tcPr anchor="ctr"/>
                </a:tc>
                <a:extLst>
                  <a:ext uri="{0D108BD9-81ED-4DB2-BD59-A6C34878D82A}">
                    <a16:rowId xmlns:a16="http://schemas.microsoft.com/office/drawing/2014/main" val="1577172359"/>
                  </a:ext>
                </a:extLst>
              </a:tr>
              <a:tr h="370840">
                <a:tc>
                  <a:txBody>
                    <a:bodyPr/>
                    <a:lstStyle/>
                    <a:p>
                      <a:pPr algn="ctr"/>
                      <a:r>
                        <a:rPr lang="en-US" dirty="0"/>
                        <a:t>Supplies</a:t>
                      </a:r>
                    </a:p>
                  </a:txBody>
                  <a:tcPr anchor="ctr"/>
                </a:tc>
                <a:tc>
                  <a:txBody>
                    <a:bodyPr/>
                    <a:lstStyle/>
                    <a:p>
                      <a:pPr algn="ctr"/>
                      <a:r>
                        <a:rPr lang="en-US" dirty="0"/>
                        <a:t>9/20 (order received)</a:t>
                      </a:r>
                    </a:p>
                  </a:txBody>
                  <a:tcPr anchor="ctr"/>
                </a:tc>
                <a:tc>
                  <a:txBody>
                    <a:bodyPr/>
                    <a:lstStyle/>
                    <a:p>
                      <a:pPr algn="ctr"/>
                      <a:r>
                        <a:rPr lang="en-US" dirty="0"/>
                        <a:t>1/26</a:t>
                      </a:r>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dirty="0"/>
                        <a:t>Q1 (7/1-9/30)</a:t>
                      </a:r>
                    </a:p>
                  </a:txBody>
                  <a:tcPr anchor="ctr"/>
                </a:tc>
                <a:extLst>
                  <a:ext uri="{0D108BD9-81ED-4DB2-BD59-A6C34878D82A}">
                    <a16:rowId xmlns:a16="http://schemas.microsoft.com/office/drawing/2014/main" val="2212741199"/>
                  </a:ext>
                </a:extLst>
              </a:tr>
              <a:tr h="370840">
                <a:tc>
                  <a:txBody>
                    <a:bodyPr/>
                    <a:lstStyle/>
                    <a:p>
                      <a:pPr algn="ctr"/>
                      <a:r>
                        <a:rPr lang="en-US" dirty="0"/>
                        <a:t>Health Insurance</a:t>
                      </a:r>
                    </a:p>
                  </a:txBody>
                  <a:tcPr anchor="ctr"/>
                </a:tc>
                <a:tc>
                  <a:txBody>
                    <a:bodyPr/>
                    <a:lstStyle/>
                    <a:p>
                      <a:pPr algn="ctr"/>
                      <a:r>
                        <a:rPr lang="en-US" dirty="0"/>
                        <a:t>October (coverage effective)</a:t>
                      </a:r>
                    </a:p>
                  </a:txBody>
                  <a:tcPr anchor="ctr"/>
                </a:tc>
                <a:tc>
                  <a:txBody>
                    <a:bodyPr/>
                    <a:lstStyle/>
                    <a:p>
                      <a:pPr algn="ctr"/>
                      <a:r>
                        <a:rPr lang="en-US" dirty="0"/>
                        <a:t>9/15</a:t>
                      </a:r>
                    </a:p>
                  </a:txBody>
                  <a:tcPr anchor="ctr"/>
                </a:tc>
                <a:tc>
                  <a:txBody>
                    <a:bodyPr/>
                    <a:lstStyle/>
                    <a:p>
                      <a:pPr algn="ctr"/>
                      <a:r>
                        <a:rPr lang="en-US" dirty="0"/>
                        <a:t>Q2 (10/1-12/31)</a:t>
                      </a:r>
                    </a:p>
                  </a:txBody>
                  <a:tcPr anchor="ctr"/>
                </a:tc>
                <a:extLst>
                  <a:ext uri="{0D108BD9-81ED-4DB2-BD59-A6C34878D82A}">
                    <a16:rowId xmlns:a16="http://schemas.microsoft.com/office/drawing/2014/main" val="81562557"/>
                  </a:ext>
                </a:extLst>
              </a:tr>
            </a:tbl>
          </a:graphicData>
        </a:graphic>
      </p:graphicFrame>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a:xfrm>
            <a:off x="494298" y="4002644"/>
            <a:ext cx="10933891" cy="2110857"/>
          </a:xfrm>
        </p:spPr>
        <p:txBody>
          <a:bodyPr>
            <a:normAutofit lnSpcReduction="10000"/>
          </a:bodyPr>
          <a:lstStyle/>
          <a:p>
            <a:r>
              <a:rPr lang="en-US" sz="2400" dirty="0">
                <a:solidFill>
                  <a:schemeClr val="tx1">
                    <a:lumMod val="50000"/>
                  </a:schemeClr>
                </a:solidFill>
              </a:rPr>
              <a:t>What happens if I file my Q1 claim on 1/15, before the supply invoice has been paid? Do I:</a:t>
            </a:r>
          </a:p>
          <a:p>
            <a:pPr lvl="1"/>
            <a:r>
              <a:rPr lang="en-US" sz="2400" dirty="0">
                <a:solidFill>
                  <a:schemeClr val="tx1">
                    <a:lumMod val="50000"/>
                  </a:schemeClr>
                </a:solidFill>
              </a:rPr>
              <a:t>Claim the supply cost in my Q2 claim</a:t>
            </a:r>
          </a:p>
          <a:p>
            <a:pPr lvl="1"/>
            <a:r>
              <a:rPr lang="en-US" sz="2400" dirty="0">
                <a:solidFill>
                  <a:schemeClr val="tx1">
                    <a:lumMod val="50000"/>
                  </a:schemeClr>
                </a:solidFill>
              </a:rPr>
              <a:t>Amend my Q1 claim (in the following quarter) to add the costs, after the invoice has been paid</a:t>
            </a:r>
          </a:p>
          <a:p>
            <a:pPr lvl="1"/>
            <a:r>
              <a:rPr lang="en-US" sz="2400" dirty="0">
                <a:solidFill>
                  <a:schemeClr val="tx1">
                    <a:lumMod val="50000"/>
                  </a:schemeClr>
                </a:solidFill>
              </a:rPr>
              <a:t>I don’t get to claim this cost, it cannot be reimbursed now</a:t>
            </a:r>
          </a:p>
          <a:p>
            <a:endParaRPr lang="en-US" dirty="0"/>
          </a:p>
        </p:txBody>
      </p:sp>
      <p:sp>
        <p:nvSpPr>
          <p:cNvPr id="6" name="Rectangle 5">
            <a:extLst>
              <a:ext uri="{FF2B5EF4-FFF2-40B4-BE49-F238E27FC236}">
                <a16:creationId xmlns:a16="http://schemas.microsoft.com/office/drawing/2014/main" id="{45877BEE-2E0A-2A27-787B-F5E0FB25082D}"/>
              </a:ext>
              <a:ext uri="{C183D7F6-B498-43B3-948B-1728B52AA6E4}">
                <adec:decorative xmlns:adec="http://schemas.microsoft.com/office/drawing/2017/decorative" val="1"/>
              </a:ext>
            </a:extLst>
          </p:cNvPr>
          <p:cNvSpPr/>
          <p:nvPr/>
        </p:nvSpPr>
        <p:spPr>
          <a:xfrm>
            <a:off x="858059" y="2804019"/>
            <a:ext cx="10570130" cy="376503"/>
          </a:xfrm>
          <a:prstGeom prst="rect">
            <a:avLst/>
          </a:prstGeom>
          <a:noFill/>
          <a:ln w="28575">
            <a:solidFill>
              <a:srgbClr val="ED2B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heck-mark">
            <a:extLst>
              <a:ext uri="{FF2B5EF4-FFF2-40B4-BE49-F238E27FC236}">
                <a16:creationId xmlns:a16="http://schemas.microsoft.com/office/drawing/2014/main" id="{08E4F84B-EADB-8B1A-9CA3-A3CDAB765CD2}"/>
              </a:ext>
            </a:extLst>
          </p:cNvPr>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6538"/>
                    </a14:imgEffect>
                  </a14:imgLayer>
                </a14:imgProps>
              </a:ext>
              <a:ext uri="{28A0092B-C50C-407E-A947-70E740481C1C}">
                <a14:useLocalDpi xmlns:a14="http://schemas.microsoft.com/office/drawing/2010/main" val="0"/>
              </a:ext>
            </a:extLst>
          </a:blip>
          <a:stretch>
            <a:fillRect/>
          </a:stretch>
        </p:blipFill>
        <p:spPr>
          <a:xfrm>
            <a:off x="858059" y="4943660"/>
            <a:ext cx="509136" cy="471349"/>
          </a:xfrm>
          <a:prstGeom prst="rect">
            <a:avLst/>
          </a:prstGeom>
        </p:spPr>
      </p:pic>
      <p:sp>
        <p:nvSpPr>
          <p:cNvPr id="8" name="TextBox 7">
            <a:extLst>
              <a:ext uri="{FF2B5EF4-FFF2-40B4-BE49-F238E27FC236}">
                <a16:creationId xmlns:a16="http://schemas.microsoft.com/office/drawing/2014/main" id="{424E8A88-0413-8CF7-814E-1755128F31E3}"/>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75570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What Staff are Included in the AAC?</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p:txBody>
          <a:bodyPr>
            <a:normAutofit fontScale="92500" lnSpcReduction="10000"/>
          </a:bodyPr>
          <a:lstStyle/>
          <a:p>
            <a:pPr marL="0" indent="0">
              <a:buNone/>
            </a:pPr>
            <a:r>
              <a:rPr lang="en-US" sz="2800" dirty="0">
                <a:solidFill>
                  <a:schemeClr val="tx1">
                    <a:lumMod val="50000"/>
                  </a:schemeClr>
                </a:solidFill>
              </a:rPr>
              <a:t>Staff who are expected to perform Medicaid reimbursable work activities were identified by each school division </a:t>
            </a:r>
            <a:r>
              <a:rPr lang="en-US" sz="2800" b="1" u="sng" dirty="0">
                <a:solidFill>
                  <a:schemeClr val="tx1">
                    <a:lumMod val="50000"/>
                  </a:schemeClr>
                </a:solidFill>
              </a:rPr>
              <a:t>prior to the start of the quarter</a:t>
            </a:r>
            <a:r>
              <a:rPr lang="en-US" sz="2800" b="1" dirty="0">
                <a:solidFill>
                  <a:schemeClr val="tx1">
                    <a:lumMod val="50000"/>
                  </a:schemeClr>
                </a:solidFill>
              </a:rPr>
              <a:t> </a:t>
            </a:r>
            <a:r>
              <a:rPr lang="en-US" sz="2800" dirty="0">
                <a:solidFill>
                  <a:schemeClr val="tx1">
                    <a:lumMod val="50000"/>
                  </a:schemeClr>
                </a:solidFill>
              </a:rPr>
              <a:t>and were included in the Random Moment Time Study (RMTS) participant list for the quarter.</a:t>
            </a:r>
          </a:p>
          <a:p>
            <a:pPr marL="0" indent="0">
              <a:buNone/>
            </a:pPr>
            <a:r>
              <a:rPr lang="en-US" sz="2800" dirty="0">
                <a:solidFill>
                  <a:schemeClr val="tx1">
                    <a:lumMod val="50000"/>
                  </a:schemeClr>
                </a:solidFill>
              </a:rPr>
              <a:t>The three Job Pools for the RMTS are:</a:t>
            </a:r>
          </a:p>
          <a:p>
            <a:pPr marL="0" indent="0">
              <a:buNone/>
            </a:pPr>
            <a:r>
              <a:rPr lang="en-US" sz="2800" dirty="0">
                <a:solidFill>
                  <a:schemeClr val="tx1">
                    <a:lumMod val="50000"/>
                  </a:schemeClr>
                </a:solidFill>
              </a:rPr>
              <a:t>	</a:t>
            </a:r>
            <a:r>
              <a:rPr lang="en-US" sz="2800" b="1" dirty="0">
                <a:solidFill>
                  <a:schemeClr val="tx1">
                    <a:lumMod val="50000"/>
                  </a:schemeClr>
                </a:solidFill>
              </a:rPr>
              <a:t>Pool 1:</a:t>
            </a:r>
            <a:r>
              <a:rPr lang="en-US" sz="2800" dirty="0">
                <a:solidFill>
                  <a:schemeClr val="tx1">
                    <a:lumMod val="50000"/>
                  </a:schemeClr>
                </a:solidFill>
              </a:rPr>
              <a:t> Administrative Services Only</a:t>
            </a:r>
          </a:p>
          <a:p>
            <a:pPr marL="0" indent="0">
              <a:buNone/>
            </a:pPr>
            <a:r>
              <a:rPr lang="en-US" sz="2800" dirty="0">
                <a:solidFill>
                  <a:schemeClr val="tx1">
                    <a:lumMod val="50000"/>
                  </a:schemeClr>
                </a:solidFill>
              </a:rPr>
              <a:t>	</a:t>
            </a:r>
            <a:r>
              <a:rPr lang="en-US" sz="2800" b="1" dirty="0">
                <a:solidFill>
                  <a:schemeClr val="tx1">
                    <a:lumMod val="50000"/>
                  </a:schemeClr>
                </a:solidFill>
              </a:rPr>
              <a:t>Pool 2:</a:t>
            </a:r>
            <a:r>
              <a:rPr lang="en-US" sz="2800" dirty="0">
                <a:solidFill>
                  <a:schemeClr val="tx1">
                    <a:lumMod val="50000"/>
                  </a:schemeClr>
                </a:solidFill>
              </a:rPr>
              <a:t> Nursing, Psychological &amp; Medical Services</a:t>
            </a:r>
          </a:p>
          <a:p>
            <a:pPr marL="0" indent="0">
              <a:buNone/>
            </a:pPr>
            <a:r>
              <a:rPr lang="en-US" sz="2800" dirty="0">
                <a:solidFill>
                  <a:schemeClr val="tx1">
                    <a:lumMod val="50000"/>
                  </a:schemeClr>
                </a:solidFill>
              </a:rPr>
              <a:t>	</a:t>
            </a:r>
            <a:r>
              <a:rPr lang="en-US" sz="2800" b="1" dirty="0">
                <a:solidFill>
                  <a:schemeClr val="tx1">
                    <a:lumMod val="50000"/>
                  </a:schemeClr>
                </a:solidFill>
              </a:rPr>
              <a:t>Pool 3:</a:t>
            </a:r>
            <a:r>
              <a:rPr lang="en-US" sz="2800" dirty="0">
                <a:solidFill>
                  <a:schemeClr val="tx1">
                    <a:lumMod val="50000"/>
                  </a:schemeClr>
                </a:solidFill>
              </a:rPr>
              <a:t> Therapy Services</a:t>
            </a:r>
          </a:p>
          <a:p>
            <a:pPr marL="0" indent="0">
              <a:buNone/>
            </a:pPr>
            <a:r>
              <a:rPr lang="en-US" sz="2800" b="1" u="sng" dirty="0">
                <a:solidFill>
                  <a:schemeClr val="tx1">
                    <a:lumMod val="50000"/>
                  </a:schemeClr>
                </a:solidFill>
              </a:rPr>
              <a:t>All three</a:t>
            </a:r>
            <a:r>
              <a:rPr lang="en-US" sz="2800" dirty="0">
                <a:solidFill>
                  <a:schemeClr val="tx1">
                    <a:lumMod val="50000"/>
                  </a:schemeClr>
                </a:solidFill>
              </a:rPr>
              <a:t> Job Pools are included in Administrative Claiming</a:t>
            </a:r>
          </a:p>
          <a:p>
            <a:pPr marL="0" indent="0">
              <a:buNone/>
            </a:pPr>
            <a:r>
              <a:rPr lang="en-US" b="1" dirty="0">
                <a:solidFill>
                  <a:schemeClr val="tx1">
                    <a:lumMod val="50000"/>
                  </a:schemeClr>
                </a:solidFill>
              </a:rPr>
              <a:t>Note:</a:t>
            </a:r>
            <a:r>
              <a:rPr lang="en-US" dirty="0">
                <a:solidFill>
                  <a:schemeClr val="tx1">
                    <a:lumMod val="50000"/>
                  </a:schemeClr>
                </a:solidFill>
              </a:rPr>
              <a:t> Only Pools 2 and 3 are included for Direct Services reimbursement through the annual Cost Report</a:t>
            </a:r>
          </a:p>
          <a:p>
            <a:endParaRPr lang="en-US" dirty="0"/>
          </a:p>
        </p:txBody>
      </p:sp>
      <p:sp>
        <p:nvSpPr>
          <p:cNvPr id="5" name="TextBox 4">
            <a:extLst>
              <a:ext uri="{FF2B5EF4-FFF2-40B4-BE49-F238E27FC236}">
                <a16:creationId xmlns:a16="http://schemas.microsoft.com/office/drawing/2014/main" id="{1CFB5CA7-665F-A972-DBDD-4139B531C9B9}"/>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3231780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Additional Resource on AAC Cost Reporting</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a:xfrm>
            <a:off x="494299" y="1583259"/>
            <a:ext cx="3958432" cy="4351338"/>
          </a:xfrm>
        </p:spPr>
        <p:txBody>
          <a:bodyPr>
            <a:normAutofit lnSpcReduction="10000"/>
          </a:bodyPr>
          <a:lstStyle/>
          <a:p>
            <a:pPr marL="0" indent="0">
              <a:buNone/>
            </a:pPr>
            <a:r>
              <a:rPr lang="en-US" sz="2200" dirty="0"/>
              <a:t>Medicaid and Schools program information is easy to find on the DMAS website. You don’t have to remember the link, simply navigate to:</a:t>
            </a:r>
          </a:p>
          <a:p>
            <a:pPr marL="0" indent="0">
              <a:buNone/>
            </a:pPr>
            <a:r>
              <a:rPr lang="en-US" sz="2200" dirty="0">
                <a:hlinkClick r:id="rId3"/>
              </a:rPr>
              <a:t>https://www.dmas.virginia.gov</a:t>
            </a:r>
            <a:r>
              <a:rPr lang="en-US" sz="2200" dirty="0"/>
              <a:t> </a:t>
            </a:r>
          </a:p>
          <a:p>
            <a:r>
              <a:rPr lang="en-US" sz="2200" dirty="0"/>
              <a:t>Providers</a:t>
            </a:r>
          </a:p>
          <a:p>
            <a:pPr lvl="1"/>
            <a:r>
              <a:rPr lang="en-US" sz="2200" dirty="0"/>
              <a:t>Benefits &amp; Services</a:t>
            </a:r>
          </a:p>
          <a:p>
            <a:pPr lvl="2"/>
            <a:r>
              <a:rPr lang="en-US" sz="2200" dirty="0"/>
              <a:t>School Based Services</a:t>
            </a:r>
          </a:p>
          <a:p>
            <a:pPr marL="457200" lvl="1" indent="0">
              <a:buNone/>
            </a:pPr>
            <a:endParaRPr lang="en-US" dirty="0"/>
          </a:p>
          <a:p>
            <a:pPr>
              <a:buFont typeface="Wingdings" panose="05000000000000000000" pitchFamily="2" charset="2"/>
              <a:buChar char="ü"/>
            </a:pPr>
            <a:r>
              <a:rPr lang="en-US" sz="2200" i="1" dirty="0"/>
              <a:t>User Guide for Administrative Claiming- Updated January 2024</a:t>
            </a:r>
          </a:p>
        </p:txBody>
      </p:sp>
      <p:cxnSp>
        <p:nvCxnSpPr>
          <p:cNvPr id="8" name="Straight Connector 7">
            <a:extLst>
              <a:ext uri="{FF2B5EF4-FFF2-40B4-BE49-F238E27FC236}">
                <a16:creationId xmlns:a16="http://schemas.microsoft.com/office/drawing/2014/main" id="{916C4F53-FFA7-58BC-0D35-994083E21E40}"/>
              </a:ext>
              <a:ext uri="{C183D7F6-B498-43B3-948B-1728B52AA6E4}">
                <adec:decorative xmlns:adec="http://schemas.microsoft.com/office/drawing/2017/decorative" val="1"/>
              </a:ext>
            </a:extLst>
          </p:cNvPr>
          <p:cNvCxnSpPr>
            <a:cxnSpLocks/>
          </p:cNvCxnSpPr>
          <p:nvPr/>
        </p:nvCxnSpPr>
        <p:spPr>
          <a:xfrm>
            <a:off x="596348" y="4462670"/>
            <a:ext cx="3607904"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image of DMAS website showing the navigation to providers and then to benefits and services page">
            <a:extLst>
              <a:ext uri="{FF2B5EF4-FFF2-40B4-BE49-F238E27FC236}">
                <a16:creationId xmlns:a16="http://schemas.microsoft.com/office/drawing/2014/main" id="{D13EB283-49E1-AEF2-B122-89ADE5193395}"/>
              </a:ext>
            </a:extLst>
          </p:cNvPr>
          <p:cNvPicPr>
            <a:picLocks noChangeAspect="1"/>
          </p:cNvPicPr>
          <p:nvPr/>
        </p:nvPicPr>
        <p:blipFill rotWithShape="1">
          <a:blip r:embed="rId4"/>
          <a:srcRect l="20372"/>
          <a:stretch/>
        </p:blipFill>
        <p:spPr>
          <a:xfrm>
            <a:off x="4401496" y="1432086"/>
            <a:ext cx="4597030" cy="2553505"/>
          </a:xfrm>
          <a:prstGeom prst="rect">
            <a:avLst/>
          </a:prstGeom>
        </p:spPr>
      </p:pic>
      <p:sp>
        <p:nvSpPr>
          <p:cNvPr id="6" name="Arrow: Right 5">
            <a:extLst>
              <a:ext uri="{FF2B5EF4-FFF2-40B4-BE49-F238E27FC236}">
                <a16:creationId xmlns:a16="http://schemas.microsoft.com/office/drawing/2014/main" id="{11516E1B-1ECA-9FE4-7BF5-083D544C5899}"/>
              </a:ext>
              <a:ext uri="{C183D7F6-B498-43B3-948B-1728B52AA6E4}">
                <adec:decorative xmlns:adec="http://schemas.microsoft.com/office/drawing/2017/decorative" val="1"/>
              </a:ext>
            </a:extLst>
          </p:cNvPr>
          <p:cNvSpPr/>
          <p:nvPr/>
        </p:nvSpPr>
        <p:spPr>
          <a:xfrm rot="21022729">
            <a:off x="5152366" y="3199259"/>
            <a:ext cx="1064456" cy="870605"/>
          </a:xfrm>
          <a:prstGeom prst="rightArrow">
            <a:avLst/>
          </a:prstGeom>
          <a:solidFill>
            <a:schemeClr val="accent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image of DMAS website benefits and services page showing the school based services section">
            <a:extLst>
              <a:ext uri="{FF2B5EF4-FFF2-40B4-BE49-F238E27FC236}">
                <a16:creationId xmlns:a16="http://schemas.microsoft.com/office/drawing/2014/main" id="{5880F1BC-D6CC-9C67-707D-0155B2D545F8}"/>
              </a:ext>
            </a:extLst>
          </p:cNvPr>
          <p:cNvPicPr>
            <a:picLocks noChangeAspect="1"/>
          </p:cNvPicPr>
          <p:nvPr/>
        </p:nvPicPr>
        <p:blipFill>
          <a:blip r:embed="rId5"/>
          <a:stretch>
            <a:fillRect/>
          </a:stretch>
        </p:blipFill>
        <p:spPr>
          <a:xfrm>
            <a:off x="8111449" y="2708838"/>
            <a:ext cx="3962883" cy="3429000"/>
          </a:xfrm>
          <a:prstGeom prst="rect">
            <a:avLst/>
          </a:prstGeom>
        </p:spPr>
      </p:pic>
      <p:sp>
        <p:nvSpPr>
          <p:cNvPr id="16" name="Arrow: Right 15">
            <a:extLst>
              <a:ext uri="{FF2B5EF4-FFF2-40B4-BE49-F238E27FC236}">
                <a16:creationId xmlns:a16="http://schemas.microsoft.com/office/drawing/2014/main" id="{F74FBD9B-119F-01F3-219B-0DAACB91BE41}"/>
              </a:ext>
              <a:ext uri="{C183D7F6-B498-43B3-948B-1728B52AA6E4}">
                <adec:decorative xmlns:adec="http://schemas.microsoft.com/office/drawing/2017/decorative" val="1"/>
              </a:ext>
            </a:extLst>
          </p:cNvPr>
          <p:cNvSpPr/>
          <p:nvPr/>
        </p:nvSpPr>
        <p:spPr>
          <a:xfrm rot="21022729">
            <a:off x="7073931" y="5184402"/>
            <a:ext cx="1064456" cy="870605"/>
          </a:xfrm>
          <a:prstGeom prst="rightArrow">
            <a:avLst/>
          </a:prstGeom>
          <a:solidFill>
            <a:schemeClr val="accent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4A6C0E-633C-E23E-9457-980338C18EF6}"/>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789998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Claiming Staff Salary &amp; Benefits costs</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p:txBody>
          <a:bodyPr/>
          <a:lstStyle/>
          <a:p>
            <a:pPr marL="0" indent="0" algn="ctr">
              <a:buNone/>
            </a:pPr>
            <a:r>
              <a:rPr lang="en-US" sz="2800" b="1" u="sng" dirty="0">
                <a:solidFill>
                  <a:schemeClr val="tx1">
                    <a:lumMod val="50000"/>
                  </a:schemeClr>
                </a:solidFill>
              </a:rPr>
              <a:t>Live Demonstration:</a:t>
            </a:r>
          </a:p>
          <a:p>
            <a:pPr marL="0" indent="0">
              <a:buNone/>
            </a:pPr>
            <a:r>
              <a:rPr lang="en-US" sz="2800" dirty="0">
                <a:solidFill>
                  <a:schemeClr val="tx1">
                    <a:lumMod val="50000"/>
                  </a:schemeClr>
                </a:solidFill>
              </a:rPr>
              <a:t>Follow along with the instruction guide to:</a:t>
            </a:r>
          </a:p>
          <a:p>
            <a:r>
              <a:rPr lang="en-US" sz="2800" dirty="0">
                <a:solidFill>
                  <a:schemeClr val="tx1">
                    <a:lumMod val="50000"/>
                  </a:schemeClr>
                </a:solidFill>
              </a:rPr>
              <a:t>Export a list of staff who participated in RMTS and are available for claiming</a:t>
            </a:r>
          </a:p>
          <a:p>
            <a:r>
              <a:rPr lang="en-US" sz="2800" dirty="0">
                <a:solidFill>
                  <a:schemeClr val="tx1">
                    <a:lumMod val="50000"/>
                  </a:schemeClr>
                </a:solidFill>
              </a:rPr>
              <a:t>Re-organize the staff data so that it’s ready to copy into the salary &amp; benefit upload template</a:t>
            </a:r>
          </a:p>
          <a:p>
            <a:r>
              <a:rPr lang="en-US" sz="2800" dirty="0">
                <a:solidFill>
                  <a:schemeClr val="tx1">
                    <a:lumMod val="50000"/>
                  </a:schemeClr>
                </a:solidFill>
              </a:rPr>
              <a:t>Complete the upload template</a:t>
            </a:r>
          </a:p>
          <a:p>
            <a:r>
              <a:rPr lang="en-US" sz="2800" dirty="0">
                <a:solidFill>
                  <a:schemeClr val="tx1">
                    <a:lumMod val="50000"/>
                  </a:schemeClr>
                </a:solidFill>
              </a:rPr>
              <a:t>Upload salary &amp; benefit costs into the claim</a:t>
            </a:r>
          </a:p>
          <a:p>
            <a:r>
              <a:rPr lang="en-US" sz="2800" dirty="0">
                <a:solidFill>
                  <a:schemeClr val="tx1">
                    <a:lumMod val="50000"/>
                  </a:schemeClr>
                </a:solidFill>
              </a:rPr>
              <a:t>Option to use online data entry screens</a:t>
            </a:r>
          </a:p>
        </p:txBody>
      </p:sp>
      <p:sp>
        <p:nvSpPr>
          <p:cNvPr id="5" name="TextBox 4">
            <a:extLst>
              <a:ext uri="{FF2B5EF4-FFF2-40B4-BE49-F238E27FC236}">
                <a16:creationId xmlns:a16="http://schemas.microsoft.com/office/drawing/2014/main" id="{DE5157EE-6875-9BF9-906E-642812C138E6}"/>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2711489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Reminder about Funding Sources</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p:txBody>
          <a:bodyPr/>
          <a:lstStyle/>
          <a:p>
            <a:pPr marL="0" indent="0" algn="ctr">
              <a:buNone/>
            </a:pPr>
            <a:r>
              <a:rPr lang="en-US" sz="2800" b="1" u="sng" dirty="0">
                <a:solidFill>
                  <a:schemeClr val="tx1">
                    <a:lumMod val="50000"/>
                  </a:schemeClr>
                </a:solidFill>
              </a:rPr>
              <a:t>AAC Salary and Benefit funding sources must be identified</a:t>
            </a:r>
          </a:p>
          <a:p>
            <a:pPr>
              <a:lnSpc>
                <a:spcPct val="150000"/>
              </a:lnSpc>
            </a:pPr>
            <a:r>
              <a:rPr lang="en-US" sz="2800" dirty="0">
                <a:solidFill>
                  <a:schemeClr val="tx1">
                    <a:lumMod val="50000"/>
                  </a:schemeClr>
                </a:solidFill>
              </a:rPr>
              <a:t>Percentage of State/Local funding</a:t>
            </a:r>
          </a:p>
          <a:p>
            <a:r>
              <a:rPr lang="en-US" sz="2800" dirty="0">
                <a:solidFill>
                  <a:schemeClr val="tx1">
                    <a:lumMod val="50000"/>
                  </a:schemeClr>
                </a:solidFill>
              </a:rPr>
              <a:t>Percentage of IDEA funding</a:t>
            </a:r>
          </a:p>
          <a:p>
            <a:r>
              <a:rPr lang="en-US" sz="2800" dirty="0">
                <a:solidFill>
                  <a:schemeClr val="tx1">
                    <a:lumMod val="50000"/>
                  </a:schemeClr>
                </a:solidFill>
              </a:rPr>
              <a:t>Percentage of Federal funding</a:t>
            </a:r>
          </a:p>
          <a:p>
            <a:r>
              <a:rPr lang="en-US" sz="2800" dirty="0">
                <a:solidFill>
                  <a:schemeClr val="tx1">
                    <a:lumMod val="50000"/>
                  </a:schemeClr>
                </a:solidFill>
              </a:rPr>
              <a:t>Percentage of Other funding</a:t>
            </a:r>
          </a:p>
          <a:p>
            <a:r>
              <a:rPr lang="en-US" sz="2800" dirty="0">
                <a:solidFill>
                  <a:schemeClr val="tx1">
                    <a:lumMod val="50000"/>
                  </a:schemeClr>
                </a:solidFill>
              </a:rPr>
              <a:t>The total of the 4 components above must equal 100%</a:t>
            </a:r>
          </a:p>
          <a:p>
            <a:r>
              <a:rPr lang="en-US" sz="2800" dirty="0">
                <a:solidFill>
                  <a:schemeClr val="tx1">
                    <a:lumMod val="50000"/>
                  </a:schemeClr>
                </a:solidFill>
              </a:rPr>
              <a:t>If the ‘other’ percentage is greater than zero then a narrative description is required</a:t>
            </a:r>
          </a:p>
        </p:txBody>
      </p:sp>
      <p:sp>
        <p:nvSpPr>
          <p:cNvPr id="5" name="TextBox 4">
            <a:extLst>
              <a:ext uri="{FF2B5EF4-FFF2-40B4-BE49-F238E27FC236}">
                <a16:creationId xmlns:a16="http://schemas.microsoft.com/office/drawing/2014/main" id="{6C826F80-FDEF-D956-D308-C37369B94886}"/>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3863203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8922-3053-1CDE-31AD-EE50900CD428}"/>
              </a:ext>
            </a:extLst>
          </p:cNvPr>
          <p:cNvSpPr>
            <a:spLocks noGrp="1"/>
          </p:cNvSpPr>
          <p:nvPr>
            <p:ph type="title"/>
          </p:nvPr>
        </p:nvSpPr>
        <p:spPr/>
        <p:txBody>
          <a:bodyPr>
            <a:normAutofit/>
          </a:bodyPr>
          <a:lstStyle/>
          <a:p>
            <a:pPr algn="ctr"/>
            <a:r>
              <a:rPr lang="en-US" sz="4000" dirty="0"/>
              <a:t>Learning Objectives</a:t>
            </a:r>
          </a:p>
        </p:txBody>
      </p:sp>
      <p:sp>
        <p:nvSpPr>
          <p:cNvPr id="3" name="Content Placeholder 2">
            <a:extLst>
              <a:ext uri="{FF2B5EF4-FFF2-40B4-BE49-F238E27FC236}">
                <a16:creationId xmlns:a16="http://schemas.microsoft.com/office/drawing/2014/main" id="{44F27E03-718C-98AB-DEAA-5D960FDF0525}"/>
              </a:ext>
            </a:extLst>
          </p:cNvPr>
          <p:cNvSpPr>
            <a:spLocks noGrp="1"/>
          </p:cNvSpPr>
          <p:nvPr>
            <p:ph idx="1"/>
          </p:nvPr>
        </p:nvSpPr>
        <p:spPr>
          <a:xfrm>
            <a:off x="494298" y="1630017"/>
            <a:ext cx="11297652" cy="4414498"/>
          </a:xfrm>
        </p:spPr>
        <p:txBody>
          <a:bodyPr/>
          <a:lstStyle/>
          <a:p>
            <a:r>
              <a:rPr lang="en-US" sz="2800" dirty="0">
                <a:solidFill>
                  <a:schemeClr val="tx1">
                    <a:lumMod val="50000"/>
                  </a:schemeClr>
                </a:solidFill>
              </a:rPr>
              <a:t>Understand what work activities School Division staff do that the Medicaid program considers to be reimbursable “Medicaid Administrative Activities.”</a:t>
            </a:r>
          </a:p>
          <a:p>
            <a:r>
              <a:rPr lang="en-US" sz="2800" dirty="0">
                <a:solidFill>
                  <a:schemeClr val="tx1">
                    <a:lumMod val="50000"/>
                  </a:schemeClr>
                </a:solidFill>
              </a:rPr>
              <a:t>Understand how the reimbursement process works for AAC.</a:t>
            </a:r>
          </a:p>
          <a:p>
            <a:r>
              <a:rPr lang="en-US" sz="2800" dirty="0">
                <a:solidFill>
                  <a:schemeClr val="tx1">
                    <a:lumMod val="50000"/>
                  </a:schemeClr>
                </a:solidFill>
              </a:rPr>
              <a:t>Know the timeframes and deadlines for claiming AAC.</a:t>
            </a:r>
          </a:p>
          <a:p>
            <a:r>
              <a:rPr lang="en-US" sz="2800" dirty="0">
                <a:solidFill>
                  <a:schemeClr val="tx1">
                    <a:lumMod val="50000"/>
                  </a:schemeClr>
                </a:solidFill>
              </a:rPr>
              <a:t>Understand the allowable expenditures for reimbursement in the AAC program.</a:t>
            </a:r>
          </a:p>
          <a:p>
            <a:r>
              <a:rPr lang="en-US" sz="2800" dirty="0">
                <a:solidFill>
                  <a:schemeClr val="tx1">
                    <a:lumMod val="50000"/>
                  </a:schemeClr>
                </a:solidFill>
              </a:rPr>
              <a:t>Gain some helpful tips and tools to ensure that your school division is maximizing your AAC reimbursement while meeting all program requirements.</a:t>
            </a:r>
            <a:endParaRPr lang="en-US" dirty="0"/>
          </a:p>
        </p:txBody>
      </p:sp>
      <p:sp>
        <p:nvSpPr>
          <p:cNvPr id="5" name="TextBox 4">
            <a:extLst>
              <a:ext uri="{FF2B5EF4-FFF2-40B4-BE49-F238E27FC236}">
                <a16:creationId xmlns:a16="http://schemas.microsoft.com/office/drawing/2014/main" id="{F426DDEF-79BE-1307-B3AD-D364B105B8CF}"/>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2630025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Capital Costs</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p:txBody>
          <a:bodyPr>
            <a:normAutofit fontScale="92500" lnSpcReduction="20000"/>
          </a:bodyPr>
          <a:lstStyle/>
          <a:p>
            <a:pPr marL="0" indent="0">
              <a:buNone/>
            </a:pPr>
            <a:r>
              <a:rPr lang="en-US" dirty="0">
                <a:solidFill>
                  <a:schemeClr val="tx1">
                    <a:lumMod val="50000"/>
                  </a:schemeClr>
                </a:solidFill>
              </a:rPr>
              <a:t>The Administrative Activity Claims allow for an allocation of Capital Costs to be added to the other reported expenditures in the reimbursement calculation.</a:t>
            </a:r>
          </a:p>
          <a:p>
            <a:pPr marL="0" indent="0">
              <a:buNone/>
            </a:pPr>
            <a:r>
              <a:rPr lang="en-US" dirty="0">
                <a:solidFill>
                  <a:schemeClr val="tx1">
                    <a:lumMod val="50000"/>
                  </a:schemeClr>
                </a:solidFill>
              </a:rPr>
              <a:t>Report capital costs with Quarter 1 AAC – same data will automatically carry forward into remaining 3 quarterly claims</a:t>
            </a:r>
          </a:p>
          <a:p>
            <a:pPr marL="0" indent="0">
              <a:buNone/>
            </a:pPr>
            <a:r>
              <a:rPr lang="en-US" b="1" dirty="0">
                <a:solidFill>
                  <a:schemeClr val="tx1">
                    <a:lumMod val="50000"/>
                  </a:schemeClr>
                </a:solidFill>
              </a:rPr>
              <a:t>Capital costs include:</a:t>
            </a:r>
          </a:p>
          <a:p>
            <a:r>
              <a:rPr lang="en-US" dirty="0">
                <a:solidFill>
                  <a:schemeClr val="tx1">
                    <a:lumMod val="50000"/>
                  </a:schemeClr>
                </a:solidFill>
              </a:rPr>
              <a:t>Acquisition Costs of Fixed Assets</a:t>
            </a:r>
          </a:p>
          <a:p>
            <a:r>
              <a:rPr lang="en-US" dirty="0">
                <a:solidFill>
                  <a:schemeClr val="tx1">
                    <a:lumMod val="50000"/>
                  </a:schemeClr>
                </a:solidFill>
              </a:rPr>
              <a:t>Acquisition Costs of Major Moveable Assets</a:t>
            </a:r>
          </a:p>
          <a:p>
            <a:r>
              <a:rPr lang="en-US" dirty="0">
                <a:solidFill>
                  <a:schemeClr val="tx1">
                    <a:lumMod val="50000"/>
                  </a:schemeClr>
                </a:solidFill>
              </a:rPr>
              <a:t>Net Interest Expense associated with financing/loans for school building acquisition, construction, remodeling and equipment</a:t>
            </a:r>
          </a:p>
          <a:p>
            <a:pPr marL="0" indent="0">
              <a:buNone/>
            </a:pPr>
            <a:r>
              <a:rPr lang="en-US" dirty="0">
                <a:solidFill>
                  <a:schemeClr val="tx1">
                    <a:lumMod val="50000"/>
                  </a:schemeClr>
                </a:solidFill>
              </a:rPr>
              <a:t>To allocate the costs, also report the actual division-wide (all personnel and district payroll) salaries and fringe benefits (employer portion only) for the prior fiscal year, excluding any federally funded portions.</a:t>
            </a:r>
          </a:p>
        </p:txBody>
      </p:sp>
      <p:sp>
        <p:nvSpPr>
          <p:cNvPr id="5" name="TextBox 4">
            <a:extLst>
              <a:ext uri="{FF2B5EF4-FFF2-40B4-BE49-F238E27FC236}">
                <a16:creationId xmlns:a16="http://schemas.microsoft.com/office/drawing/2014/main" id="{FE2897DD-4901-3883-525D-837EB33F37BE}"/>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3244238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Capital Costs (2)</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p:txBody>
          <a:bodyPr>
            <a:normAutofit fontScale="92500" lnSpcReduction="10000"/>
          </a:bodyPr>
          <a:lstStyle/>
          <a:p>
            <a:pPr marL="0" indent="0">
              <a:buNone/>
            </a:pPr>
            <a:r>
              <a:rPr lang="en-US" sz="2800" b="1" dirty="0">
                <a:solidFill>
                  <a:schemeClr val="tx1">
                    <a:lumMod val="50000"/>
                  </a:schemeClr>
                </a:solidFill>
              </a:rPr>
              <a:t>Key cost principles and regulations to keep in mind:</a:t>
            </a:r>
          </a:p>
          <a:p>
            <a:r>
              <a:rPr lang="en-US" sz="2800" dirty="0">
                <a:solidFill>
                  <a:schemeClr val="tx1">
                    <a:lumMod val="50000"/>
                  </a:schemeClr>
                </a:solidFill>
              </a:rPr>
              <a:t>All costs claimed must comply with the “Super Circular” - OMB Uniform Administrative Requirements, Cost Principle, and Audit Requirements for Federal Awards (2 C.F.R. §200)</a:t>
            </a:r>
          </a:p>
          <a:p>
            <a:r>
              <a:rPr lang="en-US" sz="2800" dirty="0">
                <a:solidFill>
                  <a:schemeClr val="tx1">
                    <a:lumMod val="50000"/>
                  </a:schemeClr>
                </a:solidFill>
              </a:rPr>
              <a:t>Reported costs “must be supported by adequate property records, and physical inventories must be taken at least once every two years to ensure that the assets exist and are usable, used, and needed” (2 C.F.R. §200.436).</a:t>
            </a:r>
          </a:p>
          <a:p>
            <a:r>
              <a:rPr lang="en-US" sz="2800" dirty="0">
                <a:solidFill>
                  <a:schemeClr val="tx1">
                    <a:lumMod val="50000"/>
                  </a:schemeClr>
                </a:solidFill>
              </a:rPr>
              <a:t>Per 2 C.F.R. § 200.12 and § 200.33, capital assets reported in this section “means tangible assets currently in use in operations having a useful life of more than one year which are capitalized in accordance with Generally Accepted Accounting Principles (GAAP)” (§ 200.12) and have a per-unit acquisition cost of $5,000 or more (§ 200.33).</a:t>
            </a:r>
          </a:p>
        </p:txBody>
      </p:sp>
      <p:sp>
        <p:nvSpPr>
          <p:cNvPr id="5" name="TextBox 4">
            <a:extLst>
              <a:ext uri="{FF2B5EF4-FFF2-40B4-BE49-F238E27FC236}">
                <a16:creationId xmlns:a16="http://schemas.microsoft.com/office/drawing/2014/main" id="{6AEDA1BE-1C8D-FCDC-030C-419ECAFBBD84}"/>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2830337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Capital Costs (3)</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p:txBody>
          <a:bodyPr>
            <a:normAutofit fontScale="92500" lnSpcReduction="20000"/>
          </a:bodyPr>
          <a:lstStyle/>
          <a:p>
            <a:pPr marL="0" indent="0">
              <a:buNone/>
            </a:pPr>
            <a:r>
              <a:rPr lang="en-US" sz="3200" b="1" dirty="0">
                <a:solidFill>
                  <a:schemeClr val="tx1">
                    <a:lumMod val="50000"/>
                  </a:schemeClr>
                </a:solidFill>
              </a:rPr>
              <a:t>Acquisition Costs of Fixed and Major Moveable Assets:</a:t>
            </a:r>
          </a:p>
          <a:p>
            <a:pPr marL="0" indent="0">
              <a:lnSpc>
                <a:spcPct val="150000"/>
              </a:lnSpc>
              <a:buNone/>
            </a:pPr>
            <a:r>
              <a:rPr lang="en-US" sz="3200" dirty="0">
                <a:solidFill>
                  <a:schemeClr val="tx1">
                    <a:lumMod val="50000"/>
                  </a:schemeClr>
                </a:solidFill>
              </a:rPr>
              <a:t>Report the </a:t>
            </a:r>
            <a:r>
              <a:rPr lang="en-US" sz="3200" b="1" dirty="0">
                <a:solidFill>
                  <a:schemeClr val="tx1">
                    <a:lumMod val="50000"/>
                  </a:schemeClr>
                </a:solidFill>
              </a:rPr>
              <a:t>accumulated acquisition cost </a:t>
            </a:r>
            <a:r>
              <a:rPr lang="en-US" sz="3200" dirty="0">
                <a:solidFill>
                  <a:schemeClr val="tx1">
                    <a:lumMod val="50000"/>
                  </a:schemeClr>
                </a:solidFill>
              </a:rPr>
              <a:t>of building and fixed assets</a:t>
            </a:r>
          </a:p>
          <a:p>
            <a:r>
              <a:rPr lang="en-US" dirty="0">
                <a:solidFill>
                  <a:schemeClr val="tx1">
                    <a:lumMod val="50000"/>
                  </a:schemeClr>
                </a:solidFill>
              </a:rPr>
              <a:t>Do not report an insurance valuation or replacement cost</a:t>
            </a:r>
          </a:p>
          <a:p>
            <a:r>
              <a:rPr lang="en-US" dirty="0">
                <a:solidFill>
                  <a:schemeClr val="tx1">
                    <a:lumMod val="50000"/>
                  </a:schemeClr>
                </a:solidFill>
              </a:rPr>
              <a:t>Do not depreciate the cost</a:t>
            </a:r>
          </a:p>
          <a:p>
            <a:r>
              <a:rPr lang="en-US" dirty="0">
                <a:solidFill>
                  <a:schemeClr val="tx1">
                    <a:lumMod val="50000"/>
                  </a:schemeClr>
                </a:solidFill>
              </a:rPr>
              <a:t>Exclude the cost of fully depreciated assets (more than 50 years old for fixed assets; more than 15 years old for major moveable assets)</a:t>
            </a:r>
          </a:p>
          <a:p>
            <a:r>
              <a:rPr lang="en-US" dirty="0">
                <a:solidFill>
                  <a:schemeClr val="tx1">
                    <a:lumMod val="50000"/>
                  </a:schemeClr>
                </a:solidFill>
              </a:rPr>
              <a:t>Exclude the cost of land</a:t>
            </a:r>
          </a:p>
          <a:p>
            <a:r>
              <a:rPr lang="en-US" dirty="0">
                <a:solidFill>
                  <a:schemeClr val="tx1">
                    <a:lumMod val="50000"/>
                  </a:schemeClr>
                </a:solidFill>
              </a:rPr>
              <a:t>Exclude portion of the cost of buildings and equipment paid or donated by the Federal Government</a:t>
            </a:r>
          </a:p>
          <a:p>
            <a:r>
              <a:rPr lang="en-US" dirty="0">
                <a:solidFill>
                  <a:schemeClr val="tx1">
                    <a:lumMod val="50000"/>
                  </a:schemeClr>
                </a:solidFill>
              </a:rPr>
              <a:t>Exclude rent or lease payments</a:t>
            </a:r>
            <a:endParaRPr lang="en-US" sz="2800" dirty="0">
              <a:solidFill>
                <a:schemeClr val="tx1">
                  <a:lumMod val="50000"/>
                </a:schemeClr>
              </a:solidFill>
            </a:endParaRPr>
          </a:p>
        </p:txBody>
      </p:sp>
      <p:sp>
        <p:nvSpPr>
          <p:cNvPr id="5" name="TextBox 4">
            <a:extLst>
              <a:ext uri="{FF2B5EF4-FFF2-40B4-BE49-F238E27FC236}">
                <a16:creationId xmlns:a16="http://schemas.microsoft.com/office/drawing/2014/main" id="{C69F8C47-88F5-A8A2-F133-A73D5B3CDD3B}"/>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493115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Capital Costs – Net Interest Expense</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p:txBody>
          <a:bodyPr>
            <a:normAutofit/>
          </a:bodyPr>
          <a:lstStyle/>
          <a:p>
            <a:pPr marL="0" indent="0">
              <a:buNone/>
            </a:pPr>
            <a:r>
              <a:rPr lang="en-US" sz="2800" b="1" dirty="0">
                <a:solidFill>
                  <a:schemeClr val="tx1">
                    <a:lumMod val="50000"/>
                  </a:schemeClr>
                </a:solidFill>
              </a:rPr>
              <a:t>Net Interest Expense associated with financing/loans for school building acquisition, construction, remodeling and equipment:</a:t>
            </a:r>
          </a:p>
          <a:p>
            <a:pPr marL="0" indent="0">
              <a:buNone/>
            </a:pPr>
            <a:r>
              <a:rPr lang="en-US" sz="2800" dirty="0">
                <a:solidFill>
                  <a:schemeClr val="tx1">
                    <a:lumMod val="50000"/>
                  </a:schemeClr>
                </a:solidFill>
              </a:rPr>
              <a:t>Report the net interest expense associated with school building acquisition, construction, remodeling and equipment for the prior fiscal year, where the financing is provided by a bona fide third party external to the municipality or school division.</a:t>
            </a:r>
          </a:p>
          <a:p>
            <a:pPr marL="0" indent="0">
              <a:buNone/>
            </a:pPr>
            <a:r>
              <a:rPr lang="en-US" sz="2800" dirty="0">
                <a:solidFill>
                  <a:schemeClr val="tx1">
                    <a:lumMod val="50000"/>
                  </a:schemeClr>
                </a:solidFill>
              </a:rPr>
              <a:t>Report the accrued interest paid minus accrued interest earned as the accrued net interest expense.</a:t>
            </a:r>
          </a:p>
        </p:txBody>
      </p:sp>
      <p:sp>
        <p:nvSpPr>
          <p:cNvPr id="5" name="TextBox 4">
            <a:extLst>
              <a:ext uri="{FF2B5EF4-FFF2-40B4-BE49-F238E27FC236}">
                <a16:creationId xmlns:a16="http://schemas.microsoft.com/office/drawing/2014/main" id="{10B4D304-F49F-C9F3-F13D-BEC11CE91103}"/>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3990124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Capital Costs – Demonstration</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p:txBody>
          <a:bodyPr>
            <a:normAutofit/>
          </a:bodyPr>
          <a:lstStyle/>
          <a:p>
            <a:pPr marL="0" indent="0" algn="ctr">
              <a:lnSpc>
                <a:spcPct val="150000"/>
              </a:lnSpc>
              <a:buNone/>
            </a:pPr>
            <a:r>
              <a:rPr lang="en-US" sz="2800" b="1" dirty="0">
                <a:solidFill>
                  <a:schemeClr val="tx1">
                    <a:lumMod val="50000"/>
                  </a:schemeClr>
                </a:solidFill>
              </a:rPr>
              <a:t>Live Demonstration:</a:t>
            </a:r>
          </a:p>
          <a:p>
            <a:r>
              <a:rPr lang="en-US" sz="2800" dirty="0">
                <a:solidFill>
                  <a:schemeClr val="tx1">
                    <a:lumMod val="50000"/>
                  </a:schemeClr>
                </a:solidFill>
              </a:rPr>
              <a:t>Complete the “annual data” section of a Q1 AAC</a:t>
            </a:r>
          </a:p>
          <a:p>
            <a:r>
              <a:rPr lang="en-US" sz="2800" dirty="0">
                <a:solidFill>
                  <a:schemeClr val="tx1">
                    <a:lumMod val="50000"/>
                  </a:schemeClr>
                </a:solidFill>
              </a:rPr>
              <a:t>See that the annual data is pre-populated into Q2-4</a:t>
            </a:r>
          </a:p>
        </p:txBody>
      </p:sp>
      <p:sp>
        <p:nvSpPr>
          <p:cNvPr id="5" name="TextBox 4">
            <a:extLst>
              <a:ext uri="{FF2B5EF4-FFF2-40B4-BE49-F238E27FC236}">
                <a16:creationId xmlns:a16="http://schemas.microsoft.com/office/drawing/2014/main" id="{F4D97AB5-1D3A-A9B5-9736-B25275323358}"/>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764477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Annual Costs: Calculate Capital % Rate</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p:txBody>
          <a:bodyPr/>
          <a:lstStyle/>
          <a:p>
            <a:pPr marL="0" indent="0">
              <a:buNone/>
            </a:pPr>
            <a:r>
              <a:rPr lang="en-US" sz="2800" b="1" dirty="0">
                <a:solidFill>
                  <a:schemeClr val="tx1">
                    <a:lumMod val="50000"/>
                  </a:schemeClr>
                </a:solidFill>
              </a:rPr>
              <a:t>Capital Percentage Rate: </a:t>
            </a:r>
            <a:r>
              <a:rPr lang="en-US" sz="2800" dirty="0">
                <a:solidFill>
                  <a:schemeClr val="tx1">
                    <a:lumMod val="50000"/>
                  </a:schemeClr>
                </a:solidFill>
              </a:rPr>
              <a:t>The percentage (allocation factor) of capital costs attributable to what is used by the staff included in the claim.</a:t>
            </a:r>
          </a:p>
          <a:p>
            <a:endParaRPr lang="en-US" dirty="0"/>
          </a:p>
        </p:txBody>
      </p:sp>
      <p:pic>
        <p:nvPicPr>
          <p:cNvPr id="5" name="Picture 4" descr="Screenshot showing from a system generated report showing the capital percentage rate. ">
            <a:extLst>
              <a:ext uri="{FF2B5EF4-FFF2-40B4-BE49-F238E27FC236}">
                <a16:creationId xmlns:a16="http://schemas.microsoft.com/office/drawing/2014/main" id="{6B6E1668-A7C8-9327-404F-5C3001177D2A}"/>
              </a:ext>
            </a:extLst>
          </p:cNvPr>
          <p:cNvPicPr>
            <a:picLocks noChangeAspect="1"/>
          </p:cNvPicPr>
          <p:nvPr/>
        </p:nvPicPr>
        <p:blipFill>
          <a:blip r:embed="rId3"/>
          <a:stretch>
            <a:fillRect/>
          </a:stretch>
        </p:blipFill>
        <p:spPr>
          <a:xfrm>
            <a:off x="563908" y="2596733"/>
            <a:ext cx="11064184" cy="2780792"/>
          </a:xfrm>
          <a:prstGeom prst="rect">
            <a:avLst/>
          </a:prstGeom>
        </p:spPr>
      </p:pic>
      <p:sp>
        <p:nvSpPr>
          <p:cNvPr id="6" name="Rectangle 5">
            <a:extLst>
              <a:ext uri="{FF2B5EF4-FFF2-40B4-BE49-F238E27FC236}">
                <a16:creationId xmlns:a16="http://schemas.microsoft.com/office/drawing/2014/main" id="{F542CD8B-D0A5-1D9F-8D32-D62D2140A22A}"/>
              </a:ext>
              <a:ext uri="{C183D7F6-B498-43B3-948B-1728B52AA6E4}">
                <adec:decorative xmlns:adec="http://schemas.microsoft.com/office/drawing/2017/decorative" val="1"/>
              </a:ext>
            </a:extLst>
          </p:cNvPr>
          <p:cNvSpPr/>
          <p:nvPr/>
        </p:nvSpPr>
        <p:spPr>
          <a:xfrm>
            <a:off x="10426148" y="4810539"/>
            <a:ext cx="1093304" cy="367748"/>
          </a:xfrm>
          <a:prstGeom prst="rect">
            <a:avLst/>
          </a:prstGeom>
          <a:noFill/>
          <a:ln w="28575">
            <a:solidFill>
              <a:srgbClr val="ED2B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8D69B62-13B4-FD5C-9488-02226C440320}"/>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1442860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Annual Cost Calculation: Apply Capital % Rate</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p:txBody>
          <a:bodyPr/>
          <a:lstStyle/>
          <a:p>
            <a:pPr marL="0" indent="0">
              <a:buNone/>
            </a:pPr>
            <a:r>
              <a:rPr lang="en-US" dirty="0"/>
              <a:t>Claim Summary Report:</a:t>
            </a:r>
          </a:p>
        </p:txBody>
      </p:sp>
      <p:pic>
        <p:nvPicPr>
          <p:cNvPr id="5" name="Picture 4" descr="Screenshot of a claiming report showing how the capital percentage rate is applied to a claim. ">
            <a:extLst>
              <a:ext uri="{FF2B5EF4-FFF2-40B4-BE49-F238E27FC236}">
                <a16:creationId xmlns:a16="http://schemas.microsoft.com/office/drawing/2014/main" id="{915D77E8-1829-E3B0-7B3D-753312F65DF3}"/>
              </a:ext>
            </a:extLst>
          </p:cNvPr>
          <p:cNvPicPr>
            <a:picLocks noChangeAspect="1"/>
          </p:cNvPicPr>
          <p:nvPr/>
        </p:nvPicPr>
        <p:blipFill>
          <a:blip r:embed="rId3"/>
          <a:stretch>
            <a:fillRect/>
          </a:stretch>
        </p:blipFill>
        <p:spPr>
          <a:xfrm>
            <a:off x="2048002" y="2085535"/>
            <a:ext cx="6991397" cy="3925304"/>
          </a:xfrm>
          <a:prstGeom prst="rect">
            <a:avLst/>
          </a:prstGeom>
        </p:spPr>
      </p:pic>
      <p:sp>
        <p:nvSpPr>
          <p:cNvPr id="6" name="Rectangle 5">
            <a:extLst>
              <a:ext uri="{FF2B5EF4-FFF2-40B4-BE49-F238E27FC236}">
                <a16:creationId xmlns:a16="http://schemas.microsoft.com/office/drawing/2014/main" id="{EDD5B1C3-3C47-62EE-94DC-7A58031AA457}"/>
              </a:ext>
              <a:ext uri="{C183D7F6-B498-43B3-948B-1728B52AA6E4}">
                <adec:decorative xmlns:adec="http://schemas.microsoft.com/office/drawing/2017/decorative" val="1"/>
              </a:ext>
            </a:extLst>
          </p:cNvPr>
          <p:cNvSpPr/>
          <p:nvPr/>
        </p:nvSpPr>
        <p:spPr>
          <a:xfrm>
            <a:off x="4711148" y="4234070"/>
            <a:ext cx="993913" cy="337930"/>
          </a:xfrm>
          <a:prstGeom prst="rect">
            <a:avLst/>
          </a:prstGeom>
          <a:noFill/>
          <a:ln w="28575">
            <a:solidFill>
              <a:srgbClr val="ED2B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CA2952-B627-22B8-860A-121A53CD8404}"/>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832901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Materials &amp; Supplies Calculation</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p:txBody>
          <a:bodyPr/>
          <a:lstStyle/>
          <a:p>
            <a:pPr marL="0" indent="0">
              <a:buNone/>
            </a:pPr>
            <a:r>
              <a:rPr lang="en-US" sz="2600" dirty="0">
                <a:solidFill>
                  <a:schemeClr val="tx1">
                    <a:lumMod val="50000"/>
                  </a:schemeClr>
                </a:solidFill>
              </a:rPr>
              <a:t>Material and supply costs </a:t>
            </a:r>
            <a:r>
              <a:rPr lang="en-US" sz="2600" b="1" dirty="0">
                <a:solidFill>
                  <a:schemeClr val="tx1">
                    <a:lumMod val="50000"/>
                  </a:schemeClr>
                </a:solidFill>
              </a:rPr>
              <a:t>related to the performance of Medicaid administrative activities</a:t>
            </a:r>
            <a:r>
              <a:rPr lang="en-US" sz="2600" dirty="0">
                <a:solidFill>
                  <a:schemeClr val="tx1">
                    <a:lumMod val="50000"/>
                  </a:schemeClr>
                </a:solidFill>
              </a:rPr>
              <a:t> may be claimed.</a:t>
            </a:r>
          </a:p>
          <a:p>
            <a:r>
              <a:rPr lang="en-US" sz="2400" dirty="0">
                <a:solidFill>
                  <a:schemeClr val="tx1">
                    <a:lumMod val="50000"/>
                  </a:schemeClr>
                </a:solidFill>
              </a:rPr>
              <a:t>Costs for health supplies must be </a:t>
            </a:r>
            <a:r>
              <a:rPr lang="en-US" sz="2400" b="1" u="sng" dirty="0">
                <a:solidFill>
                  <a:schemeClr val="tx1">
                    <a:lumMod val="50000"/>
                  </a:schemeClr>
                </a:solidFill>
              </a:rPr>
              <a:t>ex</a:t>
            </a:r>
            <a:r>
              <a:rPr lang="en-US" sz="2400" dirty="0">
                <a:solidFill>
                  <a:schemeClr val="tx1">
                    <a:lumMod val="50000"/>
                  </a:schemeClr>
                </a:solidFill>
              </a:rPr>
              <a:t>cluded</a:t>
            </a:r>
          </a:p>
          <a:p>
            <a:r>
              <a:rPr lang="en-US" sz="2400" dirty="0">
                <a:solidFill>
                  <a:schemeClr val="tx1">
                    <a:lumMod val="50000"/>
                  </a:schemeClr>
                </a:solidFill>
              </a:rPr>
              <a:t>Costs for educational supplies must be </a:t>
            </a:r>
            <a:r>
              <a:rPr lang="en-US" sz="2400" b="1" u="sng" dirty="0">
                <a:solidFill>
                  <a:schemeClr val="tx1">
                    <a:lumMod val="50000"/>
                  </a:schemeClr>
                </a:solidFill>
              </a:rPr>
              <a:t>ex</a:t>
            </a:r>
            <a:r>
              <a:rPr lang="en-US" sz="2400" dirty="0">
                <a:solidFill>
                  <a:schemeClr val="tx1">
                    <a:lumMod val="50000"/>
                  </a:schemeClr>
                </a:solidFill>
              </a:rPr>
              <a:t>cluded</a:t>
            </a:r>
          </a:p>
          <a:p>
            <a:r>
              <a:rPr lang="en-US" sz="2400" dirty="0">
                <a:solidFill>
                  <a:schemeClr val="tx1">
                    <a:lumMod val="50000"/>
                  </a:schemeClr>
                </a:solidFill>
              </a:rPr>
              <a:t>Think about what materials and supplies were used by school division staff in performance of reimbursable Medicaid Administrative Activities, such as:</a:t>
            </a:r>
          </a:p>
          <a:p>
            <a:pPr lvl="1"/>
            <a:r>
              <a:rPr lang="en-US" sz="2200" dirty="0">
                <a:solidFill>
                  <a:schemeClr val="tx1">
                    <a:lumMod val="50000"/>
                  </a:schemeClr>
                </a:solidFill>
              </a:rPr>
              <a:t>Medicaid outreach: brochures, forms, flyers</a:t>
            </a:r>
          </a:p>
          <a:p>
            <a:pPr lvl="1"/>
            <a:r>
              <a:rPr lang="en-US" sz="2200" dirty="0">
                <a:solidFill>
                  <a:schemeClr val="tx1">
                    <a:lumMod val="50000"/>
                  </a:schemeClr>
                </a:solidFill>
              </a:rPr>
              <a:t>Specialized transportation scheduling: forms, office supplies</a:t>
            </a:r>
          </a:p>
          <a:p>
            <a:pPr lvl="1"/>
            <a:r>
              <a:rPr lang="en-US" sz="2200" dirty="0">
                <a:solidFill>
                  <a:schemeClr val="tx1">
                    <a:lumMod val="50000"/>
                  </a:schemeClr>
                </a:solidFill>
              </a:rPr>
              <a:t>Program planning and policy development related to the delivery of </a:t>
            </a:r>
            <a:r>
              <a:rPr lang="en-US" sz="2200" b="1" dirty="0">
                <a:solidFill>
                  <a:schemeClr val="tx1">
                    <a:lumMod val="50000"/>
                  </a:schemeClr>
                </a:solidFill>
              </a:rPr>
              <a:t>health</a:t>
            </a:r>
            <a:r>
              <a:rPr lang="en-US" sz="2200" dirty="0">
                <a:solidFill>
                  <a:schemeClr val="tx1">
                    <a:lumMod val="50000"/>
                  </a:schemeClr>
                </a:solidFill>
              </a:rPr>
              <a:t> services: supplies for a meeting, forms, office supplies</a:t>
            </a:r>
          </a:p>
          <a:p>
            <a:pPr lvl="1"/>
            <a:r>
              <a:rPr lang="en-US" sz="2200" dirty="0">
                <a:solidFill>
                  <a:schemeClr val="tx1">
                    <a:lumMod val="50000"/>
                  </a:schemeClr>
                </a:solidFill>
              </a:rPr>
              <a:t>Referral, coordination and monitoring of </a:t>
            </a:r>
            <a:r>
              <a:rPr lang="en-US" sz="2200" b="1" dirty="0">
                <a:solidFill>
                  <a:schemeClr val="tx1">
                    <a:lumMod val="50000"/>
                  </a:schemeClr>
                </a:solidFill>
              </a:rPr>
              <a:t>health</a:t>
            </a:r>
            <a:r>
              <a:rPr lang="en-US" sz="2200" dirty="0">
                <a:solidFill>
                  <a:schemeClr val="tx1">
                    <a:lumMod val="50000"/>
                  </a:schemeClr>
                </a:solidFill>
              </a:rPr>
              <a:t> services: forms, office supplies</a:t>
            </a:r>
          </a:p>
        </p:txBody>
      </p:sp>
      <p:sp>
        <p:nvSpPr>
          <p:cNvPr id="5" name="TextBox 4">
            <a:extLst>
              <a:ext uri="{FF2B5EF4-FFF2-40B4-BE49-F238E27FC236}">
                <a16:creationId xmlns:a16="http://schemas.microsoft.com/office/drawing/2014/main" id="{9FDA419C-7963-3848-0A47-85DCE80A987E}"/>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4063569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Materials &amp; Supplies Calculation (2)</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p:txBody>
          <a:bodyPr/>
          <a:lstStyle/>
          <a:p>
            <a:pPr marL="0" indent="0">
              <a:buNone/>
            </a:pPr>
            <a:r>
              <a:rPr lang="en-US" sz="2400" dirty="0">
                <a:solidFill>
                  <a:schemeClr val="tx1">
                    <a:lumMod val="50000"/>
                  </a:schemeClr>
                </a:solidFill>
              </a:rPr>
              <a:t>Materials &amp; Supplies for AAC claims are calculated using the number of FTEs in your claim over your district-wide number of FTEs for a percentage that is applied to each pool for the amount of materials and supplies you provided.</a:t>
            </a:r>
          </a:p>
          <a:p>
            <a:pPr marL="0" indent="0">
              <a:buNone/>
            </a:pPr>
            <a:endParaRPr lang="en-US" sz="2200" dirty="0">
              <a:solidFill>
                <a:schemeClr val="tx1">
                  <a:lumMod val="50000"/>
                </a:schemeClr>
              </a:solidFill>
            </a:endParaRPr>
          </a:p>
        </p:txBody>
      </p:sp>
      <p:grpSp>
        <p:nvGrpSpPr>
          <p:cNvPr id="4" name="Group 3" descr="Screenshot of input screen to enter quarterly expenditure for non-health supplies, district wide FTE, and date.">
            <a:extLst>
              <a:ext uri="{FF2B5EF4-FFF2-40B4-BE49-F238E27FC236}">
                <a16:creationId xmlns:a16="http://schemas.microsoft.com/office/drawing/2014/main" id="{D06FEAD9-1B7D-7CD5-9489-ABEF28FFC93B}"/>
              </a:ext>
            </a:extLst>
          </p:cNvPr>
          <p:cNvGrpSpPr/>
          <p:nvPr/>
        </p:nvGrpSpPr>
        <p:grpSpPr>
          <a:xfrm>
            <a:off x="0" y="3435016"/>
            <a:ext cx="4176893" cy="1798131"/>
            <a:chOff x="0" y="3435016"/>
            <a:chExt cx="4176893" cy="1798131"/>
          </a:xfrm>
        </p:grpSpPr>
        <p:pic>
          <p:nvPicPr>
            <p:cNvPr id="6" name="Picture 5" descr="Screenshot of the claiming system of where materials and supplies expenditures are entered. ">
              <a:extLst>
                <a:ext uri="{FF2B5EF4-FFF2-40B4-BE49-F238E27FC236}">
                  <a16:creationId xmlns:a16="http://schemas.microsoft.com/office/drawing/2014/main" id="{D9AC6056-B338-A9E6-4871-FF4AB1FA06EF}"/>
                </a:ext>
              </a:extLst>
            </p:cNvPr>
            <p:cNvPicPr>
              <a:picLocks noChangeAspect="1"/>
            </p:cNvPicPr>
            <p:nvPr/>
          </p:nvPicPr>
          <p:blipFill>
            <a:blip r:embed="rId3"/>
            <a:stretch>
              <a:fillRect/>
            </a:stretch>
          </p:blipFill>
          <p:spPr>
            <a:xfrm>
              <a:off x="0" y="3715456"/>
              <a:ext cx="4176893" cy="1517691"/>
            </a:xfrm>
            <a:prstGeom prst="rect">
              <a:avLst/>
            </a:prstGeom>
          </p:spPr>
        </p:pic>
        <p:pic>
          <p:nvPicPr>
            <p:cNvPr id="7" name="Picture 6">
              <a:extLst>
                <a:ext uri="{FF2B5EF4-FFF2-40B4-BE49-F238E27FC236}">
                  <a16:creationId xmlns:a16="http://schemas.microsoft.com/office/drawing/2014/main" id="{30F1A909-9BC1-DEA7-E193-E56671208844}"/>
                </a:ext>
              </a:extLst>
            </p:cNvPr>
            <p:cNvPicPr>
              <a:picLocks noChangeAspect="1"/>
            </p:cNvPicPr>
            <p:nvPr/>
          </p:nvPicPr>
          <p:blipFill>
            <a:blip r:embed="rId4"/>
            <a:stretch>
              <a:fillRect/>
            </a:stretch>
          </p:blipFill>
          <p:spPr>
            <a:xfrm>
              <a:off x="942298" y="3435016"/>
              <a:ext cx="2292295" cy="280440"/>
            </a:xfrm>
            <a:prstGeom prst="rect">
              <a:avLst/>
            </a:prstGeom>
          </p:spPr>
        </p:pic>
      </p:grpSp>
      <p:grpSp>
        <p:nvGrpSpPr>
          <p:cNvPr id="15" name="Group 14" descr="Illustration of calculation of reimbursable portion of material and supply costs.">
            <a:extLst>
              <a:ext uri="{FF2B5EF4-FFF2-40B4-BE49-F238E27FC236}">
                <a16:creationId xmlns:a16="http://schemas.microsoft.com/office/drawing/2014/main" id="{64C138DF-AB6B-2DBF-C5D3-4F73E85FA5D3}"/>
              </a:ext>
            </a:extLst>
          </p:cNvPr>
          <p:cNvGrpSpPr/>
          <p:nvPr/>
        </p:nvGrpSpPr>
        <p:grpSpPr>
          <a:xfrm>
            <a:off x="4064599" y="3408871"/>
            <a:ext cx="8015107" cy="1856359"/>
            <a:chOff x="4064599" y="3408871"/>
            <a:chExt cx="8015107" cy="1856359"/>
          </a:xfrm>
        </p:grpSpPr>
        <p:grpSp>
          <p:nvGrpSpPr>
            <p:cNvPr id="14" name="Group 13">
              <a:extLst>
                <a:ext uri="{FF2B5EF4-FFF2-40B4-BE49-F238E27FC236}">
                  <a16:creationId xmlns:a16="http://schemas.microsoft.com/office/drawing/2014/main" id="{E34DB54B-CE80-21A3-B13E-2CFCCB432430}"/>
                </a:ext>
              </a:extLst>
            </p:cNvPr>
            <p:cNvGrpSpPr/>
            <p:nvPr/>
          </p:nvGrpSpPr>
          <p:grpSpPr>
            <a:xfrm>
              <a:off x="4064599" y="3408871"/>
              <a:ext cx="8015107" cy="1856359"/>
              <a:chOff x="4064599" y="3408871"/>
              <a:chExt cx="8015107" cy="1856359"/>
            </a:xfrm>
          </p:grpSpPr>
          <p:pic>
            <p:nvPicPr>
              <p:cNvPr id="5" name="Picture 4" descr="Calculation of materials and supplies in the claim. ">
                <a:extLst>
                  <a:ext uri="{FF2B5EF4-FFF2-40B4-BE49-F238E27FC236}">
                    <a16:creationId xmlns:a16="http://schemas.microsoft.com/office/drawing/2014/main" id="{E91E69CB-DF4C-A947-5995-0778A73AF9BA}"/>
                  </a:ext>
                </a:extLst>
              </p:cNvPr>
              <p:cNvPicPr>
                <a:picLocks noChangeAspect="1"/>
              </p:cNvPicPr>
              <p:nvPr/>
            </p:nvPicPr>
            <p:blipFill>
              <a:blip r:embed="rId5"/>
              <a:stretch>
                <a:fillRect/>
              </a:stretch>
            </p:blipFill>
            <p:spPr>
              <a:xfrm>
                <a:off x="4064599" y="3408871"/>
                <a:ext cx="8015107" cy="1856359"/>
              </a:xfrm>
              <a:prstGeom prst="rect">
                <a:avLst/>
              </a:prstGeom>
            </p:spPr>
          </p:pic>
          <p:sp>
            <p:nvSpPr>
              <p:cNvPr id="8" name="Division Sign 7">
                <a:extLst>
                  <a:ext uri="{FF2B5EF4-FFF2-40B4-BE49-F238E27FC236}">
                    <a16:creationId xmlns:a16="http://schemas.microsoft.com/office/drawing/2014/main" id="{39C196C7-C3D6-E8C1-347C-F846DAF83C3F}"/>
                  </a:ext>
                </a:extLst>
              </p:cNvPr>
              <p:cNvSpPr/>
              <p:nvPr/>
            </p:nvSpPr>
            <p:spPr>
              <a:xfrm>
                <a:off x="6828639" y="3998172"/>
                <a:ext cx="444616" cy="360727"/>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quals 8">
                <a:extLst>
                  <a:ext uri="{FF2B5EF4-FFF2-40B4-BE49-F238E27FC236}">
                    <a16:creationId xmlns:a16="http://schemas.microsoft.com/office/drawing/2014/main" id="{97157278-B373-2CC8-1F03-56B7752231C7}"/>
                  </a:ext>
                </a:extLst>
              </p:cNvPr>
              <p:cNvSpPr/>
              <p:nvPr/>
            </p:nvSpPr>
            <p:spPr>
              <a:xfrm>
                <a:off x="8456103" y="4041805"/>
                <a:ext cx="360726" cy="27346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Multiplication Sign 9">
                <a:extLst>
                  <a:ext uri="{FF2B5EF4-FFF2-40B4-BE49-F238E27FC236}">
                    <a16:creationId xmlns:a16="http://schemas.microsoft.com/office/drawing/2014/main" id="{A96F6AD3-E553-1EC8-0744-81190CECF169}"/>
                  </a:ext>
                </a:extLst>
              </p:cNvPr>
              <p:cNvSpPr/>
              <p:nvPr/>
            </p:nvSpPr>
            <p:spPr>
              <a:xfrm>
                <a:off x="9819314" y="4041805"/>
                <a:ext cx="360726" cy="30701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quals 10">
                <a:extLst>
                  <a:ext uri="{FF2B5EF4-FFF2-40B4-BE49-F238E27FC236}">
                    <a16:creationId xmlns:a16="http://schemas.microsoft.com/office/drawing/2014/main" id="{82D3ADFC-1CB3-ACAB-9FCF-9FB026BE28B9}"/>
                  </a:ext>
                </a:extLst>
              </p:cNvPr>
              <p:cNvSpPr/>
              <p:nvPr/>
            </p:nvSpPr>
            <p:spPr>
              <a:xfrm>
                <a:off x="10881920" y="4041805"/>
                <a:ext cx="360726" cy="27346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TextBox 11">
              <a:extLst>
                <a:ext uri="{FF2B5EF4-FFF2-40B4-BE49-F238E27FC236}">
                  <a16:creationId xmlns:a16="http://schemas.microsoft.com/office/drawing/2014/main" id="{C20A9959-13BB-1B50-06D3-31A13BB58836}"/>
                </a:ext>
              </a:extLst>
            </p:cNvPr>
            <p:cNvSpPr txBox="1"/>
            <p:nvPr/>
          </p:nvSpPr>
          <p:spPr>
            <a:xfrm>
              <a:off x="10140193" y="4024646"/>
              <a:ext cx="781575" cy="307777"/>
            </a:xfrm>
            <a:prstGeom prst="rect">
              <a:avLst/>
            </a:prstGeom>
            <a:noFill/>
          </p:spPr>
          <p:txBody>
            <a:bodyPr wrap="square" rtlCol="0">
              <a:spAutoFit/>
            </a:bodyPr>
            <a:lstStyle/>
            <a:p>
              <a:r>
                <a:rPr lang="en-US" sz="1400" dirty="0">
                  <a:solidFill>
                    <a:schemeClr val="tx1">
                      <a:lumMod val="50000"/>
                    </a:schemeClr>
                  </a:solidFill>
                  <a:latin typeface="Arial Narrow" panose="020B0606020202030204" pitchFamily="34" charset="0"/>
                </a:rPr>
                <a:t>3,724.74</a:t>
              </a:r>
            </a:p>
          </p:txBody>
        </p:sp>
      </p:grpSp>
      <p:sp>
        <p:nvSpPr>
          <p:cNvPr id="13" name="TextBox 12">
            <a:extLst>
              <a:ext uri="{FF2B5EF4-FFF2-40B4-BE49-F238E27FC236}">
                <a16:creationId xmlns:a16="http://schemas.microsoft.com/office/drawing/2014/main" id="{9B4D5AE2-A380-2A9F-F304-627D7C485885}"/>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4012208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Medicaid Eligibility Data</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p:txBody>
          <a:bodyPr/>
          <a:lstStyle/>
          <a:p>
            <a:pPr marL="0" indent="0">
              <a:buNone/>
            </a:pPr>
            <a:r>
              <a:rPr lang="en-US" sz="2600" b="1" dirty="0">
                <a:solidFill>
                  <a:schemeClr val="tx1">
                    <a:lumMod val="50000"/>
                  </a:schemeClr>
                </a:solidFill>
              </a:rPr>
              <a:t>Medicaid Eligibility Percentage:</a:t>
            </a:r>
          </a:p>
          <a:p>
            <a:r>
              <a:rPr lang="en-US" sz="2600" dirty="0">
                <a:solidFill>
                  <a:schemeClr val="tx1">
                    <a:lumMod val="50000"/>
                  </a:schemeClr>
                </a:solidFill>
              </a:rPr>
              <a:t>Report two student counts based on the results of your Medicaid Eligibility Match completed as of the 1st day of the 3rd month of the quarter (Sept. 1, Dec. 1, March 1, June 1)</a:t>
            </a:r>
          </a:p>
          <a:p>
            <a:pPr lvl="1"/>
            <a:r>
              <a:rPr lang="en-US" sz="2100" dirty="0">
                <a:solidFill>
                  <a:schemeClr val="tx1">
                    <a:lumMod val="50000"/>
                  </a:schemeClr>
                </a:solidFill>
              </a:rPr>
              <a:t>Total number of students enrolled division wide </a:t>
            </a:r>
            <a:r>
              <a:rPr lang="en-US" sz="2100" b="1" u="sng" dirty="0">
                <a:solidFill>
                  <a:schemeClr val="tx1">
                    <a:lumMod val="50000"/>
                  </a:schemeClr>
                </a:solidFill>
              </a:rPr>
              <a:t>as of the prescribed “snapshot” date</a:t>
            </a:r>
          </a:p>
          <a:p>
            <a:pPr lvl="1"/>
            <a:r>
              <a:rPr lang="en-US" sz="2100" dirty="0">
                <a:solidFill>
                  <a:schemeClr val="tx1">
                    <a:lumMod val="50000"/>
                  </a:schemeClr>
                </a:solidFill>
              </a:rPr>
              <a:t>Total number of those students (from #1) who were </a:t>
            </a:r>
            <a:r>
              <a:rPr lang="en-US" sz="2100" b="1" u="sng" dirty="0">
                <a:solidFill>
                  <a:schemeClr val="tx1">
                    <a:lumMod val="50000"/>
                  </a:schemeClr>
                </a:solidFill>
              </a:rPr>
              <a:t>matched</a:t>
            </a:r>
            <a:r>
              <a:rPr lang="en-US" sz="2100" dirty="0">
                <a:solidFill>
                  <a:schemeClr val="tx1">
                    <a:lumMod val="50000"/>
                  </a:schemeClr>
                </a:solidFill>
              </a:rPr>
              <a:t> and determined to have active Medicaid or Medicaid Expansion coverage (do not count FAMIS students)</a:t>
            </a:r>
          </a:p>
          <a:p>
            <a:r>
              <a:rPr lang="en-US" sz="2600" dirty="0">
                <a:solidFill>
                  <a:schemeClr val="tx1">
                    <a:lumMod val="50000"/>
                  </a:schemeClr>
                </a:solidFill>
              </a:rPr>
              <a:t>Include Medicaid &amp; Medicaid Expansion students</a:t>
            </a:r>
          </a:p>
          <a:p>
            <a:r>
              <a:rPr lang="en-US" sz="2600" dirty="0">
                <a:solidFill>
                  <a:schemeClr val="tx1">
                    <a:lumMod val="50000"/>
                  </a:schemeClr>
                </a:solidFill>
              </a:rPr>
              <a:t>Do </a:t>
            </a:r>
            <a:r>
              <a:rPr lang="en-US" sz="2600" b="1" u="sng" dirty="0">
                <a:solidFill>
                  <a:schemeClr val="tx1">
                    <a:lumMod val="50000"/>
                  </a:schemeClr>
                </a:solidFill>
              </a:rPr>
              <a:t>NOT</a:t>
            </a:r>
            <a:r>
              <a:rPr lang="en-US" sz="2600" dirty="0">
                <a:solidFill>
                  <a:schemeClr val="tx1">
                    <a:lumMod val="50000"/>
                  </a:schemeClr>
                </a:solidFill>
              </a:rPr>
              <a:t> include FAMIS students</a:t>
            </a:r>
          </a:p>
          <a:p>
            <a:r>
              <a:rPr lang="en-US" sz="2600" dirty="0">
                <a:solidFill>
                  <a:schemeClr val="tx1">
                    <a:lumMod val="50000"/>
                  </a:schemeClr>
                </a:solidFill>
              </a:rPr>
              <a:t>Calculated quarterly as of 9/1, 12/1, 3/1 and 6/1</a:t>
            </a:r>
          </a:p>
        </p:txBody>
      </p:sp>
      <p:sp>
        <p:nvSpPr>
          <p:cNvPr id="5" name="TextBox 4">
            <a:extLst>
              <a:ext uri="{FF2B5EF4-FFF2-40B4-BE49-F238E27FC236}">
                <a16:creationId xmlns:a16="http://schemas.microsoft.com/office/drawing/2014/main" id="{D6378C81-5396-6C9A-1127-8F37FA9FB29A}"/>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333302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What is Administrative Claiming?</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a:xfrm>
            <a:off x="494298" y="1583259"/>
            <a:ext cx="6254372" cy="4351338"/>
          </a:xfrm>
        </p:spPr>
        <p:txBody>
          <a:bodyPr>
            <a:normAutofit/>
          </a:bodyPr>
          <a:lstStyle/>
          <a:p>
            <a:pPr marL="0" indent="0">
              <a:buNone/>
            </a:pPr>
            <a:r>
              <a:rPr lang="en-US" dirty="0"/>
              <a:t>Medicaid Administrative Activities Claiming (AAC) is a joint state-federal program which offers reimbursement for the costs incurred by school divisions to help enroll eligible children (and families) in the Medicaid program, and to assist children who are already enrolled in Medicaid to </a:t>
            </a:r>
            <a:r>
              <a:rPr lang="en-US" b="1" dirty="0"/>
              <a:t>access</a:t>
            </a:r>
            <a:r>
              <a:rPr lang="en-US" dirty="0"/>
              <a:t> the benefits available to them.</a:t>
            </a:r>
          </a:p>
        </p:txBody>
      </p:sp>
      <p:grpSp>
        <p:nvGrpSpPr>
          <p:cNvPr id="4" name="Group 3" descr="Illustration of a person thinking">
            <a:extLst>
              <a:ext uri="{FF2B5EF4-FFF2-40B4-BE49-F238E27FC236}">
                <a16:creationId xmlns:a16="http://schemas.microsoft.com/office/drawing/2014/main" id="{4A7B5E00-AF41-8112-8449-3EB3533F79BF}"/>
              </a:ext>
            </a:extLst>
          </p:cNvPr>
          <p:cNvGrpSpPr/>
          <p:nvPr/>
        </p:nvGrpSpPr>
        <p:grpSpPr>
          <a:xfrm>
            <a:off x="7552436" y="511207"/>
            <a:ext cx="3897809" cy="5423390"/>
            <a:chOff x="7552436" y="511207"/>
            <a:chExt cx="3897809" cy="5423390"/>
          </a:xfrm>
        </p:grpSpPr>
        <p:pic>
          <p:nvPicPr>
            <p:cNvPr id="14" name="Picture 13" descr="Business woman fingers on chin">
              <a:extLst>
                <a:ext uri="{FF2B5EF4-FFF2-40B4-BE49-F238E27FC236}">
                  <a16:creationId xmlns:a16="http://schemas.microsoft.com/office/drawing/2014/main" id="{50DBF3C4-3D54-C0D0-F8F1-198FCDD0F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436" y="1808541"/>
              <a:ext cx="1167303" cy="4126056"/>
            </a:xfrm>
            <a:prstGeom prst="rect">
              <a:avLst/>
            </a:prstGeom>
          </p:spPr>
        </p:pic>
        <p:sp>
          <p:nvSpPr>
            <p:cNvPr id="7" name="Thought Bubble: Cloud 6" descr="Illustration of a thought bubble">
              <a:extLst>
                <a:ext uri="{FF2B5EF4-FFF2-40B4-BE49-F238E27FC236}">
                  <a16:creationId xmlns:a16="http://schemas.microsoft.com/office/drawing/2014/main" id="{E8264EBA-E01F-9791-DB5B-3485279459E6}"/>
                </a:ext>
              </a:extLst>
            </p:cNvPr>
            <p:cNvSpPr/>
            <p:nvPr/>
          </p:nvSpPr>
          <p:spPr>
            <a:xfrm>
              <a:off x="8468505" y="511207"/>
              <a:ext cx="2981740" cy="170953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9CB24A77-8369-9B87-DDBD-4F14BC33E484}"/>
              </a:ext>
            </a:extLst>
          </p:cNvPr>
          <p:cNvSpPr txBox="1"/>
          <p:nvPr/>
        </p:nvSpPr>
        <p:spPr>
          <a:xfrm>
            <a:off x="9054914" y="816876"/>
            <a:ext cx="1808921" cy="1015663"/>
          </a:xfrm>
          <a:prstGeom prst="rect">
            <a:avLst/>
          </a:prstGeom>
          <a:noFill/>
        </p:spPr>
        <p:txBody>
          <a:bodyPr wrap="square" rtlCol="0">
            <a:spAutoFit/>
          </a:bodyPr>
          <a:lstStyle/>
          <a:p>
            <a:r>
              <a:rPr lang="en-US" sz="2000" dirty="0"/>
              <a:t>Hmmm… what exactly does that mean?</a:t>
            </a:r>
          </a:p>
        </p:txBody>
      </p:sp>
      <p:sp>
        <p:nvSpPr>
          <p:cNvPr id="5" name="TextBox 4">
            <a:extLst>
              <a:ext uri="{FF2B5EF4-FFF2-40B4-BE49-F238E27FC236}">
                <a16:creationId xmlns:a16="http://schemas.microsoft.com/office/drawing/2014/main" id="{29A3730D-F2EC-79DB-4023-9333F875BFCA}"/>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124496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Medicaid Eligibility Data (2)</a:t>
            </a:r>
          </a:p>
        </p:txBody>
      </p:sp>
      <p:grpSp>
        <p:nvGrpSpPr>
          <p:cNvPr id="5" name="Group 4" descr="Screenshot of an eligibility matching report that displays the Medicaid penetration rate and where it is entered in the claiming system.">
            <a:extLst>
              <a:ext uri="{FF2B5EF4-FFF2-40B4-BE49-F238E27FC236}">
                <a16:creationId xmlns:a16="http://schemas.microsoft.com/office/drawing/2014/main" id="{95A19C2B-5D18-53B2-FF89-74721952BBED}"/>
              </a:ext>
            </a:extLst>
          </p:cNvPr>
          <p:cNvGrpSpPr/>
          <p:nvPr/>
        </p:nvGrpSpPr>
        <p:grpSpPr>
          <a:xfrm>
            <a:off x="1379282" y="1447127"/>
            <a:ext cx="9433436" cy="4606152"/>
            <a:chOff x="0" y="1087438"/>
            <a:chExt cx="12192000" cy="5770562"/>
          </a:xfrm>
        </p:grpSpPr>
        <p:pic>
          <p:nvPicPr>
            <p:cNvPr id="6" name="Picture 10">
              <a:extLst>
                <a:ext uri="{FF2B5EF4-FFF2-40B4-BE49-F238E27FC236}">
                  <a16:creationId xmlns:a16="http://schemas.microsoft.com/office/drawing/2014/main" id="{4157BC6B-DB75-6D7B-FAF3-8B7A835C3F75}"/>
                </a:ext>
              </a:extLst>
            </p:cNvPr>
            <p:cNvPicPr>
              <a:picLocks noChangeAspect="1"/>
            </p:cNvPicPr>
            <p:nvPr/>
          </p:nvPicPr>
          <p:blipFill>
            <a:blip r:embed="rId3">
              <a:extLst>
                <a:ext uri="{28A0092B-C50C-407E-A947-70E740481C1C}">
                  <a14:useLocalDpi xmlns:a14="http://schemas.microsoft.com/office/drawing/2010/main" val="0"/>
                </a:ext>
              </a:extLst>
            </a:blip>
            <a:srcRect l="145" t="19276" r="19183" b="16135"/>
            <a:stretch>
              <a:fillRect/>
            </a:stretch>
          </p:blipFill>
          <p:spPr bwMode="auto">
            <a:xfrm>
              <a:off x="0" y="1087438"/>
              <a:ext cx="12192000" cy="577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E3094E3-0517-0C22-B063-BF24AD90B397}"/>
                </a:ext>
              </a:extLst>
            </p:cNvPr>
            <p:cNvPicPr>
              <a:picLocks noChangeAspect="1"/>
            </p:cNvPicPr>
            <p:nvPr/>
          </p:nvPicPr>
          <p:blipFill>
            <a:blip r:embed="rId4"/>
            <a:stretch>
              <a:fillRect/>
            </a:stretch>
          </p:blipFill>
          <p:spPr>
            <a:xfrm>
              <a:off x="4443120" y="3944751"/>
              <a:ext cx="6369259" cy="2412599"/>
            </a:xfrm>
            <a:prstGeom prst="rect">
              <a:avLst/>
            </a:prstGeom>
          </p:spPr>
        </p:pic>
        <p:sp>
          <p:nvSpPr>
            <p:cNvPr id="8" name="Right Brace 1">
              <a:extLst>
                <a:ext uri="{FF2B5EF4-FFF2-40B4-BE49-F238E27FC236}">
                  <a16:creationId xmlns:a16="http://schemas.microsoft.com/office/drawing/2014/main" id="{B77D962D-ED12-BECA-FA4C-7589C46AABB3}"/>
                </a:ext>
              </a:extLst>
            </p:cNvPr>
            <p:cNvSpPr>
              <a:spLocks/>
            </p:cNvSpPr>
            <p:nvPr/>
          </p:nvSpPr>
          <p:spPr bwMode="auto">
            <a:xfrm>
              <a:off x="4138320" y="4718966"/>
              <a:ext cx="304800" cy="685800"/>
            </a:xfrm>
            <a:prstGeom prst="rightBrace">
              <a:avLst>
                <a:gd name="adj1" fmla="val 8333"/>
                <a:gd name="adj2" fmla="val 50000"/>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400" dirty="0">
                <a:latin typeface="Frutiger 55 Roman" pitchFamily="34" charset="0"/>
              </a:endParaRPr>
            </a:p>
          </p:txBody>
        </p:sp>
      </p:grpSp>
      <p:sp>
        <p:nvSpPr>
          <p:cNvPr id="2" name="TextBox 1">
            <a:extLst>
              <a:ext uri="{FF2B5EF4-FFF2-40B4-BE49-F238E27FC236}">
                <a16:creationId xmlns:a16="http://schemas.microsoft.com/office/drawing/2014/main" id="{DA99ACA0-B083-F886-2032-6D82433AA358}"/>
              </a:ext>
            </a:extLst>
          </p:cNvPr>
          <p:cNvSpPr txBox="1"/>
          <p:nvPr/>
        </p:nvSpPr>
        <p:spPr>
          <a:xfrm>
            <a:off x="8157048" y="4234070"/>
            <a:ext cx="857743" cy="338554"/>
          </a:xfrm>
          <a:prstGeom prst="rect">
            <a:avLst/>
          </a:prstGeom>
          <a:noFill/>
        </p:spPr>
        <p:txBody>
          <a:bodyPr wrap="square" rtlCol="0">
            <a:spAutoFit/>
          </a:bodyPr>
          <a:lstStyle/>
          <a:p>
            <a:r>
              <a:rPr lang="en-US" sz="1600" dirty="0"/>
              <a:t>6563</a:t>
            </a:r>
          </a:p>
        </p:txBody>
      </p:sp>
      <p:sp>
        <p:nvSpPr>
          <p:cNvPr id="9" name="TextBox 8">
            <a:extLst>
              <a:ext uri="{FF2B5EF4-FFF2-40B4-BE49-F238E27FC236}">
                <a16:creationId xmlns:a16="http://schemas.microsoft.com/office/drawing/2014/main" id="{3DAC4C35-0C19-151D-B488-0F9D2745B5F0}"/>
              </a:ext>
            </a:extLst>
          </p:cNvPr>
          <p:cNvSpPr txBox="1"/>
          <p:nvPr/>
        </p:nvSpPr>
        <p:spPr>
          <a:xfrm>
            <a:off x="8157048" y="4595690"/>
            <a:ext cx="857743" cy="338554"/>
          </a:xfrm>
          <a:prstGeom prst="rect">
            <a:avLst/>
          </a:prstGeom>
          <a:noFill/>
        </p:spPr>
        <p:txBody>
          <a:bodyPr wrap="square" rtlCol="0">
            <a:spAutoFit/>
          </a:bodyPr>
          <a:lstStyle/>
          <a:p>
            <a:r>
              <a:rPr lang="en-US" sz="1600" dirty="0"/>
              <a:t>3116</a:t>
            </a:r>
          </a:p>
        </p:txBody>
      </p:sp>
      <p:sp>
        <p:nvSpPr>
          <p:cNvPr id="10" name="TextBox 9">
            <a:extLst>
              <a:ext uri="{FF2B5EF4-FFF2-40B4-BE49-F238E27FC236}">
                <a16:creationId xmlns:a16="http://schemas.microsoft.com/office/drawing/2014/main" id="{DEFC07AE-D857-3119-8D3E-B1F691C53CA6}"/>
              </a:ext>
            </a:extLst>
          </p:cNvPr>
          <p:cNvSpPr txBox="1"/>
          <p:nvPr/>
        </p:nvSpPr>
        <p:spPr>
          <a:xfrm>
            <a:off x="7961243" y="5241596"/>
            <a:ext cx="1182757" cy="338554"/>
          </a:xfrm>
          <a:prstGeom prst="rect">
            <a:avLst/>
          </a:prstGeom>
          <a:noFill/>
        </p:spPr>
        <p:txBody>
          <a:bodyPr wrap="square" rtlCol="0">
            <a:spAutoFit/>
          </a:bodyPr>
          <a:lstStyle/>
          <a:p>
            <a:r>
              <a:rPr lang="en-US" sz="1600" dirty="0"/>
              <a:t>04/01/2023</a:t>
            </a:r>
          </a:p>
        </p:txBody>
      </p:sp>
      <p:sp>
        <p:nvSpPr>
          <p:cNvPr id="11" name="TextBox 10">
            <a:extLst>
              <a:ext uri="{FF2B5EF4-FFF2-40B4-BE49-F238E27FC236}">
                <a16:creationId xmlns:a16="http://schemas.microsoft.com/office/drawing/2014/main" id="{2C757F94-F1C5-32AB-231B-01185A877325}"/>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3172890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Additional Resources on Medicaid Eligibility Matching</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a:xfrm>
            <a:off x="494299" y="1583259"/>
            <a:ext cx="3958432" cy="4351338"/>
          </a:xfrm>
        </p:spPr>
        <p:txBody>
          <a:bodyPr>
            <a:normAutofit lnSpcReduction="10000"/>
          </a:bodyPr>
          <a:lstStyle/>
          <a:p>
            <a:pPr marL="0" indent="0">
              <a:buNone/>
            </a:pPr>
            <a:r>
              <a:rPr lang="en-US" sz="2200" dirty="0"/>
              <a:t>Medicaid and Schools program information is easy to find on the DMAS website. You don’t have to remember the link, simply navigate to:</a:t>
            </a:r>
          </a:p>
          <a:p>
            <a:pPr marL="0" indent="0">
              <a:buNone/>
            </a:pPr>
            <a:r>
              <a:rPr lang="en-US" sz="2200" dirty="0">
                <a:hlinkClick r:id="rId3"/>
              </a:rPr>
              <a:t>https://www.dmas.virginia.gov</a:t>
            </a:r>
            <a:r>
              <a:rPr lang="en-US" sz="2200" dirty="0"/>
              <a:t> </a:t>
            </a:r>
          </a:p>
          <a:p>
            <a:r>
              <a:rPr lang="en-US" sz="2200" dirty="0"/>
              <a:t>Providers</a:t>
            </a:r>
          </a:p>
          <a:p>
            <a:pPr lvl="1"/>
            <a:r>
              <a:rPr lang="en-US" sz="2200" dirty="0"/>
              <a:t>Benefits &amp; Services</a:t>
            </a:r>
          </a:p>
          <a:p>
            <a:pPr lvl="2"/>
            <a:r>
              <a:rPr lang="en-US" sz="2200" dirty="0"/>
              <a:t>School Based Services</a:t>
            </a:r>
          </a:p>
          <a:p>
            <a:pPr marL="457200" lvl="1" indent="0">
              <a:buNone/>
            </a:pPr>
            <a:endParaRPr lang="en-US" dirty="0"/>
          </a:p>
          <a:p>
            <a:pPr>
              <a:buFont typeface="Wingdings" panose="05000000000000000000" pitchFamily="2" charset="2"/>
              <a:buChar char="ü"/>
            </a:pPr>
            <a:r>
              <a:rPr lang="en-US" sz="2000" i="1" dirty="0"/>
              <a:t>Eligibility Matching Training</a:t>
            </a:r>
          </a:p>
          <a:p>
            <a:pPr>
              <a:buFont typeface="Wingdings" panose="05000000000000000000" pitchFamily="2" charset="2"/>
              <a:buChar char="ü"/>
            </a:pPr>
            <a:r>
              <a:rPr lang="en-US" sz="2000" i="1" dirty="0"/>
              <a:t>Medicaid Eligibility Matching User Guide</a:t>
            </a:r>
          </a:p>
        </p:txBody>
      </p:sp>
      <p:cxnSp>
        <p:nvCxnSpPr>
          <p:cNvPr id="8" name="Straight Connector 7">
            <a:extLst>
              <a:ext uri="{FF2B5EF4-FFF2-40B4-BE49-F238E27FC236}">
                <a16:creationId xmlns:a16="http://schemas.microsoft.com/office/drawing/2014/main" id="{916C4F53-FFA7-58BC-0D35-994083E21E40}"/>
              </a:ext>
              <a:ext uri="{C183D7F6-B498-43B3-948B-1728B52AA6E4}">
                <adec:decorative xmlns:adec="http://schemas.microsoft.com/office/drawing/2017/decorative" val="1"/>
              </a:ext>
            </a:extLst>
          </p:cNvPr>
          <p:cNvCxnSpPr>
            <a:cxnSpLocks/>
          </p:cNvCxnSpPr>
          <p:nvPr/>
        </p:nvCxnSpPr>
        <p:spPr>
          <a:xfrm>
            <a:off x="596348" y="4462670"/>
            <a:ext cx="3607904"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image of DMAS website showing navigation to providers and then to benefits and services page">
            <a:extLst>
              <a:ext uri="{FF2B5EF4-FFF2-40B4-BE49-F238E27FC236}">
                <a16:creationId xmlns:a16="http://schemas.microsoft.com/office/drawing/2014/main" id="{D13EB283-49E1-AEF2-B122-89ADE5193395}"/>
              </a:ext>
            </a:extLst>
          </p:cNvPr>
          <p:cNvPicPr>
            <a:picLocks noChangeAspect="1"/>
          </p:cNvPicPr>
          <p:nvPr/>
        </p:nvPicPr>
        <p:blipFill rotWithShape="1">
          <a:blip r:embed="rId4"/>
          <a:srcRect l="20372"/>
          <a:stretch/>
        </p:blipFill>
        <p:spPr>
          <a:xfrm>
            <a:off x="4401496" y="1432086"/>
            <a:ext cx="4597030" cy="2553505"/>
          </a:xfrm>
          <a:prstGeom prst="rect">
            <a:avLst/>
          </a:prstGeom>
        </p:spPr>
      </p:pic>
      <p:sp>
        <p:nvSpPr>
          <p:cNvPr id="6" name="Arrow: Right 5">
            <a:extLst>
              <a:ext uri="{FF2B5EF4-FFF2-40B4-BE49-F238E27FC236}">
                <a16:creationId xmlns:a16="http://schemas.microsoft.com/office/drawing/2014/main" id="{11516E1B-1ECA-9FE4-7BF5-083D544C5899}"/>
              </a:ext>
              <a:ext uri="{C183D7F6-B498-43B3-948B-1728B52AA6E4}">
                <adec:decorative xmlns:adec="http://schemas.microsoft.com/office/drawing/2017/decorative" val="1"/>
              </a:ext>
            </a:extLst>
          </p:cNvPr>
          <p:cNvSpPr/>
          <p:nvPr/>
        </p:nvSpPr>
        <p:spPr>
          <a:xfrm rot="21022729">
            <a:off x="5152366" y="3199259"/>
            <a:ext cx="1064456" cy="870605"/>
          </a:xfrm>
          <a:prstGeom prst="rightArrow">
            <a:avLst/>
          </a:prstGeom>
          <a:solidFill>
            <a:schemeClr val="accent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image of DMAS website benefits and services page showing school based services section">
            <a:extLst>
              <a:ext uri="{FF2B5EF4-FFF2-40B4-BE49-F238E27FC236}">
                <a16:creationId xmlns:a16="http://schemas.microsoft.com/office/drawing/2014/main" id="{5880F1BC-D6CC-9C67-707D-0155B2D545F8}"/>
              </a:ext>
            </a:extLst>
          </p:cNvPr>
          <p:cNvPicPr>
            <a:picLocks noChangeAspect="1"/>
          </p:cNvPicPr>
          <p:nvPr/>
        </p:nvPicPr>
        <p:blipFill>
          <a:blip r:embed="rId5"/>
          <a:stretch>
            <a:fillRect/>
          </a:stretch>
        </p:blipFill>
        <p:spPr>
          <a:xfrm>
            <a:off x="8111449" y="2708838"/>
            <a:ext cx="3962883" cy="3429000"/>
          </a:xfrm>
          <a:prstGeom prst="rect">
            <a:avLst/>
          </a:prstGeom>
        </p:spPr>
      </p:pic>
      <p:sp>
        <p:nvSpPr>
          <p:cNvPr id="16" name="Arrow: Right 15">
            <a:extLst>
              <a:ext uri="{FF2B5EF4-FFF2-40B4-BE49-F238E27FC236}">
                <a16:creationId xmlns:a16="http://schemas.microsoft.com/office/drawing/2014/main" id="{F74FBD9B-119F-01F3-219B-0DAACB91BE41}"/>
              </a:ext>
              <a:ext uri="{C183D7F6-B498-43B3-948B-1728B52AA6E4}">
                <adec:decorative xmlns:adec="http://schemas.microsoft.com/office/drawing/2017/decorative" val="1"/>
              </a:ext>
            </a:extLst>
          </p:cNvPr>
          <p:cNvSpPr/>
          <p:nvPr/>
        </p:nvSpPr>
        <p:spPr>
          <a:xfrm rot="21022729">
            <a:off x="7073931" y="5184402"/>
            <a:ext cx="1064456" cy="870605"/>
          </a:xfrm>
          <a:prstGeom prst="rightArrow">
            <a:avLst/>
          </a:prstGeom>
          <a:solidFill>
            <a:schemeClr val="accent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D9ED4CA-298B-2DDD-B21C-28737FF59673}"/>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789942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Certification of Public Expenditure</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p:txBody>
          <a:bodyPr/>
          <a:lstStyle/>
          <a:p>
            <a:r>
              <a:rPr lang="en-US" sz="2800" dirty="0">
                <a:solidFill>
                  <a:schemeClr val="tx1">
                    <a:lumMod val="50000"/>
                  </a:schemeClr>
                </a:solidFill>
              </a:rPr>
              <a:t>UMass Chan will email the certification letter to you after completing a review of your claim.</a:t>
            </a:r>
          </a:p>
          <a:p>
            <a:r>
              <a:rPr lang="en-US" sz="2800" dirty="0">
                <a:solidFill>
                  <a:schemeClr val="tx1">
                    <a:lumMod val="50000"/>
                  </a:schemeClr>
                </a:solidFill>
              </a:rPr>
              <a:t>Certification letters should be printed on School Division letterhead, signed by an officer of the school division, such as a Superintendent or appropriate designee, and sent to UMass Chan by the appropriate quarterly deadline (22nd of the submission month) so that your claim can be processed with the quarterly submission.</a:t>
            </a:r>
          </a:p>
          <a:p>
            <a:r>
              <a:rPr lang="en-US" sz="2800" dirty="0">
                <a:solidFill>
                  <a:schemeClr val="tx1">
                    <a:lumMod val="50000"/>
                  </a:schemeClr>
                </a:solidFill>
              </a:rPr>
              <a:t>Any certification letters received after the deadline will be held and processed in the following quarterly submission.</a:t>
            </a:r>
          </a:p>
        </p:txBody>
      </p:sp>
      <p:sp>
        <p:nvSpPr>
          <p:cNvPr id="5" name="TextBox 4">
            <a:extLst>
              <a:ext uri="{FF2B5EF4-FFF2-40B4-BE49-F238E27FC236}">
                <a16:creationId xmlns:a16="http://schemas.microsoft.com/office/drawing/2014/main" id="{44D73A82-E3EE-9CE3-FA5B-F1D81D22596D}"/>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655951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Best Practices</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a:xfrm>
            <a:off x="494298" y="1583258"/>
            <a:ext cx="11297652" cy="4519367"/>
          </a:xfrm>
        </p:spPr>
        <p:txBody>
          <a:bodyPr>
            <a:normAutofit fontScale="62500" lnSpcReduction="20000"/>
          </a:bodyPr>
          <a:lstStyle/>
          <a:p>
            <a:pPr marL="0" indent="0">
              <a:buNone/>
            </a:pPr>
            <a:r>
              <a:rPr lang="en-US" sz="3600" b="1" dirty="0">
                <a:solidFill>
                  <a:schemeClr val="tx1">
                    <a:lumMod val="50000"/>
                  </a:schemeClr>
                </a:solidFill>
              </a:rPr>
              <a:t>A few tips and best practices to keep in mind: </a:t>
            </a:r>
          </a:p>
          <a:p>
            <a:r>
              <a:rPr lang="en-US" sz="3600" dirty="0">
                <a:solidFill>
                  <a:schemeClr val="tx1">
                    <a:lumMod val="50000"/>
                  </a:schemeClr>
                </a:solidFill>
              </a:rPr>
              <a:t>Get on a regular quarterly schedule for your claiming; set calendar reminders for due dates to stay on track.</a:t>
            </a:r>
          </a:p>
          <a:p>
            <a:r>
              <a:rPr lang="en-US" sz="3600" dirty="0">
                <a:solidFill>
                  <a:schemeClr val="tx1">
                    <a:lumMod val="50000"/>
                  </a:schemeClr>
                </a:solidFill>
              </a:rPr>
              <a:t>Identify key people in your school division who will be responsible for the different pieces of information needed for AAC.</a:t>
            </a:r>
          </a:p>
          <a:p>
            <a:r>
              <a:rPr lang="en-US" sz="3600" dirty="0">
                <a:solidFill>
                  <a:schemeClr val="tx1">
                    <a:lumMod val="50000"/>
                  </a:schemeClr>
                </a:solidFill>
              </a:rPr>
              <a:t>Maintain a claim back-up file where all supporting documentation for your claim is saved for audit purposes.</a:t>
            </a:r>
          </a:p>
          <a:p>
            <a:r>
              <a:rPr lang="en-US" sz="3600" dirty="0">
                <a:solidFill>
                  <a:schemeClr val="tx1">
                    <a:lumMod val="50000"/>
                  </a:schemeClr>
                </a:solidFill>
              </a:rPr>
              <a:t>Monitor funding changes and grants.</a:t>
            </a:r>
          </a:p>
          <a:p>
            <a:r>
              <a:rPr lang="en-US" sz="3600" dirty="0">
                <a:solidFill>
                  <a:schemeClr val="tx1">
                    <a:lumMod val="50000"/>
                  </a:schemeClr>
                </a:solidFill>
              </a:rPr>
              <a:t>Salary &amp; benefits – only portion of salary related to the job that qualified for Medicaid.</a:t>
            </a:r>
          </a:p>
          <a:p>
            <a:r>
              <a:rPr lang="en-US" sz="3600" dirty="0">
                <a:solidFill>
                  <a:schemeClr val="tx1">
                    <a:lumMod val="50000"/>
                  </a:schemeClr>
                </a:solidFill>
              </a:rPr>
              <a:t>When preparing your RMTS participant list, provide actual Employee ID numbers for staff for easy matching of that information to payroll data for gathering salary and benefits for the claim.</a:t>
            </a:r>
          </a:p>
          <a:p>
            <a:r>
              <a:rPr lang="en-US" sz="3600" dirty="0">
                <a:solidFill>
                  <a:schemeClr val="tx1">
                    <a:lumMod val="50000"/>
                  </a:schemeClr>
                </a:solidFill>
              </a:rPr>
              <a:t>When all else fails – read the instructions!  Then call UMass Chan for help.</a:t>
            </a:r>
          </a:p>
        </p:txBody>
      </p:sp>
      <p:sp>
        <p:nvSpPr>
          <p:cNvPr id="5" name="TextBox 4">
            <a:extLst>
              <a:ext uri="{FF2B5EF4-FFF2-40B4-BE49-F238E27FC236}">
                <a16:creationId xmlns:a16="http://schemas.microsoft.com/office/drawing/2014/main" id="{C3C4E7AA-FE4E-DD1F-238B-D1B5AF36EED6}"/>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2238064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1199E9-C80C-3EA0-532D-B17304A3E046}"/>
              </a:ext>
            </a:extLst>
          </p:cNvPr>
          <p:cNvSpPr>
            <a:spLocks noGrp="1"/>
          </p:cNvSpPr>
          <p:nvPr>
            <p:ph type="title"/>
          </p:nvPr>
        </p:nvSpPr>
        <p:spPr/>
        <p:txBody>
          <a:bodyPr>
            <a:normAutofit/>
          </a:bodyPr>
          <a:lstStyle/>
          <a:p>
            <a:r>
              <a:rPr lang="en-US" sz="4000" dirty="0"/>
              <a:t>Questions?</a:t>
            </a:r>
          </a:p>
        </p:txBody>
      </p:sp>
      <p:sp>
        <p:nvSpPr>
          <p:cNvPr id="4" name="Content Placeholder 3">
            <a:extLst>
              <a:ext uri="{FF2B5EF4-FFF2-40B4-BE49-F238E27FC236}">
                <a16:creationId xmlns:a16="http://schemas.microsoft.com/office/drawing/2014/main" id="{A869FF24-31E6-8DD2-902E-F4568C9639D6}"/>
              </a:ext>
            </a:extLst>
          </p:cNvPr>
          <p:cNvSpPr>
            <a:spLocks noGrp="1"/>
          </p:cNvSpPr>
          <p:nvPr>
            <p:ph sz="half" idx="13"/>
          </p:nvPr>
        </p:nvSpPr>
        <p:spPr>
          <a:xfrm>
            <a:off x="5513084" y="2902226"/>
            <a:ext cx="5416645" cy="3223118"/>
          </a:xfrm>
        </p:spPr>
        <p:txBody>
          <a:bodyPr/>
          <a:lstStyle/>
          <a:p>
            <a:pPr marL="0" indent="0" algn="ctr">
              <a:buNone/>
            </a:pPr>
            <a:r>
              <a:rPr lang="en-US" dirty="0"/>
              <a:t>UMass Chan Support Team:</a:t>
            </a:r>
          </a:p>
          <a:p>
            <a:pPr marL="0" indent="0" algn="ctr">
              <a:buNone/>
            </a:pPr>
            <a:r>
              <a:rPr lang="en-US" dirty="0"/>
              <a:t>800-535-6741</a:t>
            </a:r>
          </a:p>
          <a:p>
            <a:pPr marL="0" indent="0" algn="ctr">
              <a:buNone/>
            </a:pPr>
            <a:r>
              <a:rPr lang="en-US" dirty="0"/>
              <a:t>RMTSHelp@umassmed.edu</a:t>
            </a:r>
          </a:p>
        </p:txBody>
      </p:sp>
      <p:pic>
        <p:nvPicPr>
          <p:cNvPr id="5" name="Content Placeholder 4">
            <a:extLst>
              <a:ext uri="{FF2B5EF4-FFF2-40B4-BE49-F238E27FC236}">
                <a16:creationId xmlns:a16="http://schemas.microsoft.com/office/drawing/2014/main" id="{A6B71571-7869-047E-E452-18ABC5009882}"/>
              </a:ext>
              <a:ext uri="{C183D7F6-B498-43B3-948B-1728B52AA6E4}">
                <adec:decorative xmlns:adec="http://schemas.microsoft.com/office/drawing/2017/decorative" val="1"/>
              </a:ext>
            </a:extLst>
          </p:cNvPr>
          <p:cNvPicPr>
            <a:picLocks noGrp="1" noChangeAspect="1"/>
          </p:cNvPicPr>
          <p:nvPr>
            <p:ph sz="half" idx="1"/>
          </p:nvPr>
        </p:nvPicPr>
        <p:blipFill>
          <a:blip r:embed="rId2"/>
          <a:stretch>
            <a:fillRect/>
          </a:stretch>
        </p:blipFill>
        <p:spPr>
          <a:xfrm>
            <a:off x="1892300" y="2469356"/>
            <a:ext cx="2619375" cy="2619375"/>
          </a:xfrm>
          <a:prstGeom prst="rect">
            <a:avLst/>
          </a:prstGeom>
        </p:spPr>
      </p:pic>
      <p:sp>
        <p:nvSpPr>
          <p:cNvPr id="2" name="TextBox 1">
            <a:extLst>
              <a:ext uri="{FF2B5EF4-FFF2-40B4-BE49-F238E27FC236}">
                <a16:creationId xmlns:a16="http://schemas.microsoft.com/office/drawing/2014/main" id="{7FDA29DE-56C6-5ECC-9885-5297C81A169E}"/>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2294800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Are These Examples of Administrative Activities?</a:t>
            </a:r>
          </a:p>
        </p:txBody>
      </p:sp>
      <p:graphicFrame>
        <p:nvGraphicFramePr>
          <p:cNvPr id="6" name="Table 2">
            <a:extLst>
              <a:ext uri="{FF2B5EF4-FFF2-40B4-BE49-F238E27FC236}">
                <a16:creationId xmlns:a16="http://schemas.microsoft.com/office/drawing/2014/main" id="{53A040F9-9AA5-2229-4656-FA9DB39D01D7}"/>
              </a:ext>
            </a:extLst>
          </p:cNvPr>
          <p:cNvGraphicFramePr>
            <a:graphicFrameLocks noGrp="1"/>
          </p:cNvGraphicFramePr>
          <p:nvPr>
            <p:extLst>
              <p:ext uri="{D42A27DB-BD31-4B8C-83A1-F6EECF244321}">
                <p14:modId xmlns:p14="http://schemas.microsoft.com/office/powerpoint/2010/main" val="3104884323"/>
              </p:ext>
            </p:extLst>
          </p:nvPr>
        </p:nvGraphicFramePr>
        <p:xfrm>
          <a:off x="567092" y="1739900"/>
          <a:ext cx="11027339" cy="4074160"/>
        </p:xfrm>
        <a:graphic>
          <a:graphicData uri="http://schemas.openxmlformats.org/drawingml/2006/table">
            <a:tbl>
              <a:tblPr firstRow="1" bandRow="1"/>
              <a:tblGrid>
                <a:gridCol w="8586433">
                  <a:extLst>
                    <a:ext uri="{9D8B030D-6E8A-4147-A177-3AD203B41FA5}">
                      <a16:colId xmlns:a16="http://schemas.microsoft.com/office/drawing/2014/main" val="779966578"/>
                    </a:ext>
                  </a:extLst>
                </a:gridCol>
                <a:gridCol w="1258988">
                  <a:extLst>
                    <a:ext uri="{9D8B030D-6E8A-4147-A177-3AD203B41FA5}">
                      <a16:colId xmlns:a16="http://schemas.microsoft.com/office/drawing/2014/main" val="2650789675"/>
                    </a:ext>
                  </a:extLst>
                </a:gridCol>
                <a:gridCol w="1181918">
                  <a:extLst>
                    <a:ext uri="{9D8B030D-6E8A-4147-A177-3AD203B41FA5}">
                      <a16:colId xmlns:a16="http://schemas.microsoft.com/office/drawing/2014/main" val="2558111339"/>
                    </a:ext>
                  </a:extLst>
                </a:gridCol>
              </a:tblGrid>
              <a:tr h="431800">
                <a:tc>
                  <a:txBody>
                    <a:bodyPr/>
                    <a:lstStyle>
                      <a:lvl1pPr marL="0" algn="l" defTabSz="914354" rtl="0" eaLnBrk="1" latinLnBrk="0" hangingPunct="1">
                        <a:defRPr sz="1800" b="1" kern="1200">
                          <a:solidFill>
                            <a:schemeClr val="lt1"/>
                          </a:solidFill>
                          <a:latin typeface="Calibri"/>
                        </a:defRPr>
                      </a:lvl1pPr>
                      <a:lvl2pPr marL="457178" algn="l" defTabSz="914354" rtl="0" eaLnBrk="1" latinLnBrk="0" hangingPunct="1">
                        <a:defRPr sz="1800" b="1" kern="1200">
                          <a:solidFill>
                            <a:schemeClr val="lt1"/>
                          </a:solidFill>
                          <a:latin typeface="Calibri"/>
                        </a:defRPr>
                      </a:lvl2pPr>
                      <a:lvl3pPr marL="914354" algn="l" defTabSz="914354" rtl="0" eaLnBrk="1" latinLnBrk="0" hangingPunct="1">
                        <a:defRPr sz="1800" b="1" kern="1200">
                          <a:solidFill>
                            <a:schemeClr val="lt1"/>
                          </a:solidFill>
                          <a:latin typeface="Calibri"/>
                        </a:defRPr>
                      </a:lvl3pPr>
                      <a:lvl4pPr marL="1371532" algn="l" defTabSz="914354" rtl="0" eaLnBrk="1" latinLnBrk="0" hangingPunct="1">
                        <a:defRPr sz="1800" b="1" kern="1200">
                          <a:solidFill>
                            <a:schemeClr val="lt1"/>
                          </a:solidFill>
                          <a:latin typeface="Calibri"/>
                        </a:defRPr>
                      </a:lvl4pPr>
                      <a:lvl5pPr marL="1828709" algn="l" defTabSz="914354" rtl="0" eaLnBrk="1" latinLnBrk="0" hangingPunct="1">
                        <a:defRPr sz="1800" b="1" kern="1200">
                          <a:solidFill>
                            <a:schemeClr val="lt1"/>
                          </a:solidFill>
                          <a:latin typeface="Calibri"/>
                        </a:defRPr>
                      </a:lvl5pPr>
                      <a:lvl6pPr marL="2285886" algn="l" defTabSz="914354" rtl="0" eaLnBrk="1" latinLnBrk="0" hangingPunct="1">
                        <a:defRPr sz="1800" b="1" kern="1200">
                          <a:solidFill>
                            <a:schemeClr val="lt1"/>
                          </a:solidFill>
                          <a:latin typeface="Calibri"/>
                        </a:defRPr>
                      </a:lvl6pPr>
                      <a:lvl7pPr marL="2743062" algn="l" defTabSz="914354" rtl="0" eaLnBrk="1" latinLnBrk="0" hangingPunct="1">
                        <a:defRPr sz="1800" b="1" kern="1200">
                          <a:solidFill>
                            <a:schemeClr val="lt1"/>
                          </a:solidFill>
                          <a:latin typeface="Calibri"/>
                        </a:defRPr>
                      </a:lvl7pPr>
                      <a:lvl8pPr marL="3200240" algn="l" defTabSz="914354" rtl="0" eaLnBrk="1" latinLnBrk="0" hangingPunct="1">
                        <a:defRPr sz="1800" b="1" kern="1200">
                          <a:solidFill>
                            <a:schemeClr val="lt1"/>
                          </a:solidFill>
                          <a:latin typeface="Calibri"/>
                        </a:defRPr>
                      </a:lvl8pPr>
                      <a:lvl9pPr marL="3657418" algn="l" defTabSz="914354" rtl="0" eaLnBrk="1" latinLnBrk="0" hangingPunct="1">
                        <a:defRPr sz="1800" b="1" kern="1200">
                          <a:solidFill>
                            <a:schemeClr val="lt1"/>
                          </a:solidFill>
                          <a:latin typeface="Calibri"/>
                        </a:defRPr>
                      </a:lvl9pPr>
                    </a:lstStyle>
                    <a:p>
                      <a:pPr marL="0" algn="l" defTabSz="914354" rtl="0" eaLnBrk="1" latinLnBrk="0" hangingPunct="1"/>
                      <a:r>
                        <a:rPr lang="en-US" sz="2000" kern="1200" dirty="0">
                          <a:solidFill>
                            <a:schemeClr val="tx1">
                              <a:lumMod val="50000"/>
                            </a:schemeClr>
                          </a:solidFill>
                          <a:latin typeface="+mn-lt"/>
                          <a:ea typeface="+mn-ea"/>
                          <a:cs typeface="+mn-cs"/>
                        </a:rPr>
                        <a:t>Are these activities reimbursed in AAC?</a:t>
                      </a:r>
                    </a:p>
                  </a:txBody>
                  <a:tcPr>
                    <a:lnL w="12700" cmpd="sng">
                      <a:solidFill>
                        <a:srgbClr val="777877"/>
                      </a:solidFill>
                    </a:lnL>
                    <a:lnR w="12700" cmpd="sng">
                      <a:solidFill>
                        <a:srgbClr val="777877"/>
                      </a:solidFill>
                    </a:lnR>
                    <a:lnT w="12700" cmpd="sng">
                      <a:solidFill>
                        <a:srgbClr val="777877"/>
                      </a:solidFill>
                    </a:lnT>
                    <a:lnB w="38100" cmpd="sng">
                      <a:solidFill>
                        <a:srgbClr val="777877"/>
                      </a:solidFill>
                    </a:lnB>
                    <a:lnTlToBr w="12700" cmpd="sng">
                      <a:noFill/>
                      <a:prstDash val="solid"/>
                    </a:lnTlToBr>
                    <a:lnBlToTr w="12700" cmpd="sng">
                      <a:noFill/>
                      <a:prstDash val="solid"/>
                    </a:lnBlToTr>
                    <a:noFill/>
                  </a:tcPr>
                </a:tc>
                <a:tc>
                  <a:txBody>
                    <a:bodyPr/>
                    <a:lstStyle>
                      <a:lvl1pPr marL="0" algn="l" defTabSz="914354" rtl="0" eaLnBrk="1" latinLnBrk="0" hangingPunct="1">
                        <a:defRPr sz="1800" b="1" kern="1200">
                          <a:solidFill>
                            <a:schemeClr val="lt1"/>
                          </a:solidFill>
                          <a:latin typeface="Calibri"/>
                        </a:defRPr>
                      </a:lvl1pPr>
                      <a:lvl2pPr marL="457178" algn="l" defTabSz="914354" rtl="0" eaLnBrk="1" latinLnBrk="0" hangingPunct="1">
                        <a:defRPr sz="1800" b="1" kern="1200">
                          <a:solidFill>
                            <a:schemeClr val="lt1"/>
                          </a:solidFill>
                          <a:latin typeface="Calibri"/>
                        </a:defRPr>
                      </a:lvl2pPr>
                      <a:lvl3pPr marL="914354" algn="l" defTabSz="914354" rtl="0" eaLnBrk="1" latinLnBrk="0" hangingPunct="1">
                        <a:defRPr sz="1800" b="1" kern="1200">
                          <a:solidFill>
                            <a:schemeClr val="lt1"/>
                          </a:solidFill>
                          <a:latin typeface="Calibri"/>
                        </a:defRPr>
                      </a:lvl3pPr>
                      <a:lvl4pPr marL="1371532" algn="l" defTabSz="914354" rtl="0" eaLnBrk="1" latinLnBrk="0" hangingPunct="1">
                        <a:defRPr sz="1800" b="1" kern="1200">
                          <a:solidFill>
                            <a:schemeClr val="lt1"/>
                          </a:solidFill>
                          <a:latin typeface="Calibri"/>
                        </a:defRPr>
                      </a:lvl4pPr>
                      <a:lvl5pPr marL="1828709" algn="l" defTabSz="914354" rtl="0" eaLnBrk="1" latinLnBrk="0" hangingPunct="1">
                        <a:defRPr sz="1800" b="1" kern="1200">
                          <a:solidFill>
                            <a:schemeClr val="lt1"/>
                          </a:solidFill>
                          <a:latin typeface="Calibri"/>
                        </a:defRPr>
                      </a:lvl5pPr>
                      <a:lvl6pPr marL="2285886" algn="l" defTabSz="914354" rtl="0" eaLnBrk="1" latinLnBrk="0" hangingPunct="1">
                        <a:defRPr sz="1800" b="1" kern="1200">
                          <a:solidFill>
                            <a:schemeClr val="lt1"/>
                          </a:solidFill>
                          <a:latin typeface="Calibri"/>
                        </a:defRPr>
                      </a:lvl6pPr>
                      <a:lvl7pPr marL="2743062" algn="l" defTabSz="914354" rtl="0" eaLnBrk="1" latinLnBrk="0" hangingPunct="1">
                        <a:defRPr sz="1800" b="1" kern="1200">
                          <a:solidFill>
                            <a:schemeClr val="lt1"/>
                          </a:solidFill>
                          <a:latin typeface="Calibri"/>
                        </a:defRPr>
                      </a:lvl7pPr>
                      <a:lvl8pPr marL="3200240" algn="l" defTabSz="914354" rtl="0" eaLnBrk="1" latinLnBrk="0" hangingPunct="1">
                        <a:defRPr sz="1800" b="1" kern="1200">
                          <a:solidFill>
                            <a:schemeClr val="lt1"/>
                          </a:solidFill>
                          <a:latin typeface="Calibri"/>
                        </a:defRPr>
                      </a:lvl8pPr>
                      <a:lvl9pPr marL="3657418" algn="l" defTabSz="914354" rtl="0" eaLnBrk="1" latinLnBrk="0" hangingPunct="1">
                        <a:defRPr sz="1800" b="1" kern="1200">
                          <a:solidFill>
                            <a:schemeClr val="lt1"/>
                          </a:solidFill>
                          <a:latin typeface="Calibri"/>
                        </a:defRPr>
                      </a:lvl9pPr>
                    </a:lstStyle>
                    <a:p>
                      <a:pPr marL="0" algn="ctr" defTabSz="914354" rtl="0" eaLnBrk="1" latinLnBrk="0" hangingPunct="1"/>
                      <a:r>
                        <a:rPr lang="en-US" sz="2000" kern="1200" dirty="0">
                          <a:solidFill>
                            <a:schemeClr val="tx1">
                              <a:lumMod val="50000"/>
                            </a:schemeClr>
                          </a:solidFill>
                          <a:latin typeface="+mn-lt"/>
                          <a:ea typeface="+mn-ea"/>
                          <a:cs typeface="+mn-cs"/>
                        </a:rPr>
                        <a:t>Yes</a:t>
                      </a:r>
                    </a:p>
                  </a:txBody>
                  <a:tcPr>
                    <a:lnL w="12700" cmpd="sng">
                      <a:solidFill>
                        <a:srgbClr val="777877"/>
                      </a:solidFill>
                    </a:lnL>
                    <a:lnR w="12700" cmpd="sng">
                      <a:solidFill>
                        <a:srgbClr val="777877"/>
                      </a:solidFill>
                    </a:lnR>
                    <a:lnT w="12700" cmpd="sng">
                      <a:solidFill>
                        <a:srgbClr val="777877"/>
                      </a:solidFill>
                    </a:lnT>
                    <a:lnB w="38100" cmpd="sng">
                      <a:solidFill>
                        <a:srgbClr val="777877"/>
                      </a:solidFill>
                    </a:lnB>
                    <a:lnTlToBr w="12700" cmpd="sng">
                      <a:noFill/>
                      <a:prstDash val="solid"/>
                    </a:lnTlToBr>
                    <a:lnBlToTr w="12700" cmpd="sng">
                      <a:noFill/>
                      <a:prstDash val="solid"/>
                    </a:lnBlToTr>
                    <a:noFill/>
                  </a:tcPr>
                </a:tc>
                <a:tc>
                  <a:txBody>
                    <a:bodyPr/>
                    <a:lstStyle>
                      <a:lvl1pPr marL="0" algn="l" defTabSz="914354" rtl="0" eaLnBrk="1" latinLnBrk="0" hangingPunct="1">
                        <a:defRPr sz="1800" b="1" kern="1200">
                          <a:solidFill>
                            <a:schemeClr val="lt1"/>
                          </a:solidFill>
                          <a:latin typeface="Calibri"/>
                        </a:defRPr>
                      </a:lvl1pPr>
                      <a:lvl2pPr marL="457178" algn="l" defTabSz="914354" rtl="0" eaLnBrk="1" latinLnBrk="0" hangingPunct="1">
                        <a:defRPr sz="1800" b="1" kern="1200">
                          <a:solidFill>
                            <a:schemeClr val="lt1"/>
                          </a:solidFill>
                          <a:latin typeface="Calibri"/>
                        </a:defRPr>
                      </a:lvl2pPr>
                      <a:lvl3pPr marL="914354" algn="l" defTabSz="914354" rtl="0" eaLnBrk="1" latinLnBrk="0" hangingPunct="1">
                        <a:defRPr sz="1800" b="1" kern="1200">
                          <a:solidFill>
                            <a:schemeClr val="lt1"/>
                          </a:solidFill>
                          <a:latin typeface="Calibri"/>
                        </a:defRPr>
                      </a:lvl3pPr>
                      <a:lvl4pPr marL="1371532" algn="l" defTabSz="914354" rtl="0" eaLnBrk="1" latinLnBrk="0" hangingPunct="1">
                        <a:defRPr sz="1800" b="1" kern="1200">
                          <a:solidFill>
                            <a:schemeClr val="lt1"/>
                          </a:solidFill>
                          <a:latin typeface="Calibri"/>
                        </a:defRPr>
                      </a:lvl4pPr>
                      <a:lvl5pPr marL="1828709" algn="l" defTabSz="914354" rtl="0" eaLnBrk="1" latinLnBrk="0" hangingPunct="1">
                        <a:defRPr sz="1800" b="1" kern="1200">
                          <a:solidFill>
                            <a:schemeClr val="lt1"/>
                          </a:solidFill>
                          <a:latin typeface="Calibri"/>
                        </a:defRPr>
                      </a:lvl5pPr>
                      <a:lvl6pPr marL="2285886" algn="l" defTabSz="914354" rtl="0" eaLnBrk="1" latinLnBrk="0" hangingPunct="1">
                        <a:defRPr sz="1800" b="1" kern="1200">
                          <a:solidFill>
                            <a:schemeClr val="lt1"/>
                          </a:solidFill>
                          <a:latin typeface="Calibri"/>
                        </a:defRPr>
                      </a:lvl6pPr>
                      <a:lvl7pPr marL="2743062" algn="l" defTabSz="914354" rtl="0" eaLnBrk="1" latinLnBrk="0" hangingPunct="1">
                        <a:defRPr sz="1800" b="1" kern="1200">
                          <a:solidFill>
                            <a:schemeClr val="lt1"/>
                          </a:solidFill>
                          <a:latin typeface="Calibri"/>
                        </a:defRPr>
                      </a:lvl7pPr>
                      <a:lvl8pPr marL="3200240" algn="l" defTabSz="914354" rtl="0" eaLnBrk="1" latinLnBrk="0" hangingPunct="1">
                        <a:defRPr sz="1800" b="1" kern="1200">
                          <a:solidFill>
                            <a:schemeClr val="lt1"/>
                          </a:solidFill>
                          <a:latin typeface="Calibri"/>
                        </a:defRPr>
                      </a:lvl8pPr>
                      <a:lvl9pPr marL="3657418" algn="l" defTabSz="914354" rtl="0" eaLnBrk="1" latinLnBrk="0" hangingPunct="1">
                        <a:defRPr sz="1800" b="1" kern="1200">
                          <a:solidFill>
                            <a:schemeClr val="lt1"/>
                          </a:solidFill>
                          <a:latin typeface="Calibri"/>
                        </a:defRPr>
                      </a:lvl9pPr>
                    </a:lstStyle>
                    <a:p>
                      <a:pPr marL="0" algn="ctr" defTabSz="914354" rtl="0" eaLnBrk="1" latinLnBrk="0" hangingPunct="1"/>
                      <a:r>
                        <a:rPr lang="en-US" sz="2000" kern="1200" dirty="0">
                          <a:solidFill>
                            <a:schemeClr val="tx1">
                              <a:lumMod val="50000"/>
                            </a:schemeClr>
                          </a:solidFill>
                          <a:latin typeface="+mn-lt"/>
                          <a:ea typeface="+mn-ea"/>
                          <a:cs typeface="+mn-cs"/>
                        </a:rPr>
                        <a:t>No</a:t>
                      </a:r>
                    </a:p>
                  </a:txBody>
                  <a:tcPr>
                    <a:lnL w="12700" cmpd="sng">
                      <a:solidFill>
                        <a:srgbClr val="777877"/>
                      </a:solidFill>
                    </a:lnL>
                    <a:lnR w="12700" cmpd="sng">
                      <a:solidFill>
                        <a:srgbClr val="777877"/>
                      </a:solidFill>
                    </a:lnR>
                    <a:lnT w="12700" cmpd="sng">
                      <a:solidFill>
                        <a:srgbClr val="777877"/>
                      </a:solidFill>
                    </a:lnT>
                    <a:lnB w="38100" cmpd="sng">
                      <a:solidFill>
                        <a:srgbClr val="777877"/>
                      </a:solidFill>
                    </a:lnB>
                    <a:lnTlToBr w="12700" cmpd="sng">
                      <a:noFill/>
                      <a:prstDash val="solid"/>
                    </a:lnTlToBr>
                    <a:lnBlToTr w="12700" cmpd="sng">
                      <a:noFill/>
                      <a:prstDash val="solid"/>
                    </a:lnBlToTr>
                    <a:noFill/>
                  </a:tcPr>
                </a:tc>
                <a:extLst>
                  <a:ext uri="{0D108BD9-81ED-4DB2-BD59-A6C34878D82A}">
                    <a16:rowId xmlns:a16="http://schemas.microsoft.com/office/drawing/2014/main" val="199830692"/>
                  </a:ext>
                </a:extLst>
              </a:tr>
              <a:tr h="431800">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2000" kern="1200" dirty="0">
                          <a:solidFill>
                            <a:schemeClr val="tx1">
                              <a:lumMod val="50000"/>
                            </a:schemeClr>
                          </a:solidFill>
                          <a:latin typeface="+mn-lt"/>
                          <a:ea typeface="+mn-ea"/>
                          <a:cs typeface="+mn-cs"/>
                        </a:rPr>
                        <a:t>1. Completing the supporting paperwork around documenting and billing for the provision of direct health services, such as PT, OT, Speech Therapy, Nursing and mental/behavioral health services</a:t>
                      </a:r>
                    </a:p>
                  </a:txBody>
                  <a:tcPr>
                    <a:lnL w="12700" cmpd="sng">
                      <a:solidFill>
                        <a:srgbClr val="777877"/>
                      </a:solidFill>
                    </a:lnL>
                    <a:lnR w="12700" cmpd="sng">
                      <a:solidFill>
                        <a:srgbClr val="777877"/>
                      </a:solidFill>
                    </a:lnR>
                    <a:lnT w="38100" cmpd="sng">
                      <a:solidFill>
                        <a:srgbClr val="777877"/>
                      </a:solidFill>
                    </a:lnT>
                    <a:lnB w="12700" cmpd="sng">
                      <a:solidFill>
                        <a:srgbClr val="777877"/>
                      </a:solidFill>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endParaRPr lang="en-US" dirty="0">
                        <a:solidFill>
                          <a:schemeClr val="tx1">
                            <a:lumMod val="50000"/>
                          </a:schemeClr>
                        </a:solidFill>
                      </a:endParaRPr>
                    </a:p>
                  </a:txBody>
                  <a:tcPr>
                    <a:lnL w="12700" cmpd="sng">
                      <a:solidFill>
                        <a:srgbClr val="777877"/>
                      </a:solidFill>
                    </a:lnL>
                    <a:lnR w="12700" cmpd="sng">
                      <a:solidFill>
                        <a:srgbClr val="777877"/>
                      </a:solidFill>
                    </a:lnR>
                    <a:lnT w="38100" cmpd="sng">
                      <a:solidFill>
                        <a:srgbClr val="777877"/>
                      </a:solidFill>
                    </a:lnT>
                    <a:lnB w="12700" cmpd="sng">
                      <a:solidFill>
                        <a:srgbClr val="777877"/>
                      </a:solidFill>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endParaRPr lang="en-US" dirty="0">
                        <a:solidFill>
                          <a:schemeClr val="tx1">
                            <a:lumMod val="50000"/>
                          </a:schemeClr>
                        </a:solidFill>
                      </a:endParaRPr>
                    </a:p>
                  </a:txBody>
                  <a:tcPr>
                    <a:lnL w="12700" cmpd="sng">
                      <a:solidFill>
                        <a:srgbClr val="777877"/>
                      </a:solidFill>
                    </a:lnL>
                    <a:lnR w="12700" cmpd="sng">
                      <a:solidFill>
                        <a:srgbClr val="777877"/>
                      </a:solidFill>
                    </a:lnR>
                    <a:lnT w="38100" cmpd="sng">
                      <a:solidFill>
                        <a:srgbClr val="777877"/>
                      </a:solidFill>
                    </a:lnT>
                    <a:lnB w="12700" cmpd="sng">
                      <a:solidFill>
                        <a:srgbClr val="777877"/>
                      </a:solidFill>
                    </a:lnB>
                    <a:lnTlToBr w="12700" cmpd="sng">
                      <a:noFill/>
                      <a:prstDash val="solid"/>
                    </a:lnTlToBr>
                    <a:lnBlToTr w="12700" cmpd="sng">
                      <a:noFill/>
                      <a:prstDash val="solid"/>
                    </a:lnBlToTr>
                    <a:noFill/>
                  </a:tcPr>
                </a:tc>
                <a:extLst>
                  <a:ext uri="{0D108BD9-81ED-4DB2-BD59-A6C34878D82A}">
                    <a16:rowId xmlns:a16="http://schemas.microsoft.com/office/drawing/2014/main" val="252079513"/>
                  </a:ext>
                </a:extLst>
              </a:tr>
              <a:tr h="431800">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r>
                        <a:rPr lang="en-US" sz="2000" kern="1200" dirty="0">
                          <a:solidFill>
                            <a:schemeClr val="tx1">
                              <a:lumMod val="50000"/>
                            </a:schemeClr>
                          </a:solidFill>
                          <a:latin typeface="+mn-lt"/>
                          <a:ea typeface="+mn-ea"/>
                          <a:cs typeface="+mn-cs"/>
                        </a:rPr>
                        <a:t>2. Administrative support for the Special Education department, such as maintaining student IEP files, scheduling IEP meetings</a:t>
                      </a:r>
                    </a:p>
                  </a:txBody>
                  <a:tcPr>
                    <a:lnL w="12700" cmpd="sng">
                      <a:solidFill>
                        <a:srgbClr val="777877"/>
                      </a:solidFill>
                    </a:lnL>
                    <a:lnR w="12700" cmpd="sng">
                      <a:solidFill>
                        <a:srgbClr val="777877"/>
                      </a:solidFill>
                    </a:lnR>
                    <a:lnT w="12700" cmpd="sng">
                      <a:solidFill>
                        <a:srgbClr val="777877"/>
                      </a:solidFill>
                    </a:lnT>
                    <a:lnB w="12700" cmpd="sng">
                      <a:solidFill>
                        <a:srgbClr val="777877"/>
                      </a:solidFill>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endParaRPr lang="en-US" sz="2000" kern="1200" dirty="0">
                        <a:solidFill>
                          <a:schemeClr val="tx1">
                            <a:lumMod val="50000"/>
                          </a:schemeClr>
                        </a:solidFill>
                        <a:latin typeface="+mn-lt"/>
                        <a:ea typeface="+mn-ea"/>
                        <a:cs typeface="+mn-cs"/>
                      </a:endParaRPr>
                    </a:p>
                  </a:txBody>
                  <a:tcPr>
                    <a:lnL w="12700" cmpd="sng">
                      <a:solidFill>
                        <a:srgbClr val="777877"/>
                      </a:solidFill>
                    </a:lnL>
                    <a:lnR w="12700" cmpd="sng">
                      <a:solidFill>
                        <a:srgbClr val="777877"/>
                      </a:solidFill>
                    </a:lnR>
                    <a:lnT w="12700" cmpd="sng">
                      <a:solidFill>
                        <a:srgbClr val="777877"/>
                      </a:solidFill>
                    </a:lnT>
                    <a:lnB w="12700" cmpd="sng">
                      <a:solidFill>
                        <a:srgbClr val="777877"/>
                      </a:solidFill>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endParaRPr lang="en-US" dirty="0">
                        <a:solidFill>
                          <a:schemeClr val="tx1">
                            <a:lumMod val="50000"/>
                          </a:schemeClr>
                        </a:solidFill>
                      </a:endParaRPr>
                    </a:p>
                  </a:txBody>
                  <a:tcPr>
                    <a:lnL w="12700" cmpd="sng">
                      <a:solidFill>
                        <a:srgbClr val="777877"/>
                      </a:solidFill>
                    </a:lnL>
                    <a:lnR w="12700" cmpd="sng">
                      <a:solidFill>
                        <a:srgbClr val="777877"/>
                      </a:solidFill>
                    </a:lnR>
                    <a:lnT w="12700" cmpd="sng">
                      <a:solidFill>
                        <a:srgbClr val="777877"/>
                      </a:solidFill>
                    </a:lnT>
                    <a:lnB w="12700" cmpd="sng">
                      <a:solidFill>
                        <a:srgbClr val="777877"/>
                      </a:solidFill>
                    </a:lnB>
                    <a:lnTlToBr w="12700" cmpd="sng">
                      <a:noFill/>
                      <a:prstDash val="solid"/>
                    </a:lnTlToBr>
                    <a:lnBlToTr w="12700" cmpd="sng">
                      <a:noFill/>
                      <a:prstDash val="solid"/>
                    </a:lnBlToTr>
                    <a:noFill/>
                  </a:tcPr>
                </a:tc>
                <a:extLst>
                  <a:ext uri="{0D108BD9-81ED-4DB2-BD59-A6C34878D82A}">
                    <a16:rowId xmlns:a16="http://schemas.microsoft.com/office/drawing/2014/main" val="4053476235"/>
                  </a:ext>
                </a:extLst>
              </a:tr>
              <a:tr h="431800">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pPr marL="0" algn="l" defTabSz="914354" rtl="0" eaLnBrk="1" latinLnBrk="0" hangingPunct="1"/>
                      <a:r>
                        <a:rPr lang="en-US" sz="2000" kern="1200" dirty="0">
                          <a:solidFill>
                            <a:schemeClr val="tx1">
                              <a:lumMod val="50000"/>
                            </a:schemeClr>
                          </a:solidFill>
                          <a:latin typeface="+mn-lt"/>
                          <a:ea typeface="+mn-ea"/>
                          <a:cs typeface="+mn-cs"/>
                        </a:rPr>
                        <a:t>3. Work medical practitioners (such as PTs and OTs) do related to IEP meetings and forms, such as writing IEPs or participating in IEP meetings </a:t>
                      </a:r>
                    </a:p>
                  </a:txBody>
                  <a:tcPr>
                    <a:lnL w="12700" cmpd="sng">
                      <a:solidFill>
                        <a:srgbClr val="777877"/>
                      </a:solidFill>
                    </a:lnL>
                    <a:lnR w="12700" cmpd="sng">
                      <a:solidFill>
                        <a:srgbClr val="777877"/>
                      </a:solidFill>
                    </a:lnR>
                    <a:lnT w="12700" cmpd="sng">
                      <a:solidFill>
                        <a:srgbClr val="777877"/>
                      </a:solidFill>
                    </a:lnT>
                    <a:lnB w="12700" cmpd="sng">
                      <a:solidFill>
                        <a:srgbClr val="777877"/>
                      </a:solidFill>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endParaRPr lang="en-US" dirty="0">
                        <a:solidFill>
                          <a:schemeClr val="tx1">
                            <a:lumMod val="50000"/>
                          </a:schemeClr>
                        </a:solidFill>
                      </a:endParaRPr>
                    </a:p>
                  </a:txBody>
                  <a:tcPr>
                    <a:lnL w="12700" cmpd="sng">
                      <a:solidFill>
                        <a:srgbClr val="777877"/>
                      </a:solidFill>
                    </a:lnL>
                    <a:lnR w="12700" cmpd="sng">
                      <a:solidFill>
                        <a:srgbClr val="777877"/>
                      </a:solidFill>
                    </a:lnR>
                    <a:lnT w="12700" cmpd="sng">
                      <a:solidFill>
                        <a:srgbClr val="777877"/>
                      </a:solidFill>
                    </a:lnT>
                    <a:lnB w="12700" cmpd="sng">
                      <a:solidFill>
                        <a:srgbClr val="777877"/>
                      </a:solidFill>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endParaRPr lang="en-US" dirty="0">
                        <a:solidFill>
                          <a:schemeClr val="tx1">
                            <a:lumMod val="50000"/>
                          </a:schemeClr>
                        </a:solidFill>
                      </a:endParaRPr>
                    </a:p>
                  </a:txBody>
                  <a:tcPr>
                    <a:lnL w="12700" cmpd="sng">
                      <a:solidFill>
                        <a:srgbClr val="777877"/>
                      </a:solidFill>
                    </a:lnL>
                    <a:lnR w="12700" cmpd="sng">
                      <a:solidFill>
                        <a:srgbClr val="777877"/>
                      </a:solidFill>
                    </a:lnR>
                    <a:lnT w="12700" cmpd="sng">
                      <a:solidFill>
                        <a:srgbClr val="777877"/>
                      </a:solidFill>
                    </a:lnT>
                    <a:lnB w="12700" cmpd="sng">
                      <a:solidFill>
                        <a:srgbClr val="777877"/>
                      </a:solidFill>
                    </a:lnB>
                    <a:lnTlToBr w="12700" cmpd="sng">
                      <a:noFill/>
                      <a:prstDash val="solid"/>
                    </a:lnTlToBr>
                    <a:lnBlToTr w="12700" cmpd="sng">
                      <a:noFill/>
                      <a:prstDash val="solid"/>
                    </a:lnBlToTr>
                    <a:noFill/>
                  </a:tcPr>
                </a:tc>
                <a:extLst>
                  <a:ext uri="{0D108BD9-81ED-4DB2-BD59-A6C34878D82A}">
                    <a16:rowId xmlns:a16="http://schemas.microsoft.com/office/drawing/2014/main" val="3283696181"/>
                  </a:ext>
                </a:extLst>
              </a:tr>
              <a:tr h="533400">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pPr marL="0" algn="l" defTabSz="914354" rtl="0" eaLnBrk="1" latinLnBrk="0" hangingPunct="1"/>
                      <a:r>
                        <a:rPr lang="en-US" sz="2000" kern="1200" dirty="0">
                          <a:solidFill>
                            <a:schemeClr val="tx1">
                              <a:lumMod val="50000"/>
                            </a:schemeClr>
                          </a:solidFill>
                          <a:latin typeface="+mn-lt"/>
                          <a:ea typeface="+mn-ea"/>
                          <a:cs typeface="+mn-cs"/>
                        </a:rPr>
                        <a:t>4. Obtaining parental consent to bill Medicaid</a:t>
                      </a:r>
                    </a:p>
                  </a:txBody>
                  <a:tcPr>
                    <a:lnL w="12700" cmpd="sng">
                      <a:solidFill>
                        <a:srgbClr val="777877"/>
                      </a:solidFill>
                    </a:lnL>
                    <a:lnR w="12700" cmpd="sng">
                      <a:solidFill>
                        <a:srgbClr val="777877"/>
                      </a:solidFill>
                    </a:lnR>
                    <a:lnT w="12700" cmpd="sng">
                      <a:solidFill>
                        <a:srgbClr val="777877"/>
                      </a:solidFill>
                    </a:lnT>
                    <a:lnB w="12700" cmpd="sng">
                      <a:solidFill>
                        <a:srgbClr val="777877"/>
                      </a:solidFill>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endParaRPr lang="en-US" dirty="0">
                        <a:solidFill>
                          <a:schemeClr val="tx1">
                            <a:lumMod val="50000"/>
                          </a:schemeClr>
                        </a:solidFill>
                      </a:endParaRPr>
                    </a:p>
                  </a:txBody>
                  <a:tcPr>
                    <a:lnL w="12700" cmpd="sng">
                      <a:solidFill>
                        <a:srgbClr val="777877"/>
                      </a:solidFill>
                    </a:lnL>
                    <a:lnR w="12700" cmpd="sng">
                      <a:solidFill>
                        <a:srgbClr val="777877"/>
                      </a:solidFill>
                    </a:lnR>
                    <a:lnT w="12700" cmpd="sng">
                      <a:solidFill>
                        <a:srgbClr val="777877"/>
                      </a:solidFill>
                    </a:lnT>
                    <a:lnB w="12700" cmpd="sng">
                      <a:solidFill>
                        <a:srgbClr val="777877"/>
                      </a:solidFill>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endParaRPr lang="en-US" dirty="0">
                        <a:solidFill>
                          <a:schemeClr val="tx1">
                            <a:lumMod val="50000"/>
                          </a:schemeClr>
                        </a:solidFill>
                      </a:endParaRPr>
                    </a:p>
                  </a:txBody>
                  <a:tcPr>
                    <a:lnL w="12700" cmpd="sng">
                      <a:solidFill>
                        <a:srgbClr val="777877"/>
                      </a:solidFill>
                    </a:lnL>
                    <a:lnR w="12700" cmpd="sng">
                      <a:solidFill>
                        <a:srgbClr val="777877"/>
                      </a:solidFill>
                    </a:lnR>
                    <a:lnT w="12700" cmpd="sng">
                      <a:solidFill>
                        <a:srgbClr val="777877"/>
                      </a:solidFill>
                    </a:lnT>
                    <a:lnB w="12700" cmpd="sng">
                      <a:solidFill>
                        <a:srgbClr val="777877"/>
                      </a:solidFill>
                    </a:lnB>
                    <a:lnTlToBr w="12700" cmpd="sng">
                      <a:noFill/>
                      <a:prstDash val="solid"/>
                    </a:lnTlToBr>
                    <a:lnBlToTr w="12700" cmpd="sng">
                      <a:noFill/>
                      <a:prstDash val="solid"/>
                    </a:lnBlToTr>
                    <a:noFill/>
                  </a:tcPr>
                </a:tc>
                <a:extLst>
                  <a:ext uri="{0D108BD9-81ED-4DB2-BD59-A6C34878D82A}">
                    <a16:rowId xmlns:a16="http://schemas.microsoft.com/office/drawing/2014/main" val="371350703"/>
                  </a:ext>
                </a:extLst>
              </a:tr>
              <a:tr h="431800">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pPr marL="0" algn="l" defTabSz="914354" rtl="0" eaLnBrk="1" latinLnBrk="0" hangingPunct="1"/>
                      <a:r>
                        <a:rPr lang="en-US" sz="2000" kern="1200" dirty="0">
                          <a:solidFill>
                            <a:schemeClr val="tx1">
                              <a:lumMod val="50000"/>
                            </a:schemeClr>
                          </a:solidFill>
                          <a:latin typeface="+mn-lt"/>
                          <a:ea typeface="+mn-ea"/>
                          <a:cs typeface="+mn-cs"/>
                        </a:rPr>
                        <a:t>5. The direct provision of medical care to a student, i.e. providing a speech therapy session to a student</a:t>
                      </a:r>
                    </a:p>
                  </a:txBody>
                  <a:tcPr>
                    <a:lnL w="12700" cmpd="sng">
                      <a:solidFill>
                        <a:srgbClr val="777877"/>
                      </a:solidFill>
                    </a:lnL>
                    <a:lnR w="12700" cmpd="sng">
                      <a:solidFill>
                        <a:srgbClr val="777877"/>
                      </a:solidFill>
                    </a:lnR>
                    <a:lnT w="12700" cmpd="sng">
                      <a:solidFill>
                        <a:srgbClr val="777877"/>
                      </a:solidFill>
                    </a:lnT>
                    <a:lnB w="12700" cmpd="sng">
                      <a:solidFill>
                        <a:srgbClr val="777877"/>
                      </a:solidFill>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endParaRPr lang="en-US" dirty="0">
                        <a:solidFill>
                          <a:schemeClr val="tx1">
                            <a:lumMod val="50000"/>
                          </a:schemeClr>
                        </a:solidFill>
                      </a:endParaRPr>
                    </a:p>
                  </a:txBody>
                  <a:tcPr>
                    <a:lnL w="12700" cmpd="sng">
                      <a:solidFill>
                        <a:srgbClr val="777877"/>
                      </a:solidFill>
                    </a:lnL>
                    <a:lnR w="12700" cmpd="sng">
                      <a:solidFill>
                        <a:srgbClr val="777877"/>
                      </a:solidFill>
                    </a:lnR>
                    <a:lnT w="12700" cmpd="sng">
                      <a:solidFill>
                        <a:srgbClr val="777877"/>
                      </a:solidFill>
                    </a:lnT>
                    <a:lnB w="12700" cmpd="sng">
                      <a:solidFill>
                        <a:srgbClr val="777877"/>
                      </a:solidFill>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dk1"/>
                          </a:solidFill>
                          <a:latin typeface="Calibri"/>
                        </a:defRPr>
                      </a:lvl1pPr>
                      <a:lvl2pPr marL="457178" algn="l" defTabSz="914354" rtl="0" eaLnBrk="1" latinLnBrk="0" hangingPunct="1">
                        <a:defRPr sz="1800" kern="1200">
                          <a:solidFill>
                            <a:schemeClr val="dk1"/>
                          </a:solidFill>
                          <a:latin typeface="Calibri"/>
                        </a:defRPr>
                      </a:lvl2pPr>
                      <a:lvl3pPr marL="914354" algn="l" defTabSz="914354" rtl="0" eaLnBrk="1" latinLnBrk="0" hangingPunct="1">
                        <a:defRPr sz="1800" kern="1200">
                          <a:solidFill>
                            <a:schemeClr val="dk1"/>
                          </a:solidFill>
                          <a:latin typeface="Calibri"/>
                        </a:defRPr>
                      </a:lvl3pPr>
                      <a:lvl4pPr marL="1371532" algn="l" defTabSz="914354" rtl="0" eaLnBrk="1" latinLnBrk="0" hangingPunct="1">
                        <a:defRPr sz="1800" kern="1200">
                          <a:solidFill>
                            <a:schemeClr val="dk1"/>
                          </a:solidFill>
                          <a:latin typeface="Calibri"/>
                        </a:defRPr>
                      </a:lvl4pPr>
                      <a:lvl5pPr marL="1828709" algn="l" defTabSz="914354" rtl="0" eaLnBrk="1" latinLnBrk="0" hangingPunct="1">
                        <a:defRPr sz="1800" kern="1200">
                          <a:solidFill>
                            <a:schemeClr val="dk1"/>
                          </a:solidFill>
                          <a:latin typeface="Calibri"/>
                        </a:defRPr>
                      </a:lvl5pPr>
                      <a:lvl6pPr marL="2285886" algn="l" defTabSz="914354" rtl="0" eaLnBrk="1" latinLnBrk="0" hangingPunct="1">
                        <a:defRPr sz="1800" kern="1200">
                          <a:solidFill>
                            <a:schemeClr val="dk1"/>
                          </a:solidFill>
                          <a:latin typeface="Calibri"/>
                        </a:defRPr>
                      </a:lvl6pPr>
                      <a:lvl7pPr marL="2743062" algn="l" defTabSz="914354" rtl="0" eaLnBrk="1" latinLnBrk="0" hangingPunct="1">
                        <a:defRPr sz="1800" kern="1200">
                          <a:solidFill>
                            <a:schemeClr val="dk1"/>
                          </a:solidFill>
                          <a:latin typeface="Calibri"/>
                        </a:defRPr>
                      </a:lvl7pPr>
                      <a:lvl8pPr marL="3200240" algn="l" defTabSz="914354" rtl="0" eaLnBrk="1" latinLnBrk="0" hangingPunct="1">
                        <a:defRPr sz="1800" kern="1200">
                          <a:solidFill>
                            <a:schemeClr val="dk1"/>
                          </a:solidFill>
                          <a:latin typeface="Calibri"/>
                        </a:defRPr>
                      </a:lvl8pPr>
                      <a:lvl9pPr marL="3657418" algn="l" defTabSz="914354" rtl="0" eaLnBrk="1" latinLnBrk="0" hangingPunct="1">
                        <a:defRPr sz="1800" kern="1200">
                          <a:solidFill>
                            <a:schemeClr val="dk1"/>
                          </a:solidFill>
                          <a:latin typeface="Calibri"/>
                        </a:defRPr>
                      </a:lvl9pPr>
                    </a:lstStyle>
                    <a:p>
                      <a:endParaRPr lang="en-US" dirty="0">
                        <a:solidFill>
                          <a:schemeClr val="tx1">
                            <a:lumMod val="50000"/>
                          </a:schemeClr>
                        </a:solidFill>
                      </a:endParaRPr>
                    </a:p>
                  </a:txBody>
                  <a:tcPr>
                    <a:lnL w="12700" cmpd="sng">
                      <a:solidFill>
                        <a:srgbClr val="777877"/>
                      </a:solidFill>
                    </a:lnL>
                    <a:lnR w="12700" cmpd="sng">
                      <a:solidFill>
                        <a:srgbClr val="777877"/>
                      </a:solidFill>
                    </a:lnR>
                    <a:lnT w="12700" cmpd="sng">
                      <a:solidFill>
                        <a:srgbClr val="777877"/>
                      </a:solidFill>
                    </a:lnT>
                    <a:lnB w="12700" cmpd="sng">
                      <a:solidFill>
                        <a:srgbClr val="777877"/>
                      </a:solidFill>
                    </a:lnB>
                    <a:lnTlToBr w="12700" cmpd="sng">
                      <a:noFill/>
                      <a:prstDash val="solid"/>
                    </a:lnTlToBr>
                    <a:lnBlToTr w="12700" cmpd="sng">
                      <a:noFill/>
                      <a:prstDash val="solid"/>
                    </a:lnBlToTr>
                    <a:noFill/>
                  </a:tcPr>
                </a:tc>
                <a:extLst>
                  <a:ext uri="{0D108BD9-81ED-4DB2-BD59-A6C34878D82A}">
                    <a16:rowId xmlns:a16="http://schemas.microsoft.com/office/drawing/2014/main" val="673770600"/>
                  </a:ext>
                </a:extLst>
              </a:tr>
            </a:tbl>
          </a:graphicData>
        </a:graphic>
      </p:graphicFrame>
      <p:pic>
        <p:nvPicPr>
          <p:cNvPr id="7" name="Picture 6" descr="check-mark">
            <a:extLst>
              <a:ext uri="{FF2B5EF4-FFF2-40B4-BE49-F238E27FC236}">
                <a16:creationId xmlns:a16="http://schemas.microsoft.com/office/drawing/2014/main" id="{00728FE6-EE66-5FA0-0FEB-DE7404414B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325" y="2270373"/>
            <a:ext cx="723900" cy="670173"/>
          </a:xfrm>
          <a:prstGeom prst="rect">
            <a:avLst/>
          </a:prstGeom>
        </p:spPr>
      </p:pic>
      <p:pic>
        <p:nvPicPr>
          <p:cNvPr id="8" name="Picture 7" descr="check-mark">
            <a:extLst>
              <a:ext uri="{FF2B5EF4-FFF2-40B4-BE49-F238E27FC236}">
                <a16:creationId xmlns:a16="http://schemas.microsoft.com/office/drawing/2014/main" id="{17B8DED0-C265-C5D1-32E1-793B798AFC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325" y="3093913"/>
            <a:ext cx="723900" cy="670173"/>
          </a:xfrm>
          <a:prstGeom prst="rect">
            <a:avLst/>
          </a:prstGeom>
        </p:spPr>
      </p:pic>
      <p:pic>
        <p:nvPicPr>
          <p:cNvPr id="9" name="Picture 8" descr="check-mark">
            <a:extLst>
              <a:ext uri="{FF2B5EF4-FFF2-40B4-BE49-F238E27FC236}">
                <a16:creationId xmlns:a16="http://schemas.microsoft.com/office/drawing/2014/main" id="{DD72BF46-BE6A-955E-2A53-9CADA1A436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325" y="3844191"/>
            <a:ext cx="723900" cy="670173"/>
          </a:xfrm>
          <a:prstGeom prst="rect">
            <a:avLst/>
          </a:prstGeom>
        </p:spPr>
      </p:pic>
      <p:pic>
        <p:nvPicPr>
          <p:cNvPr id="10" name="Picture 9" descr="check-mark">
            <a:extLst>
              <a:ext uri="{FF2B5EF4-FFF2-40B4-BE49-F238E27FC236}">
                <a16:creationId xmlns:a16="http://schemas.microsoft.com/office/drawing/2014/main" id="{F7C7D0E8-3C4B-EC6A-4779-76B630C8F4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325" y="4420539"/>
            <a:ext cx="723900" cy="670173"/>
          </a:xfrm>
          <a:prstGeom prst="rect">
            <a:avLst/>
          </a:prstGeom>
        </p:spPr>
      </p:pic>
      <p:pic>
        <p:nvPicPr>
          <p:cNvPr id="11" name="Picture 10" descr="check-mark">
            <a:extLst>
              <a:ext uri="{FF2B5EF4-FFF2-40B4-BE49-F238E27FC236}">
                <a16:creationId xmlns:a16="http://schemas.microsoft.com/office/drawing/2014/main" id="{732A12FB-EDA4-427D-C469-54E49132C6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3184" y="5103495"/>
            <a:ext cx="723900" cy="670173"/>
          </a:xfrm>
          <a:prstGeom prst="rect">
            <a:avLst/>
          </a:prstGeom>
        </p:spPr>
      </p:pic>
      <p:sp>
        <p:nvSpPr>
          <p:cNvPr id="2" name="TextBox 1">
            <a:extLst>
              <a:ext uri="{FF2B5EF4-FFF2-40B4-BE49-F238E27FC236}">
                <a16:creationId xmlns:a16="http://schemas.microsoft.com/office/drawing/2014/main" id="{180D380C-EDFB-47A5-84AF-6D146A076211}"/>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284273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What is Administrative Claiming? (2)</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p:txBody>
          <a:bodyPr/>
          <a:lstStyle/>
          <a:p>
            <a:pPr marL="0" indent="0">
              <a:buNone/>
            </a:pPr>
            <a:r>
              <a:rPr lang="en-US" sz="2800" dirty="0">
                <a:solidFill>
                  <a:schemeClr val="tx1">
                    <a:lumMod val="50000"/>
                  </a:schemeClr>
                </a:solidFill>
              </a:rPr>
              <a:t>School-Based Administrative Claiming is a federal reimbursement program that recognizes the important role that public schools play in</a:t>
            </a:r>
          </a:p>
          <a:p>
            <a:r>
              <a:rPr lang="en-US" sz="2800" dirty="0">
                <a:solidFill>
                  <a:schemeClr val="tx1">
                    <a:lumMod val="50000"/>
                  </a:schemeClr>
                </a:solidFill>
              </a:rPr>
              <a:t>identifying and enrolling children and families in the Medicaid program,</a:t>
            </a:r>
          </a:p>
          <a:p>
            <a:r>
              <a:rPr lang="en-US" sz="2800" dirty="0">
                <a:solidFill>
                  <a:schemeClr val="tx1">
                    <a:lumMod val="50000"/>
                  </a:schemeClr>
                </a:solidFill>
              </a:rPr>
              <a:t>assisting families when applying for Medicaid,</a:t>
            </a:r>
          </a:p>
          <a:p>
            <a:r>
              <a:rPr lang="en-US" sz="2800" dirty="0">
                <a:solidFill>
                  <a:schemeClr val="tx1">
                    <a:lumMod val="50000"/>
                  </a:schemeClr>
                </a:solidFill>
              </a:rPr>
              <a:t>supporting families to stay enrolled in Medicaid.</a:t>
            </a:r>
          </a:p>
          <a:p>
            <a:pPr marL="0" indent="0">
              <a:buNone/>
            </a:pPr>
            <a:r>
              <a:rPr lang="en-US" sz="2800" dirty="0">
                <a:solidFill>
                  <a:schemeClr val="tx1">
                    <a:lumMod val="50000"/>
                  </a:schemeClr>
                </a:solidFill>
              </a:rPr>
              <a:t>Additionally, schools are uniquely situated to assist children in accessing benefits and services available to them.</a:t>
            </a:r>
          </a:p>
          <a:p>
            <a:pPr marL="0" indent="0">
              <a:buNone/>
            </a:pPr>
            <a:r>
              <a:rPr lang="en-US" sz="2800" dirty="0">
                <a:solidFill>
                  <a:schemeClr val="tx1">
                    <a:lumMod val="50000"/>
                  </a:schemeClr>
                </a:solidFill>
              </a:rPr>
              <a:t>It is in the interest of both the Medicaid program and the school systems that children come to school healthy and ready to learn.</a:t>
            </a:r>
          </a:p>
        </p:txBody>
      </p:sp>
      <p:sp>
        <p:nvSpPr>
          <p:cNvPr id="5" name="TextBox 4">
            <a:extLst>
              <a:ext uri="{FF2B5EF4-FFF2-40B4-BE49-F238E27FC236}">
                <a16:creationId xmlns:a16="http://schemas.microsoft.com/office/drawing/2014/main" id="{205FB2FF-D111-2FB9-C22E-26344FE36A81}"/>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201283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What is Administrative Claiming? (3)</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a:xfrm>
            <a:off x="494298" y="1583259"/>
            <a:ext cx="11297652" cy="4549184"/>
          </a:xfrm>
        </p:spPr>
        <p:txBody>
          <a:bodyPr>
            <a:normAutofit lnSpcReduction="10000"/>
          </a:bodyPr>
          <a:lstStyle/>
          <a:p>
            <a:pPr marL="0" indent="0">
              <a:buNone/>
            </a:pPr>
            <a:r>
              <a:rPr lang="en-US" sz="2800" dirty="0">
                <a:solidFill>
                  <a:schemeClr val="tx1">
                    <a:lumMod val="50000"/>
                  </a:schemeClr>
                </a:solidFill>
              </a:rPr>
              <a:t>Administrative Claiming provides reimbursement for work that</a:t>
            </a:r>
            <a:r>
              <a:rPr lang="en-US" sz="2800" dirty="0">
                <a:solidFill>
                  <a:srgbClr val="FF0000"/>
                </a:solidFill>
              </a:rPr>
              <a:t> </a:t>
            </a:r>
            <a:r>
              <a:rPr lang="en-US" sz="2800" b="1" u="sng" dirty="0">
                <a:solidFill>
                  <a:srgbClr val="FF0000"/>
                </a:solidFill>
              </a:rPr>
              <a:t>improves access to health care:</a:t>
            </a:r>
          </a:p>
          <a:p>
            <a:r>
              <a:rPr lang="en-US" sz="2800" dirty="0">
                <a:solidFill>
                  <a:schemeClr val="bg2">
                    <a:lumMod val="10000"/>
                  </a:schemeClr>
                </a:solidFill>
              </a:rPr>
              <a:t>Medicaid outreach &amp; application assistance</a:t>
            </a:r>
          </a:p>
          <a:p>
            <a:r>
              <a:rPr lang="en-US" sz="2800" dirty="0">
                <a:solidFill>
                  <a:schemeClr val="bg2">
                    <a:lumMod val="10000"/>
                  </a:schemeClr>
                </a:solidFill>
              </a:rPr>
              <a:t>Specialized transportation scheduling/arranging</a:t>
            </a:r>
          </a:p>
          <a:p>
            <a:r>
              <a:rPr lang="en-US" sz="2800" dirty="0">
                <a:solidFill>
                  <a:schemeClr val="bg2">
                    <a:lumMod val="10000"/>
                  </a:schemeClr>
                </a:solidFill>
              </a:rPr>
              <a:t>Translation services related to </a:t>
            </a:r>
            <a:r>
              <a:rPr lang="en-US" sz="2800" b="1" dirty="0">
                <a:solidFill>
                  <a:schemeClr val="bg2">
                    <a:lumMod val="10000"/>
                  </a:schemeClr>
                </a:solidFill>
              </a:rPr>
              <a:t>health</a:t>
            </a:r>
            <a:r>
              <a:rPr lang="en-US" sz="2800" dirty="0">
                <a:solidFill>
                  <a:schemeClr val="bg2">
                    <a:lumMod val="10000"/>
                  </a:schemeClr>
                </a:solidFill>
              </a:rPr>
              <a:t> care service delivery</a:t>
            </a:r>
          </a:p>
          <a:p>
            <a:r>
              <a:rPr lang="en-US" sz="2800" dirty="0">
                <a:solidFill>
                  <a:schemeClr val="bg2">
                    <a:lumMod val="10000"/>
                  </a:schemeClr>
                </a:solidFill>
              </a:rPr>
              <a:t>Program planning and policy development related to the delivery of </a:t>
            </a:r>
            <a:r>
              <a:rPr lang="en-US" sz="2800" b="1" dirty="0">
                <a:solidFill>
                  <a:schemeClr val="bg2">
                    <a:lumMod val="10000"/>
                  </a:schemeClr>
                </a:solidFill>
              </a:rPr>
              <a:t>health</a:t>
            </a:r>
            <a:r>
              <a:rPr lang="en-US" sz="2800" dirty="0">
                <a:solidFill>
                  <a:schemeClr val="bg2">
                    <a:lumMod val="10000"/>
                  </a:schemeClr>
                </a:solidFill>
              </a:rPr>
              <a:t> services</a:t>
            </a:r>
          </a:p>
          <a:p>
            <a:r>
              <a:rPr lang="en-US" sz="2800" dirty="0">
                <a:solidFill>
                  <a:schemeClr val="bg2">
                    <a:lumMod val="10000"/>
                  </a:schemeClr>
                </a:solidFill>
              </a:rPr>
              <a:t>Referral, coordination and monitoring of </a:t>
            </a:r>
            <a:r>
              <a:rPr lang="en-US" sz="2800" b="1" dirty="0">
                <a:solidFill>
                  <a:schemeClr val="bg2">
                    <a:lumMod val="10000"/>
                  </a:schemeClr>
                </a:solidFill>
              </a:rPr>
              <a:t>health</a:t>
            </a:r>
            <a:r>
              <a:rPr lang="en-US" sz="2800" dirty="0">
                <a:solidFill>
                  <a:schemeClr val="bg2">
                    <a:lumMod val="10000"/>
                  </a:schemeClr>
                </a:solidFill>
              </a:rPr>
              <a:t> services</a:t>
            </a:r>
          </a:p>
          <a:p>
            <a:pPr marL="0" indent="0">
              <a:buNone/>
            </a:pPr>
            <a:endParaRPr lang="en-US" sz="400" b="1" dirty="0">
              <a:solidFill>
                <a:schemeClr val="bg2">
                  <a:lumMod val="10000"/>
                </a:schemeClr>
              </a:solidFill>
            </a:endParaRPr>
          </a:p>
          <a:p>
            <a:pPr marL="0" indent="0">
              <a:buNone/>
            </a:pPr>
            <a:r>
              <a:rPr lang="en-US" sz="2000" b="1" dirty="0">
                <a:solidFill>
                  <a:schemeClr val="bg2">
                    <a:lumMod val="10000"/>
                  </a:schemeClr>
                </a:solidFill>
              </a:rPr>
              <a:t>Note:</a:t>
            </a:r>
            <a:r>
              <a:rPr lang="en-US" sz="2000" dirty="0">
                <a:solidFill>
                  <a:schemeClr val="bg2">
                    <a:lumMod val="10000"/>
                  </a:schemeClr>
                </a:solidFill>
              </a:rPr>
              <a:t> Work related to the provision of health care services (including time preparing to deliver services and time spent documenting services) is reimbursed through the annual Direct Service Cost Report</a:t>
            </a:r>
          </a:p>
        </p:txBody>
      </p:sp>
      <p:sp>
        <p:nvSpPr>
          <p:cNvPr id="5" name="TextBox 4">
            <a:extLst>
              <a:ext uri="{FF2B5EF4-FFF2-40B4-BE49-F238E27FC236}">
                <a16:creationId xmlns:a16="http://schemas.microsoft.com/office/drawing/2014/main" id="{F2F2E257-AFF9-60B7-3AE3-0C5EA21A16BF}"/>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2683171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Additional Resources on Administrative Activities</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a:xfrm>
            <a:off x="494299" y="1583259"/>
            <a:ext cx="3958432" cy="4351338"/>
          </a:xfrm>
        </p:spPr>
        <p:txBody>
          <a:bodyPr>
            <a:normAutofit fontScale="92500" lnSpcReduction="10000"/>
          </a:bodyPr>
          <a:lstStyle/>
          <a:p>
            <a:pPr marL="0" indent="0">
              <a:buNone/>
            </a:pPr>
            <a:r>
              <a:rPr lang="en-US" sz="2200" dirty="0"/>
              <a:t>Medicaid and Schools program information is easy to find on the DMAS website. You don’t have to remember the link, simply navigate to:</a:t>
            </a:r>
          </a:p>
          <a:p>
            <a:pPr marL="0" indent="0">
              <a:buNone/>
            </a:pPr>
            <a:r>
              <a:rPr lang="en-US" sz="2200" dirty="0">
                <a:hlinkClick r:id="rId3"/>
              </a:rPr>
              <a:t>https://www.dmas.virginia.gov</a:t>
            </a:r>
            <a:r>
              <a:rPr lang="en-US" sz="2200" dirty="0"/>
              <a:t> </a:t>
            </a:r>
          </a:p>
          <a:p>
            <a:r>
              <a:rPr lang="en-US" sz="2200" dirty="0"/>
              <a:t>Providers</a:t>
            </a:r>
          </a:p>
          <a:p>
            <a:pPr lvl="1"/>
            <a:r>
              <a:rPr lang="en-US" sz="2200" dirty="0"/>
              <a:t>Benefits &amp; Services</a:t>
            </a:r>
          </a:p>
          <a:p>
            <a:pPr lvl="2"/>
            <a:r>
              <a:rPr lang="en-US" sz="2200" dirty="0"/>
              <a:t>School Based Services</a:t>
            </a:r>
          </a:p>
          <a:p>
            <a:pPr marL="457200" lvl="1" indent="0">
              <a:buNone/>
            </a:pPr>
            <a:endParaRPr lang="en-US" dirty="0"/>
          </a:p>
          <a:p>
            <a:pPr>
              <a:buFont typeface="Wingdings" panose="05000000000000000000" pitchFamily="2" charset="2"/>
              <a:buChar char="ü"/>
            </a:pPr>
            <a:r>
              <a:rPr lang="en-US" sz="2200" i="1" dirty="0"/>
              <a:t>User Guide for Administrative Claiming- Updated January 2024</a:t>
            </a:r>
          </a:p>
          <a:p>
            <a:pPr>
              <a:buFont typeface="Wingdings" panose="05000000000000000000" pitchFamily="2" charset="2"/>
              <a:buChar char="ü"/>
            </a:pPr>
            <a:r>
              <a:rPr lang="en-US" sz="2200" i="1" dirty="0"/>
              <a:t>RMTS Coordinator Training May 2025</a:t>
            </a:r>
          </a:p>
        </p:txBody>
      </p:sp>
      <p:cxnSp>
        <p:nvCxnSpPr>
          <p:cNvPr id="8" name="Straight Connector 7">
            <a:extLst>
              <a:ext uri="{FF2B5EF4-FFF2-40B4-BE49-F238E27FC236}">
                <a16:creationId xmlns:a16="http://schemas.microsoft.com/office/drawing/2014/main" id="{916C4F53-FFA7-58BC-0D35-994083E21E40}"/>
              </a:ext>
              <a:ext uri="{C183D7F6-B498-43B3-948B-1728B52AA6E4}">
                <adec:decorative xmlns:adec="http://schemas.microsoft.com/office/drawing/2017/decorative" val="1"/>
              </a:ext>
            </a:extLst>
          </p:cNvPr>
          <p:cNvCxnSpPr>
            <a:cxnSpLocks/>
          </p:cNvCxnSpPr>
          <p:nvPr/>
        </p:nvCxnSpPr>
        <p:spPr>
          <a:xfrm>
            <a:off x="596348" y="4462670"/>
            <a:ext cx="3607904"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screenshot from DMAS website shows how to navigate to Providers and then Benefits and services page.">
            <a:extLst>
              <a:ext uri="{FF2B5EF4-FFF2-40B4-BE49-F238E27FC236}">
                <a16:creationId xmlns:a16="http://schemas.microsoft.com/office/drawing/2014/main" id="{D13EB283-49E1-AEF2-B122-89ADE5193395}"/>
              </a:ext>
            </a:extLst>
          </p:cNvPr>
          <p:cNvPicPr>
            <a:picLocks noChangeAspect="1"/>
          </p:cNvPicPr>
          <p:nvPr/>
        </p:nvPicPr>
        <p:blipFill rotWithShape="1">
          <a:blip r:embed="rId4"/>
          <a:srcRect l="20372"/>
          <a:stretch/>
        </p:blipFill>
        <p:spPr>
          <a:xfrm>
            <a:off x="4401496" y="1432086"/>
            <a:ext cx="4597030" cy="2553505"/>
          </a:xfrm>
          <a:prstGeom prst="rect">
            <a:avLst/>
          </a:prstGeom>
        </p:spPr>
      </p:pic>
      <p:sp>
        <p:nvSpPr>
          <p:cNvPr id="6" name="Arrow: Right 5">
            <a:extLst>
              <a:ext uri="{FF2B5EF4-FFF2-40B4-BE49-F238E27FC236}">
                <a16:creationId xmlns:a16="http://schemas.microsoft.com/office/drawing/2014/main" id="{11516E1B-1ECA-9FE4-7BF5-083D544C5899}"/>
              </a:ext>
              <a:ext uri="{C183D7F6-B498-43B3-948B-1728B52AA6E4}">
                <adec:decorative xmlns:adec="http://schemas.microsoft.com/office/drawing/2017/decorative" val="1"/>
              </a:ext>
            </a:extLst>
          </p:cNvPr>
          <p:cNvSpPr/>
          <p:nvPr/>
        </p:nvSpPr>
        <p:spPr>
          <a:xfrm rot="21022729">
            <a:off x="5152366" y="3199259"/>
            <a:ext cx="1064456" cy="870605"/>
          </a:xfrm>
          <a:prstGeom prst="rightArrow">
            <a:avLst/>
          </a:prstGeom>
          <a:solidFill>
            <a:schemeClr val="accent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image of DMAS website benefits and services page, showing the school based services section">
            <a:extLst>
              <a:ext uri="{FF2B5EF4-FFF2-40B4-BE49-F238E27FC236}">
                <a16:creationId xmlns:a16="http://schemas.microsoft.com/office/drawing/2014/main" id="{5880F1BC-D6CC-9C67-707D-0155B2D545F8}"/>
              </a:ext>
            </a:extLst>
          </p:cNvPr>
          <p:cNvPicPr>
            <a:picLocks noChangeAspect="1"/>
          </p:cNvPicPr>
          <p:nvPr/>
        </p:nvPicPr>
        <p:blipFill>
          <a:blip r:embed="rId5"/>
          <a:stretch>
            <a:fillRect/>
          </a:stretch>
        </p:blipFill>
        <p:spPr>
          <a:xfrm>
            <a:off x="8111449" y="2708838"/>
            <a:ext cx="3962883" cy="3429000"/>
          </a:xfrm>
          <a:prstGeom prst="rect">
            <a:avLst/>
          </a:prstGeom>
        </p:spPr>
      </p:pic>
      <p:sp>
        <p:nvSpPr>
          <p:cNvPr id="16" name="Arrow: Right 15">
            <a:extLst>
              <a:ext uri="{FF2B5EF4-FFF2-40B4-BE49-F238E27FC236}">
                <a16:creationId xmlns:a16="http://schemas.microsoft.com/office/drawing/2014/main" id="{F74FBD9B-119F-01F3-219B-0DAACB91BE41}"/>
              </a:ext>
              <a:ext uri="{C183D7F6-B498-43B3-948B-1728B52AA6E4}">
                <adec:decorative xmlns:adec="http://schemas.microsoft.com/office/drawing/2017/decorative" val="1"/>
              </a:ext>
            </a:extLst>
          </p:cNvPr>
          <p:cNvSpPr/>
          <p:nvPr/>
        </p:nvSpPr>
        <p:spPr>
          <a:xfrm rot="21022729">
            <a:off x="7073931" y="5184402"/>
            <a:ext cx="1064456" cy="870605"/>
          </a:xfrm>
          <a:prstGeom prst="rightArrow">
            <a:avLst/>
          </a:prstGeom>
          <a:solidFill>
            <a:schemeClr val="accent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84F40FF-8C39-A5FE-813B-622A8F4719BF}"/>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3576740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AAC Overview</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p:txBody>
          <a:bodyPr/>
          <a:lstStyle/>
          <a:p>
            <a:pPr marL="0" indent="0" algn="ctr">
              <a:buNone/>
            </a:pPr>
            <a:r>
              <a:rPr lang="en-US" dirty="0"/>
              <a:t>Cost-Based Reimbursement Methodology</a:t>
            </a:r>
          </a:p>
        </p:txBody>
      </p:sp>
      <p:graphicFrame>
        <p:nvGraphicFramePr>
          <p:cNvPr id="5" name="Diagram 4" descr="Cost Based Reimbursement Calculation example">
            <a:extLst>
              <a:ext uri="{FF2B5EF4-FFF2-40B4-BE49-F238E27FC236}">
                <a16:creationId xmlns:a16="http://schemas.microsoft.com/office/drawing/2014/main" id="{92EB101A-46A4-DDFB-217D-744F9CC285A8}"/>
              </a:ext>
            </a:extLst>
          </p:cNvPr>
          <p:cNvGraphicFramePr/>
          <p:nvPr>
            <p:extLst>
              <p:ext uri="{D42A27DB-BD31-4B8C-83A1-F6EECF244321}">
                <p14:modId xmlns:p14="http://schemas.microsoft.com/office/powerpoint/2010/main" val="2742558653"/>
              </p:ext>
            </p:extLst>
          </p:nvPr>
        </p:nvGraphicFramePr>
        <p:xfrm>
          <a:off x="364278" y="272050"/>
          <a:ext cx="11463441" cy="5402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F914D52-E2B6-533A-86EA-47FFABF7AB16}"/>
              </a:ext>
            </a:extLst>
          </p:cNvPr>
          <p:cNvSpPr txBox="1"/>
          <p:nvPr/>
        </p:nvSpPr>
        <p:spPr>
          <a:xfrm>
            <a:off x="750632" y="3799266"/>
            <a:ext cx="10784984" cy="492443"/>
          </a:xfrm>
          <a:prstGeom prst="rect">
            <a:avLst/>
          </a:prstGeom>
          <a:noFill/>
        </p:spPr>
        <p:txBody>
          <a:bodyPr wrap="square" rtlCol="0">
            <a:spAutoFit/>
          </a:bodyPr>
          <a:lstStyle/>
          <a:p>
            <a:pPr eaLnBrk="0" fontAlgn="base" hangingPunct="0">
              <a:spcBef>
                <a:spcPct val="0"/>
              </a:spcBef>
              <a:spcAft>
                <a:spcPct val="0"/>
              </a:spcAft>
            </a:pPr>
            <a:r>
              <a:rPr lang="en-US" sz="2600" dirty="0">
                <a:solidFill>
                  <a:srgbClr val="141313"/>
                </a:solidFill>
                <a:ea typeface="MS PGothic" panose="020B0600070205080204" pitchFamily="34" charset="-128"/>
              </a:rPr>
              <a:t>$500,000            X                10%               X                50%                =             $25,000</a:t>
            </a:r>
          </a:p>
        </p:txBody>
      </p:sp>
      <p:sp>
        <p:nvSpPr>
          <p:cNvPr id="7" name="TextBox 6">
            <a:extLst>
              <a:ext uri="{FF2B5EF4-FFF2-40B4-BE49-F238E27FC236}">
                <a16:creationId xmlns:a16="http://schemas.microsoft.com/office/drawing/2014/main" id="{1B21A44C-1FB2-CB1F-F164-CBD7C10CB79A}"/>
              </a:ext>
            </a:extLst>
          </p:cNvPr>
          <p:cNvSpPr txBox="1"/>
          <p:nvPr/>
        </p:nvSpPr>
        <p:spPr>
          <a:xfrm>
            <a:off x="3369942" y="4291709"/>
            <a:ext cx="2567032" cy="1754326"/>
          </a:xfrm>
          <a:prstGeom prst="rect">
            <a:avLst/>
          </a:prstGeom>
          <a:noFill/>
        </p:spPr>
        <p:txBody>
          <a:bodyPr wrap="square" rtlCol="0">
            <a:spAutoFit/>
          </a:bodyPr>
          <a:lstStyle/>
          <a:p>
            <a:r>
              <a:rPr lang="en-US" b="1" dirty="0"/>
              <a:t>Allocation Factor</a:t>
            </a:r>
            <a:r>
              <a:rPr lang="en-US" dirty="0"/>
              <a:t>: </a:t>
            </a:r>
          </a:p>
          <a:p>
            <a:r>
              <a:rPr lang="en-US" dirty="0"/>
              <a:t>What portion/percent of the cost is attributed to performing Medicaid-reimbursable work activities?</a:t>
            </a:r>
          </a:p>
        </p:txBody>
      </p:sp>
      <p:sp>
        <p:nvSpPr>
          <p:cNvPr id="8" name="TextBox 7">
            <a:extLst>
              <a:ext uri="{FF2B5EF4-FFF2-40B4-BE49-F238E27FC236}">
                <a16:creationId xmlns:a16="http://schemas.microsoft.com/office/drawing/2014/main" id="{CF1FE5D7-1F28-E0D3-3728-4857D074C1AA}"/>
              </a:ext>
            </a:extLst>
          </p:cNvPr>
          <p:cNvSpPr txBox="1"/>
          <p:nvPr/>
        </p:nvSpPr>
        <p:spPr>
          <a:xfrm>
            <a:off x="6449735" y="4259078"/>
            <a:ext cx="2567032" cy="2031325"/>
          </a:xfrm>
          <a:prstGeom prst="rect">
            <a:avLst/>
          </a:prstGeom>
          <a:noFill/>
        </p:spPr>
        <p:txBody>
          <a:bodyPr wrap="square" rtlCol="0">
            <a:spAutoFit/>
          </a:bodyPr>
          <a:lstStyle/>
          <a:p>
            <a:r>
              <a:rPr lang="en-US" b="1" dirty="0"/>
              <a:t>Allocation Factor</a:t>
            </a:r>
            <a:r>
              <a:rPr lang="en-US" dirty="0"/>
              <a:t>: </a:t>
            </a:r>
          </a:p>
          <a:p>
            <a:r>
              <a:rPr lang="en-US" dirty="0"/>
              <a:t>What portion/percent of the cost is attributed to performing those activities on behalf of or with a Medicaid student?</a:t>
            </a:r>
          </a:p>
        </p:txBody>
      </p:sp>
      <p:sp>
        <p:nvSpPr>
          <p:cNvPr id="9" name="TextBox 8">
            <a:extLst>
              <a:ext uri="{FF2B5EF4-FFF2-40B4-BE49-F238E27FC236}">
                <a16:creationId xmlns:a16="http://schemas.microsoft.com/office/drawing/2014/main" id="{6E1B4FAA-7CAE-EF99-18DE-527AFC46183B}"/>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67501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E79E-9607-9138-53FF-0529BEE72424}"/>
              </a:ext>
            </a:extLst>
          </p:cNvPr>
          <p:cNvSpPr>
            <a:spLocks noGrp="1"/>
          </p:cNvSpPr>
          <p:nvPr>
            <p:ph type="title"/>
          </p:nvPr>
        </p:nvSpPr>
        <p:spPr/>
        <p:txBody>
          <a:bodyPr>
            <a:normAutofit/>
          </a:bodyPr>
          <a:lstStyle/>
          <a:p>
            <a:r>
              <a:rPr lang="en-US" sz="4000" dirty="0"/>
              <a:t>Claiming Timeline and Deadlines</a:t>
            </a:r>
          </a:p>
        </p:txBody>
      </p:sp>
      <p:sp>
        <p:nvSpPr>
          <p:cNvPr id="2" name="Content Placeholder 1">
            <a:extLst>
              <a:ext uri="{FF2B5EF4-FFF2-40B4-BE49-F238E27FC236}">
                <a16:creationId xmlns:a16="http://schemas.microsoft.com/office/drawing/2014/main" id="{B8B959F9-9C1F-EE23-7C40-43596DED7E93}"/>
              </a:ext>
            </a:extLst>
          </p:cNvPr>
          <p:cNvSpPr>
            <a:spLocks noGrp="1"/>
          </p:cNvSpPr>
          <p:nvPr>
            <p:ph idx="1"/>
          </p:nvPr>
        </p:nvSpPr>
        <p:spPr/>
        <p:txBody>
          <a:bodyPr>
            <a:normAutofit fontScale="92500" lnSpcReduction="10000"/>
          </a:bodyPr>
          <a:lstStyle/>
          <a:p>
            <a:r>
              <a:rPr lang="en-US" sz="2800" dirty="0">
                <a:solidFill>
                  <a:schemeClr val="bg2">
                    <a:lumMod val="10000"/>
                  </a:schemeClr>
                </a:solidFill>
              </a:rPr>
              <a:t>Administrative Activity Claims (AAC) should be submitted quarterly:</a:t>
            </a:r>
          </a:p>
          <a:p>
            <a:endParaRPr lang="en-US" sz="2800" dirty="0">
              <a:solidFill>
                <a:schemeClr val="bg2">
                  <a:lumMod val="10000"/>
                </a:schemeClr>
              </a:solidFill>
            </a:endParaRPr>
          </a:p>
          <a:p>
            <a:endParaRPr lang="en-US" sz="2800" dirty="0">
              <a:solidFill>
                <a:schemeClr val="bg2">
                  <a:lumMod val="10000"/>
                </a:schemeClr>
              </a:solidFill>
            </a:endParaRPr>
          </a:p>
          <a:p>
            <a:endParaRPr lang="en-US" dirty="0">
              <a:solidFill>
                <a:schemeClr val="bg2">
                  <a:lumMod val="10000"/>
                </a:schemeClr>
              </a:solidFill>
            </a:endParaRPr>
          </a:p>
          <a:p>
            <a:endParaRPr lang="en-US" sz="2800" dirty="0">
              <a:solidFill>
                <a:schemeClr val="bg2">
                  <a:lumMod val="10000"/>
                </a:schemeClr>
              </a:solidFill>
            </a:endParaRPr>
          </a:p>
          <a:p>
            <a:endParaRPr lang="en-US" dirty="0">
              <a:solidFill>
                <a:schemeClr val="bg2">
                  <a:lumMod val="10000"/>
                </a:schemeClr>
              </a:solidFill>
            </a:endParaRPr>
          </a:p>
          <a:p>
            <a:endParaRPr lang="en-US" sz="2800" dirty="0">
              <a:solidFill>
                <a:schemeClr val="bg2">
                  <a:lumMod val="10000"/>
                </a:schemeClr>
              </a:solidFill>
            </a:endParaRPr>
          </a:p>
          <a:p>
            <a:r>
              <a:rPr lang="en-US" sz="2800" dirty="0">
                <a:solidFill>
                  <a:schemeClr val="bg2">
                    <a:lumMod val="10000"/>
                  </a:schemeClr>
                </a:solidFill>
              </a:rPr>
              <a:t>Claims must be filed within seven (7) quarters</a:t>
            </a:r>
          </a:p>
          <a:p>
            <a:r>
              <a:rPr lang="en-US" sz="2800" dirty="0">
                <a:solidFill>
                  <a:schemeClr val="bg2">
                    <a:lumMod val="10000"/>
                  </a:schemeClr>
                </a:solidFill>
              </a:rPr>
              <a:t>Only claims submitted by </a:t>
            </a:r>
            <a:r>
              <a:rPr lang="en-US" sz="2800" b="1" u="sng" dirty="0">
                <a:solidFill>
                  <a:schemeClr val="bg2">
                    <a:lumMod val="10000"/>
                  </a:schemeClr>
                </a:solidFill>
              </a:rPr>
              <a:t>October 15th</a:t>
            </a:r>
            <a:r>
              <a:rPr lang="en-US" sz="2800" dirty="0">
                <a:solidFill>
                  <a:schemeClr val="bg2">
                    <a:lumMod val="10000"/>
                  </a:schemeClr>
                </a:solidFill>
              </a:rPr>
              <a:t> following the close of the fiscal year will be used to pre-populate information into the cost reports</a:t>
            </a:r>
          </a:p>
        </p:txBody>
      </p:sp>
      <p:graphicFrame>
        <p:nvGraphicFramePr>
          <p:cNvPr id="5" name="Table 4">
            <a:extLst>
              <a:ext uri="{FF2B5EF4-FFF2-40B4-BE49-F238E27FC236}">
                <a16:creationId xmlns:a16="http://schemas.microsoft.com/office/drawing/2014/main" id="{F87290AB-F5A3-CAC3-EFAD-41B493E97C14}"/>
              </a:ext>
            </a:extLst>
          </p:cNvPr>
          <p:cNvGraphicFramePr>
            <a:graphicFrameLocks noGrp="1"/>
          </p:cNvGraphicFramePr>
          <p:nvPr>
            <p:extLst>
              <p:ext uri="{D42A27DB-BD31-4B8C-83A1-F6EECF244321}">
                <p14:modId xmlns:p14="http://schemas.microsoft.com/office/powerpoint/2010/main" val="3435431400"/>
              </p:ext>
            </p:extLst>
          </p:nvPr>
        </p:nvGraphicFramePr>
        <p:xfrm>
          <a:off x="800652" y="2144091"/>
          <a:ext cx="10590696" cy="2397760"/>
        </p:xfrm>
        <a:graphic>
          <a:graphicData uri="http://schemas.openxmlformats.org/drawingml/2006/table">
            <a:tbl>
              <a:tblPr firstRow="1" bandRow="1">
                <a:tableStyleId>{5C22544A-7EE6-4342-B048-85BDC9FD1C3A}</a:tableStyleId>
              </a:tblPr>
              <a:tblGrid>
                <a:gridCol w="1088887">
                  <a:extLst>
                    <a:ext uri="{9D8B030D-6E8A-4147-A177-3AD203B41FA5}">
                      <a16:colId xmlns:a16="http://schemas.microsoft.com/office/drawing/2014/main" val="2354385213"/>
                    </a:ext>
                  </a:extLst>
                </a:gridCol>
                <a:gridCol w="2007705">
                  <a:extLst>
                    <a:ext uri="{9D8B030D-6E8A-4147-A177-3AD203B41FA5}">
                      <a16:colId xmlns:a16="http://schemas.microsoft.com/office/drawing/2014/main" val="2544081269"/>
                    </a:ext>
                  </a:extLst>
                </a:gridCol>
                <a:gridCol w="1798982">
                  <a:extLst>
                    <a:ext uri="{9D8B030D-6E8A-4147-A177-3AD203B41FA5}">
                      <a16:colId xmlns:a16="http://schemas.microsoft.com/office/drawing/2014/main" val="3569273085"/>
                    </a:ext>
                  </a:extLst>
                </a:gridCol>
                <a:gridCol w="1958009">
                  <a:extLst>
                    <a:ext uri="{9D8B030D-6E8A-4147-A177-3AD203B41FA5}">
                      <a16:colId xmlns:a16="http://schemas.microsoft.com/office/drawing/2014/main" val="463551367"/>
                    </a:ext>
                  </a:extLst>
                </a:gridCol>
                <a:gridCol w="1898374">
                  <a:extLst>
                    <a:ext uri="{9D8B030D-6E8A-4147-A177-3AD203B41FA5}">
                      <a16:colId xmlns:a16="http://schemas.microsoft.com/office/drawing/2014/main" val="4064904190"/>
                    </a:ext>
                  </a:extLst>
                </a:gridCol>
                <a:gridCol w="1838739">
                  <a:extLst>
                    <a:ext uri="{9D8B030D-6E8A-4147-A177-3AD203B41FA5}">
                      <a16:colId xmlns:a16="http://schemas.microsoft.com/office/drawing/2014/main" val="2405225191"/>
                    </a:ext>
                  </a:extLst>
                </a:gridCol>
              </a:tblGrid>
              <a:tr h="370840">
                <a:tc>
                  <a:txBody>
                    <a:bodyPr/>
                    <a:lstStyle/>
                    <a:p>
                      <a:pPr algn="ctr"/>
                      <a:r>
                        <a:rPr lang="en-US" dirty="0" err="1"/>
                        <a:t>Qtr</a:t>
                      </a:r>
                      <a:endParaRPr lang="en-US" dirty="0"/>
                    </a:p>
                  </a:txBody>
                  <a:tcPr anchor="ctr"/>
                </a:tc>
                <a:tc>
                  <a:txBody>
                    <a:bodyPr/>
                    <a:lstStyle/>
                    <a:p>
                      <a:pPr algn="ctr"/>
                      <a:r>
                        <a:rPr lang="en-US" dirty="0"/>
                        <a:t>Claiming Period</a:t>
                      </a:r>
                    </a:p>
                  </a:txBody>
                  <a:tcPr anchor="ctr"/>
                </a:tc>
                <a:tc>
                  <a:txBody>
                    <a:bodyPr/>
                    <a:lstStyle/>
                    <a:p>
                      <a:pPr algn="ctr"/>
                      <a:r>
                        <a:rPr lang="en-US" dirty="0"/>
                        <a:t>Earliest Claim Deadline</a:t>
                      </a:r>
                    </a:p>
                  </a:txBody>
                  <a:tcPr anchor="ctr"/>
                </a:tc>
                <a:tc>
                  <a:txBody>
                    <a:bodyPr/>
                    <a:lstStyle/>
                    <a:p>
                      <a:pPr algn="ctr"/>
                      <a:r>
                        <a:rPr lang="en-US" dirty="0"/>
                        <a:t>Earliest Certification Deadline</a:t>
                      </a:r>
                    </a:p>
                  </a:txBody>
                  <a:tcPr anchor="ctr"/>
                </a:tc>
                <a:tc>
                  <a:txBody>
                    <a:bodyPr/>
                    <a:lstStyle/>
                    <a:p>
                      <a:pPr algn="ctr"/>
                      <a:r>
                        <a:rPr lang="en-US" dirty="0"/>
                        <a:t>Latest Claim Deadline</a:t>
                      </a:r>
                    </a:p>
                  </a:txBody>
                  <a:tcPr anchor="ctr"/>
                </a:tc>
                <a:tc>
                  <a:txBody>
                    <a:bodyPr/>
                    <a:lstStyle/>
                    <a:p>
                      <a:pPr algn="ctr"/>
                      <a:r>
                        <a:rPr lang="en-US" dirty="0"/>
                        <a:t>Latest Certification Deadline</a:t>
                      </a:r>
                    </a:p>
                  </a:txBody>
                  <a:tcPr anchor="ctr"/>
                </a:tc>
                <a:extLst>
                  <a:ext uri="{0D108BD9-81ED-4DB2-BD59-A6C34878D82A}">
                    <a16:rowId xmlns:a16="http://schemas.microsoft.com/office/drawing/2014/main" val="3760864406"/>
                  </a:ext>
                </a:extLst>
              </a:tr>
              <a:tr h="370840">
                <a:tc>
                  <a:txBody>
                    <a:bodyPr/>
                    <a:lstStyle/>
                    <a:p>
                      <a:pPr algn="ctr"/>
                      <a:r>
                        <a:rPr lang="en-US" dirty="0"/>
                        <a:t>1</a:t>
                      </a:r>
                    </a:p>
                  </a:txBody>
                  <a:tcPr anchor="ctr"/>
                </a:tc>
                <a:tc>
                  <a:txBody>
                    <a:bodyPr/>
                    <a:lstStyle/>
                    <a:p>
                      <a:pPr algn="ctr"/>
                      <a:r>
                        <a:rPr lang="en-US" dirty="0"/>
                        <a:t>7/1/25 - 9/30/25</a:t>
                      </a:r>
                    </a:p>
                  </a:txBody>
                  <a:tcPr anchor="ctr"/>
                </a:tc>
                <a:tc>
                  <a:txBody>
                    <a:bodyPr/>
                    <a:lstStyle/>
                    <a:p>
                      <a:pPr algn="ctr"/>
                      <a:r>
                        <a:rPr lang="en-US" dirty="0"/>
                        <a:t>1/15/26</a:t>
                      </a:r>
                    </a:p>
                  </a:txBody>
                  <a:tcPr anchor="ctr"/>
                </a:tc>
                <a:tc>
                  <a:txBody>
                    <a:bodyPr/>
                    <a:lstStyle/>
                    <a:p>
                      <a:pPr algn="ctr"/>
                      <a:r>
                        <a:rPr lang="en-US" dirty="0"/>
                        <a:t>1/22/26</a:t>
                      </a:r>
                    </a:p>
                  </a:txBody>
                  <a:tcPr anchor="ctr"/>
                </a:tc>
                <a:tc>
                  <a:txBody>
                    <a:bodyPr/>
                    <a:lstStyle/>
                    <a:p>
                      <a:pPr algn="ctr"/>
                      <a:r>
                        <a:rPr lang="en-US" dirty="0"/>
                        <a:t>7/15/27</a:t>
                      </a:r>
                    </a:p>
                  </a:txBody>
                  <a:tcPr anchor="ctr"/>
                </a:tc>
                <a:tc>
                  <a:txBody>
                    <a:bodyPr/>
                    <a:lstStyle/>
                    <a:p>
                      <a:pPr algn="ctr"/>
                      <a:r>
                        <a:rPr lang="en-US" dirty="0"/>
                        <a:t>7/22/27</a:t>
                      </a:r>
                    </a:p>
                  </a:txBody>
                  <a:tcPr anchor="ctr"/>
                </a:tc>
                <a:extLst>
                  <a:ext uri="{0D108BD9-81ED-4DB2-BD59-A6C34878D82A}">
                    <a16:rowId xmlns:a16="http://schemas.microsoft.com/office/drawing/2014/main" val="2412192162"/>
                  </a:ext>
                </a:extLst>
              </a:tr>
              <a:tr h="370840">
                <a:tc>
                  <a:txBody>
                    <a:bodyPr/>
                    <a:lstStyle/>
                    <a:p>
                      <a:pPr algn="ctr"/>
                      <a:r>
                        <a:rPr lang="en-US" dirty="0"/>
                        <a:t>2</a:t>
                      </a:r>
                    </a:p>
                  </a:txBody>
                  <a:tcPr anchor="ctr"/>
                </a:tc>
                <a:tc>
                  <a:txBody>
                    <a:bodyPr/>
                    <a:lstStyle/>
                    <a:p>
                      <a:pPr algn="ctr"/>
                      <a:r>
                        <a:rPr lang="en-US" dirty="0"/>
                        <a:t>10/1/25 - 12/31/25</a:t>
                      </a:r>
                    </a:p>
                  </a:txBody>
                  <a:tcPr anchor="ctr"/>
                </a:tc>
                <a:tc>
                  <a:txBody>
                    <a:bodyPr/>
                    <a:lstStyle/>
                    <a:p>
                      <a:pPr algn="ctr"/>
                      <a:r>
                        <a:rPr lang="en-US" dirty="0"/>
                        <a:t>4/15/26</a:t>
                      </a:r>
                    </a:p>
                  </a:txBody>
                  <a:tcPr anchor="ctr"/>
                </a:tc>
                <a:tc>
                  <a:txBody>
                    <a:bodyPr/>
                    <a:lstStyle/>
                    <a:p>
                      <a:pPr algn="ctr"/>
                      <a:r>
                        <a:rPr lang="en-US" dirty="0"/>
                        <a:t>4/22/26</a:t>
                      </a:r>
                    </a:p>
                  </a:txBody>
                  <a:tcPr anchor="ctr"/>
                </a:tc>
                <a:tc>
                  <a:txBody>
                    <a:bodyPr/>
                    <a:lstStyle/>
                    <a:p>
                      <a:pPr algn="ctr"/>
                      <a:r>
                        <a:rPr lang="en-US" dirty="0"/>
                        <a:t>10/15/27</a:t>
                      </a:r>
                    </a:p>
                  </a:txBody>
                  <a:tcPr anchor="ctr"/>
                </a:tc>
                <a:tc>
                  <a:txBody>
                    <a:bodyPr/>
                    <a:lstStyle/>
                    <a:p>
                      <a:pPr algn="ctr"/>
                      <a:r>
                        <a:rPr lang="en-US" dirty="0"/>
                        <a:t>10/22/27</a:t>
                      </a:r>
                    </a:p>
                  </a:txBody>
                  <a:tcPr anchor="ctr"/>
                </a:tc>
                <a:extLst>
                  <a:ext uri="{0D108BD9-81ED-4DB2-BD59-A6C34878D82A}">
                    <a16:rowId xmlns:a16="http://schemas.microsoft.com/office/drawing/2014/main" val="2165985044"/>
                  </a:ext>
                </a:extLst>
              </a:tr>
              <a:tr h="370840">
                <a:tc>
                  <a:txBody>
                    <a:bodyPr/>
                    <a:lstStyle/>
                    <a:p>
                      <a:pPr algn="ctr"/>
                      <a:r>
                        <a:rPr lang="en-US" dirty="0"/>
                        <a:t>3</a:t>
                      </a:r>
                    </a:p>
                  </a:txBody>
                  <a:tcPr anchor="ctr"/>
                </a:tc>
                <a:tc>
                  <a:txBody>
                    <a:bodyPr/>
                    <a:lstStyle/>
                    <a:p>
                      <a:pPr algn="ctr"/>
                      <a:r>
                        <a:rPr lang="en-US" dirty="0"/>
                        <a:t>1/1/26 - 3/31/26</a:t>
                      </a:r>
                    </a:p>
                  </a:txBody>
                  <a:tcPr anchor="ctr"/>
                </a:tc>
                <a:tc>
                  <a:txBody>
                    <a:bodyPr/>
                    <a:lstStyle/>
                    <a:p>
                      <a:pPr algn="ctr"/>
                      <a:r>
                        <a:rPr lang="en-US" dirty="0"/>
                        <a:t>7/15/26</a:t>
                      </a:r>
                    </a:p>
                  </a:txBody>
                  <a:tcPr anchor="ctr"/>
                </a:tc>
                <a:tc>
                  <a:txBody>
                    <a:bodyPr/>
                    <a:lstStyle/>
                    <a:p>
                      <a:pPr algn="ctr"/>
                      <a:r>
                        <a:rPr lang="en-US" dirty="0"/>
                        <a:t>7/22/26</a:t>
                      </a:r>
                    </a:p>
                  </a:txBody>
                  <a:tcPr anchor="ctr"/>
                </a:tc>
                <a:tc>
                  <a:txBody>
                    <a:bodyPr/>
                    <a:lstStyle/>
                    <a:p>
                      <a:pPr algn="ctr"/>
                      <a:r>
                        <a:rPr lang="en-US" dirty="0"/>
                        <a:t>1/15/28</a:t>
                      </a:r>
                      <a:endParaRPr lang="en-US" dirty="0">
                        <a:solidFill>
                          <a:schemeClr val="accent3"/>
                        </a:solidFill>
                      </a:endParaRPr>
                    </a:p>
                  </a:txBody>
                  <a:tcPr anchor="ctr"/>
                </a:tc>
                <a:tc>
                  <a:txBody>
                    <a:bodyPr/>
                    <a:lstStyle/>
                    <a:p>
                      <a:pPr algn="ctr"/>
                      <a:r>
                        <a:rPr lang="en-US" dirty="0"/>
                        <a:t>1/22/28</a:t>
                      </a:r>
                    </a:p>
                  </a:txBody>
                  <a:tcPr anchor="ctr"/>
                </a:tc>
                <a:extLst>
                  <a:ext uri="{0D108BD9-81ED-4DB2-BD59-A6C34878D82A}">
                    <a16:rowId xmlns:a16="http://schemas.microsoft.com/office/drawing/2014/main" val="1124151082"/>
                  </a:ext>
                </a:extLst>
              </a:tr>
              <a:tr h="370840">
                <a:tc>
                  <a:txBody>
                    <a:bodyPr/>
                    <a:lstStyle/>
                    <a:p>
                      <a:pPr algn="ctr"/>
                      <a:r>
                        <a:rPr lang="en-US" dirty="0"/>
                        <a:t>4</a:t>
                      </a:r>
                    </a:p>
                  </a:txBody>
                  <a:tcPr anchor="ctr"/>
                </a:tc>
                <a:tc>
                  <a:txBody>
                    <a:bodyPr/>
                    <a:lstStyle/>
                    <a:p>
                      <a:pPr algn="ctr"/>
                      <a:r>
                        <a:rPr lang="en-US" dirty="0"/>
                        <a:t>4/1/26 - 6/30/26</a:t>
                      </a:r>
                    </a:p>
                  </a:txBody>
                  <a:tcPr anchor="ctr"/>
                </a:tc>
                <a:tc>
                  <a:txBody>
                    <a:bodyPr/>
                    <a:lstStyle/>
                    <a:p>
                      <a:pPr algn="ctr"/>
                      <a:r>
                        <a:rPr lang="en-US" dirty="0"/>
                        <a:t>10/15/26</a:t>
                      </a:r>
                    </a:p>
                  </a:txBody>
                  <a:tcPr anchor="ctr"/>
                </a:tc>
                <a:tc>
                  <a:txBody>
                    <a:bodyPr/>
                    <a:lstStyle/>
                    <a:p>
                      <a:pPr algn="ctr"/>
                      <a:r>
                        <a:rPr lang="en-US" dirty="0"/>
                        <a:t>10/22/26</a:t>
                      </a:r>
                    </a:p>
                  </a:txBody>
                  <a:tcPr anchor="ctr"/>
                </a:tc>
                <a:tc>
                  <a:txBody>
                    <a:bodyPr/>
                    <a:lstStyle/>
                    <a:p>
                      <a:pPr algn="ctr"/>
                      <a:r>
                        <a:rPr lang="en-US" dirty="0"/>
                        <a:t>4/15/28</a:t>
                      </a:r>
                      <a:endParaRPr lang="en-US" dirty="0">
                        <a:solidFill>
                          <a:schemeClr val="accent3"/>
                        </a:solidFill>
                      </a:endParaRPr>
                    </a:p>
                  </a:txBody>
                  <a:tcPr anchor="ctr"/>
                </a:tc>
                <a:tc>
                  <a:txBody>
                    <a:bodyPr/>
                    <a:lstStyle/>
                    <a:p>
                      <a:pPr algn="ctr"/>
                      <a:r>
                        <a:rPr lang="en-US" dirty="0"/>
                        <a:t>4/22/28</a:t>
                      </a:r>
                    </a:p>
                  </a:txBody>
                  <a:tcPr anchor="ctr"/>
                </a:tc>
                <a:extLst>
                  <a:ext uri="{0D108BD9-81ED-4DB2-BD59-A6C34878D82A}">
                    <a16:rowId xmlns:a16="http://schemas.microsoft.com/office/drawing/2014/main" val="2858409658"/>
                  </a:ext>
                </a:extLst>
              </a:tr>
            </a:tbl>
          </a:graphicData>
        </a:graphic>
      </p:graphicFrame>
      <p:sp>
        <p:nvSpPr>
          <p:cNvPr id="6" name="TextBox 5">
            <a:extLst>
              <a:ext uri="{FF2B5EF4-FFF2-40B4-BE49-F238E27FC236}">
                <a16:creationId xmlns:a16="http://schemas.microsoft.com/office/drawing/2014/main" id="{C888B4E9-2A9E-E899-25A5-29BD0AE0C7A5}"/>
              </a:ext>
            </a:extLst>
          </p:cNvPr>
          <p:cNvSpPr txBox="1"/>
          <p:nvPr/>
        </p:nvSpPr>
        <p:spPr>
          <a:xfrm>
            <a:off x="4293702" y="6422805"/>
            <a:ext cx="6933211" cy="276999"/>
          </a:xfrm>
          <a:prstGeom prst="rect">
            <a:avLst/>
          </a:prstGeom>
          <a:noFill/>
        </p:spPr>
        <p:txBody>
          <a:bodyPr wrap="square" rtlCol="0">
            <a:spAutoFit/>
          </a:bodyPr>
          <a:lstStyle/>
          <a:p>
            <a:r>
              <a:rPr lang="en-US" sz="1200" dirty="0">
                <a:solidFill>
                  <a:schemeClr val="bg1"/>
                </a:solidFill>
              </a:rPr>
              <a:t>https://www.dmas.virginia.gov/for-providers/benefits-services-for-providers/school-based-services/</a:t>
            </a:r>
          </a:p>
        </p:txBody>
      </p:sp>
    </p:spTree>
    <p:extLst>
      <p:ext uri="{BB962C8B-B14F-4D97-AF65-F5344CB8AC3E}">
        <p14:creationId xmlns:p14="http://schemas.microsoft.com/office/powerpoint/2010/main" val="134017040"/>
      </p:ext>
    </p:extLst>
  </p:cSld>
  <p:clrMapOvr>
    <a:masterClrMapping/>
  </p:clrMapOvr>
</p:sld>
</file>

<file path=ppt/theme/theme1.xml><?xml version="1.0" encoding="utf-8"?>
<a:theme xmlns:a="http://schemas.openxmlformats.org/drawingml/2006/main" name="Office Theme">
  <a:themeElements>
    <a:clrScheme name="2024 Cardinal Care 1">
      <a:dk1>
        <a:srgbClr val="000000"/>
      </a:dk1>
      <a:lt1>
        <a:sysClr val="window" lastClr="FFFFFF"/>
      </a:lt1>
      <a:dk2>
        <a:srgbClr val="262626"/>
      </a:dk2>
      <a:lt2>
        <a:srgbClr val="F2F2F2"/>
      </a:lt2>
      <a:accent1>
        <a:srgbClr val="202452"/>
      </a:accent1>
      <a:accent2>
        <a:srgbClr val="0070C0"/>
      </a:accent2>
      <a:accent3>
        <a:srgbClr val="C00000"/>
      </a:accent3>
      <a:accent4>
        <a:srgbClr val="8C8B8D"/>
      </a:accent4>
      <a:accent5>
        <a:srgbClr val="3B688C"/>
      </a:accent5>
      <a:accent6>
        <a:srgbClr val="E6550D"/>
      </a:accent6>
      <a:hlink>
        <a:srgbClr val="3182BD"/>
      </a:hlink>
      <a:folHlink>
        <a:srgbClr val="E6550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6535c00-231f-4912-b1b4-b9d28dc20615" xsi:nil="true"/>
    <lcf76f155ced4ddcb4097134ff3c332f xmlns="29db9191-05ab-4d64-b4e3-68ebcf0dd64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AA7703067D044AABE1136FE0A0BA20" ma:contentTypeVersion="12" ma:contentTypeDescription="Create a new document." ma:contentTypeScope="" ma:versionID="70c4412158c132ac25de97526378699c">
  <xsd:schema xmlns:xsd="http://www.w3.org/2001/XMLSchema" xmlns:xs="http://www.w3.org/2001/XMLSchema" xmlns:p="http://schemas.microsoft.com/office/2006/metadata/properties" xmlns:ns2="29db9191-05ab-4d64-b4e3-68ebcf0dd643" xmlns:ns3="56535c00-231f-4912-b1b4-b9d28dc20615" targetNamespace="http://schemas.microsoft.com/office/2006/metadata/properties" ma:root="true" ma:fieldsID="0c778617ec62e3264eab0a30780ce5d4" ns2:_="" ns3:_="">
    <xsd:import namespace="29db9191-05ab-4d64-b4e3-68ebcf0dd643"/>
    <xsd:import namespace="56535c00-231f-4912-b1b4-b9d28dc2061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db9191-05ab-4d64-b4e3-68ebcf0dd6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6535c00-231f-4912-b1b4-b9d28dc2061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05e1eb1-fc38-44db-b4f5-c9620ad0dc21}" ma:internalName="TaxCatchAll" ma:showField="CatchAllData" ma:web="56535c00-231f-4912-b1b4-b9d28dc206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484D2E-636A-43F6-8462-8122B290FC0F}">
  <ds:schemaRefs>
    <ds:schemaRef ds:uri="http://schemas.microsoft.com/sharepoint/v3/contenttype/forms"/>
  </ds:schemaRefs>
</ds:datastoreItem>
</file>

<file path=customXml/itemProps2.xml><?xml version="1.0" encoding="utf-8"?>
<ds:datastoreItem xmlns:ds="http://schemas.openxmlformats.org/officeDocument/2006/customXml" ds:itemID="{8E846EC0-7C41-4986-9F76-65129CA86E41}">
  <ds:schemaRefs>
    <ds:schemaRef ds:uri="http://schemas.openxmlformats.org/package/2006/metadata/core-properties"/>
    <ds:schemaRef ds:uri="http://purl.org/dc/terms/"/>
    <ds:schemaRef ds:uri="48144ad1-0ff3-4589-a30b-f2a21d109cd5"/>
    <ds:schemaRef ds:uri="http://schemas.microsoft.com/office/2006/documentManagement/types"/>
    <ds:schemaRef ds:uri="http://purl.org/dc/elements/1.1/"/>
    <ds:schemaRef ds:uri="http://purl.org/dc/dcmitype/"/>
    <ds:schemaRef ds:uri="http://schemas.microsoft.com/office/2006/metadata/properties"/>
    <ds:schemaRef ds:uri="http://www.w3.org/XML/1998/namespace"/>
    <ds:schemaRef ds:uri="http://schemas.microsoft.com/office/infopath/2007/PartnerControls"/>
    <ds:schemaRef ds:uri="82e9bd10-5776-4d78-9acf-ee2c810c8230"/>
  </ds:schemaRefs>
</ds:datastoreItem>
</file>

<file path=customXml/itemProps3.xml><?xml version="1.0" encoding="utf-8"?>
<ds:datastoreItem xmlns:ds="http://schemas.openxmlformats.org/officeDocument/2006/customXml" ds:itemID="{8697733E-0E49-4B34-97A9-8AD50D140E55}"/>
</file>

<file path=docProps/app.xml><?xml version="1.0" encoding="utf-8"?>
<Properties xmlns="http://schemas.openxmlformats.org/officeDocument/2006/extended-properties" xmlns:vt="http://schemas.openxmlformats.org/officeDocument/2006/docPropsVTypes">
  <Template>Office 2013 - 2022 Theme</Template>
  <TotalTime>319</TotalTime>
  <Words>3371</Words>
  <Application>Microsoft Office PowerPoint</Application>
  <PresentationFormat>Widescreen</PresentationFormat>
  <Paragraphs>427</Paragraphs>
  <Slides>34</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MS PGothic</vt:lpstr>
      <vt:lpstr>MS PGothic</vt:lpstr>
      <vt:lpstr>Arial</vt:lpstr>
      <vt:lpstr>Arial Narrow</vt:lpstr>
      <vt:lpstr>Calibri</vt:lpstr>
      <vt:lpstr>Calibri Light</vt:lpstr>
      <vt:lpstr>Frutiger 55 Roman</vt:lpstr>
      <vt:lpstr>Wingdings</vt:lpstr>
      <vt:lpstr>Office Theme</vt:lpstr>
      <vt:lpstr>Medicaid and Schools Program Administrative Activity Claims</vt:lpstr>
      <vt:lpstr>Learning Objectives</vt:lpstr>
      <vt:lpstr>What is Administrative Claiming?</vt:lpstr>
      <vt:lpstr>Are These Examples of Administrative Activities?</vt:lpstr>
      <vt:lpstr>What is Administrative Claiming? (2)</vt:lpstr>
      <vt:lpstr>What is Administrative Claiming? (3)</vt:lpstr>
      <vt:lpstr>Additional Resources on Administrative Activities</vt:lpstr>
      <vt:lpstr>AAC Overview</vt:lpstr>
      <vt:lpstr>Claiming Timeline and Deadlines</vt:lpstr>
      <vt:lpstr>What data is needed to submit an AAC?</vt:lpstr>
      <vt:lpstr>What data is needed to submit an AAC? (2)</vt:lpstr>
      <vt:lpstr>Where/How to gather cost data</vt:lpstr>
      <vt:lpstr>Rules for Reporting Expenditures</vt:lpstr>
      <vt:lpstr>Reporting Costs in the Correct Period</vt:lpstr>
      <vt:lpstr>Reporting Costs in the Correct Period (2)</vt:lpstr>
      <vt:lpstr>What Staff are Included in the AAC?</vt:lpstr>
      <vt:lpstr>Additional Resource on AAC Cost Reporting</vt:lpstr>
      <vt:lpstr>Claiming Staff Salary &amp; Benefits costs</vt:lpstr>
      <vt:lpstr>Reminder about Funding Sources</vt:lpstr>
      <vt:lpstr>Capital Costs</vt:lpstr>
      <vt:lpstr>Capital Costs (2)</vt:lpstr>
      <vt:lpstr>Capital Costs (3)</vt:lpstr>
      <vt:lpstr>Capital Costs – Net Interest Expense</vt:lpstr>
      <vt:lpstr>Capital Costs – Demonstration</vt:lpstr>
      <vt:lpstr>Annual Costs: Calculate Capital % Rate</vt:lpstr>
      <vt:lpstr>Annual Cost Calculation: Apply Capital % Rate</vt:lpstr>
      <vt:lpstr>Materials &amp; Supplies Calculation</vt:lpstr>
      <vt:lpstr>Materials &amp; Supplies Calculation (2)</vt:lpstr>
      <vt:lpstr>Medicaid Eligibility Data</vt:lpstr>
      <vt:lpstr>Medicaid Eligibility Data (2)</vt:lpstr>
      <vt:lpstr>Additional Resources on Medicaid Eligibility Matching</vt:lpstr>
      <vt:lpstr>Certification of Public Expenditure</vt:lpstr>
      <vt:lpstr>Best Practices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Cardinal Care Deck</dc:title>
  <dc:creator>Hamner, Jlynn (DMAS)</dc:creator>
  <cp:lastModifiedBy>Hamner, Jlynn (DMAS)</cp:lastModifiedBy>
  <cp:revision>8</cp:revision>
  <dcterms:created xsi:type="dcterms:W3CDTF">2023-12-05T15:58:38Z</dcterms:created>
  <dcterms:modified xsi:type="dcterms:W3CDTF">2026-05-07T14:28:30Z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0x0101002BAA7703067D044AABE1136FE0A0BA20</vt:lpwstr>
  </property>
  <property fmtid="{D5CDD505-2E9C-101B-9397-08002B2CF9AE}" pid="3" name="MediaServiceImageTags">
    <vt:lpwstr/>
  </property>
</Properties>
</file>